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modernComment_14E_66848919.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4"/>
  </p:notesMasterIdLst>
  <p:handoutMasterIdLst>
    <p:handoutMasterId r:id="rId65"/>
  </p:handoutMasterIdLst>
  <p:sldIdLst>
    <p:sldId id="256" r:id="rId5"/>
    <p:sldId id="356" r:id="rId6"/>
    <p:sldId id="331" r:id="rId7"/>
    <p:sldId id="292" r:id="rId8"/>
    <p:sldId id="290" r:id="rId9"/>
    <p:sldId id="354" r:id="rId10"/>
    <p:sldId id="353" r:id="rId11"/>
    <p:sldId id="333" r:id="rId12"/>
    <p:sldId id="295" r:id="rId13"/>
    <p:sldId id="297" r:id="rId14"/>
    <p:sldId id="298" r:id="rId15"/>
    <p:sldId id="299" r:id="rId16"/>
    <p:sldId id="300" r:id="rId17"/>
    <p:sldId id="301" r:id="rId18"/>
    <p:sldId id="302" r:id="rId19"/>
    <p:sldId id="334" r:id="rId20"/>
    <p:sldId id="303" r:id="rId21"/>
    <p:sldId id="304" r:id="rId22"/>
    <p:sldId id="305" r:id="rId23"/>
    <p:sldId id="306" r:id="rId24"/>
    <p:sldId id="307" r:id="rId25"/>
    <p:sldId id="308" r:id="rId26"/>
    <p:sldId id="309" r:id="rId27"/>
    <p:sldId id="310" r:id="rId28"/>
    <p:sldId id="311" r:id="rId29"/>
    <p:sldId id="312" r:id="rId30"/>
    <p:sldId id="314" r:id="rId31"/>
    <p:sldId id="315" r:id="rId32"/>
    <p:sldId id="316" r:id="rId33"/>
    <p:sldId id="317" r:id="rId34"/>
    <p:sldId id="319" r:id="rId35"/>
    <p:sldId id="320" r:id="rId36"/>
    <p:sldId id="321" r:id="rId37"/>
    <p:sldId id="322" r:id="rId38"/>
    <p:sldId id="323" r:id="rId39"/>
    <p:sldId id="324" r:id="rId40"/>
    <p:sldId id="326" r:id="rId41"/>
    <p:sldId id="330" r:id="rId42"/>
    <p:sldId id="327" r:id="rId43"/>
    <p:sldId id="328" r:id="rId44"/>
    <p:sldId id="329" r:id="rId45"/>
    <p:sldId id="294" r:id="rId46"/>
    <p:sldId id="335" r:id="rId47"/>
    <p:sldId id="336" r:id="rId48"/>
    <p:sldId id="338" r:id="rId49"/>
    <p:sldId id="337" r:id="rId50"/>
    <p:sldId id="339" r:id="rId51"/>
    <p:sldId id="351" r:id="rId52"/>
    <p:sldId id="342" r:id="rId53"/>
    <p:sldId id="343" r:id="rId54"/>
    <p:sldId id="344" r:id="rId55"/>
    <p:sldId id="345" r:id="rId56"/>
    <p:sldId id="346" r:id="rId57"/>
    <p:sldId id="347" r:id="rId58"/>
    <p:sldId id="348" r:id="rId59"/>
    <p:sldId id="349" r:id="rId60"/>
    <p:sldId id="352" r:id="rId61"/>
    <p:sldId id="350" r:id="rId62"/>
    <p:sldId id="355" r:id="rId6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F8884756-7063-D6D6-47BC-08D51FD13B15}" name="Emma Villanueva" initials="EV" userId="S::emma.villanueva@innovationhorizons.net::8275f646-3745-4475-b479-2502916f41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1D1"/>
    <a:srgbClr val="F6872B"/>
    <a:srgbClr val="124F6F"/>
    <a:srgbClr val="F2F2F2"/>
    <a:srgbClr val="EAD94C"/>
    <a:srgbClr val="51A3A3"/>
    <a:srgbClr val="4F43C1"/>
    <a:srgbClr val="FF88A1"/>
    <a:srgbClr val="FDD24F"/>
    <a:srgbClr val="FE61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CF618C-CBCA-0149-91E5-A9672918B969}" v="162" dt="2026-05-01T14:46:24.411"/>
    <p1510:client id="{CD6CDFA2-DC76-3742-9636-2343448A7D0E}" v="163" dt="2026-05-01T15:23:01.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omments/modernComment_14E_66848919.xml><?xml version="1.0" encoding="utf-8"?>
<p188:cmLst xmlns:a="http://schemas.openxmlformats.org/drawingml/2006/main" xmlns:r="http://schemas.openxmlformats.org/officeDocument/2006/relationships" xmlns:p188="http://schemas.microsoft.com/office/powerpoint/2018/8/main">
  <p188:cm id="{6D12489A-69AD-4528-BE37-E355EA6EC763}" authorId="{F8884756-7063-D6D6-47BC-08D51FD13B15}" created="2026-03-16T14:01:58.826">
    <pc:sldMkLst xmlns:pc="http://schemas.microsoft.com/office/powerpoint/2013/main/command">
      <pc:docMk/>
      <pc:sldMk cId="1719961881" sldId="334"/>
    </pc:sldMkLst>
    <p188:txBody>
      <a:bodyPr/>
      <a:lstStyle/>
      <a:p>
        <a:r>
          <a:rPr lang="en-US"/>
          <a:t>[@Zarah Mayewski] Want to confirm I'm sectioning LO #1 v LO#2 correctly</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68BD6-9A79-004E-A1A0-90E0B2F06A30}" type="doc">
      <dgm:prSet loTypeId="urn:microsoft.com/office/officeart/2005/8/layout/pyramid2" loCatId="" qsTypeId="urn:microsoft.com/office/officeart/2005/8/quickstyle/simple1" qsCatId="simple" csTypeId="urn:microsoft.com/office/officeart/2005/8/colors/accent1_2" csCatId="accent1" phldr="1"/>
      <dgm:spPr/>
    </dgm:pt>
    <dgm:pt modelId="{17A53A45-3A59-2D4E-8E08-0233C154F47D}">
      <dgm:prSet phldrT="[Text]"/>
      <dgm:spPr/>
      <dgm:t>
        <a:bodyPr/>
        <a:lstStyle/>
        <a:p>
          <a:r>
            <a:rPr lang="en-US" b="0" i="0" u="none"/>
            <a:t>40.1 million people in the US have diabetes (12%).</a:t>
          </a:r>
          <a:r>
            <a:rPr lang="en-US" b="0" i="0"/>
            <a:t>​</a:t>
          </a:r>
          <a:endParaRPr lang="en-US"/>
        </a:p>
      </dgm:t>
    </dgm:pt>
    <dgm:pt modelId="{6EA2C25A-6A38-7349-B19C-1CA08D44D2E1}" type="parTrans" cxnId="{D9617B5E-CC46-7B49-872E-59DFED79E609}">
      <dgm:prSet/>
      <dgm:spPr/>
      <dgm:t>
        <a:bodyPr/>
        <a:lstStyle/>
        <a:p>
          <a:endParaRPr lang="en-US"/>
        </a:p>
      </dgm:t>
    </dgm:pt>
    <dgm:pt modelId="{CD95F942-A515-8C44-BA67-134C1861D5F0}" type="sibTrans" cxnId="{D9617B5E-CC46-7B49-872E-59DFED79E609}">
      <dgm:prSet/>
      <dgm:spPr/>
      <dgm:t>
        <a:bodyPr/>
        <a:lstStyle/>
        <a:p>
          <a:endParaRPr lang="en-US"/>
        </a:p>
      </dgm:t>
    </dgm:pt>
    <dgm:pt modelId="{F52CD568-4112-8243-B99A-23C92A4DB547}">
      <dgm:prSet phldrT="[Text]"/>
      <dgm:spPr/>
      <dgm:t>
        <a:bodyPr/>
        <a:lstStyle/>
        <a:p>
          <a:pPr>
            <a:buFont typeface="Arial" panose="020B0604020202020204" pitchFamily="34" charset="0"/>
            <a:buChar char="•"/>
          </a:pPr>
          <a:r>
            <a:rPr lang="en-US" b="0" i="0" u="none"/>
            <a:t>115.2 million people have prediabetes.</a:t>
          </a:r>
          <a:r>
            <a:rPr lang="en-US" b="0" i="0"/>
            <a:t>​</a:t>
          </a:r>
          <a:endParaRPr lang="en-US"/>
        </a:p>
      </dgm:t>
    </dgm:pt>
    <dgm:pt modelId="{2A15E8BF-68D4-CF4C-993F-6DAB646DB8D1}" type="parTrans" cxnId="{FF4A6E78-5F37-174C-8932-0F02C4426FD2}">
      <dgm:prSet/>
      <dgm:spPr/>
      <dgm:t>
        <a:bodyPr/>
        <a:lstStyle/>
        <a:p>
          <a:endParaRPr lang="en-US"/>
        </a:p>
      </dgm:t>
    </dgm:pt>
    <dgm:pt modelId="{C9FC0C96-8B17-C34F-9462-0B8D0A1CC257}" type="sibTrans" cxnId="{FF4A6E78-5F37-174C-8932-0F02C4426FD2}">
      <dgm:prSet/>
      <dgm:spPr/>
      <dgm:t>
        <a:bodyPr/>
        <a:lstStyle/>
        <a:p>
          <a:endParaRPr lang="en-US"/>
        </a:p>
      </dgm:t>
    </dgm:pt>
    <dgm:pt modelId="{F75C45DA-11FA-5746-9FB3-E86BDE746AE8}">
      <dgm:prSet/>
      <dgm:spPr/>
      <dgm:t>
        <a:bodyPr/>
        <a:lstStyle/>
        <a:p>
          <a:pPr>
            <a:buFont typeface="Arial" panose="020B0604020202020204" pitchFamily="34" charset="0"/>
            <a:buChar char="•"/>
          </a:pPr>
          <a:r>
            <a:rPr lang="en-US" b="0" i="0" u="none"/>
            <a:t>39.8 million adults in the US have diabetes (14.9%).</a:t>
          </a:r>
          <a:r>
            <a:rPr lang="en-US" b="0" i="0"/>
            <a:t>​</a:t>
          </a:r>
        </a:p>
      </dgm:t>
    </dgm:pt>
    <dgm:pt modelId="{052995E1-3E3B-C44B-8221-A18CE2FEDF86}" type="parTrans" cxnId="{1F86D277-0D96-FA4D-9AF3-6DD53A9890C5}">
      <dgm:prSet/>
      <dgm:spPr/>
      <dgm:t>
        <a:bodyPr/>
        <a:lstStyle/>
        <a:p>
          <a:endParaRPr lang="en-US"/>
        </a:p>
      </dgm:t>
    </dgm:pt>
    <dgm:pt modelId="{E125EA8B-D131-3F48-AC42-16FEF99E394D}" type="sibTrans" cxnId="{1F86D277-0D96-FA4D-9AF3-6DD53A9890C5}">
      <dgm:prSet/>
      <dgm:spPr/>
      <dgm:t>
        <a:bodyPr/>
        <a:lstStyle/>
        <a:p>
          <a:endParaRPr lang="en-US"/>
        </a:p>
      </dgm:t>
    </dgm:pt>
    <dgm:pt modelId="{9C62DBD8-7CB2-FA41-9FD7-AF9C03EBC4D8}" type="pres">
      <dgm:prSet presAssocID="{1C168BD6-9A79-004E-A1A0-90E0B2F06A30}" presName="compositeShape" presStyleCnt="0">
        <dgm:presLayoutVars>
          <dgm:dir/>
          <dgm:resizeHandles/>
        </dgm:presLayoutVars>
      </dgm:prSet>
      <dgm:spPr/>
    </dgm:pt>
    <dgm:pt modelId="{472D9C0A-9D8C-744C-B7A5-009100CB24A2}" type="pres">
      <dgm:prSet presAssocID="{1C168BD6-9A79-004E-A1A0-90E0B2F06A30}" presName="pyramid" presStyleLbl="node1" presStyleIdx="0" presStyleCnt="1"/>
      <dgm:spPr/>
    </dgm:pt>
    <dgm:pt modelId="{E933567E-EF35-A243-A65C-590022B6CA59}" type="pres">
      <dgm:prSet presAssocID="{1C168BD6-9A79-004E-A1A0-90E0B2F06A30}" presName="theList" presStyleCnt="0"/>
      <dgm:spPr/>
    </dgm:pt>
    <dgm:pt modelId="{68282DE5-F241-5B4F-A9AF-0DCEBB335011}" type="pres">
      <dgm:prSet presAssocID="{17A53A45-3A59-2D4E-8E08-0233C154F47D}" presName="aNode" presStyleLbl="fgAcc1" presStyleIdx="0" presStyleCnt="3">
        <dgm:presLayoutVars>
          <dgm:bulletEnabled val="1"/>
        </dgm:presLayoutVars>
      </dgm:prSet>
      <dgm:spPr/>
    </dgm:pt>
    <dgm:pt modelId="{BA0703D2-7985-9046-A80A-B970B9CE6C7F}" type="pres">
      <dgm:prSet presAssocID="{17A53A45-3A59-2D4E-8E08-0233C154F47D}" presName="aSpace" presStyleCnt="0"/>
      <dgm:spPr/>
    </dgm:pt>
    <dgm:pt modelId="{493B09E5-BD96-C34A-A54F-4C91EDF727BF}" type="pres">
      <dgm:prSet presAssocID="{F75C45DA-11FA-5746-9FB3-E86BDE746AE8}" presName="aNode" presStyleLbl="fgAcc1" presStyleIdx="1" presStyleCnt="3">
        <dgm:presLayoutVars>
          <dgm:bulletEnabled val="1"/>
        </dgm:presLayoutVars>
      </dgm:prSet>
      <dgm:spPr/>
    </dgm:pt>
    <dgm:pt modelId="{356BC32A-664D-5649-AD96-606D81945681}" type="pres">
      <dgm:prSet presAssocID="{F75C45DA-11FA-5746-9FB3-E86BDE746AE8}" presName="aSpace" presStyleCnt="0"/>
      <dgm:spPr/>
    </dgm:pt>
    <dgm:pt modelId="{5EF2AF73-E9DD-C248-BE60-847B8D0BCC11}" type="pres">
      <dgm:prSet presAssocID="{F52CD568-4112-8243-B99A-23C92A4DB547}" presName="aNode" presStyleLbl="fgAcc1" presStyleIdx="2" presStyleCnt="3">
        <dgm:presLayoutVars>
          <dgm:bulletEnabled val="1"/>
        </dgm:presLayoutVars>
      </dgm:prSet>
      <dgm:spPr/>
    </dgm:pt>
    <dgm:pt modelId="{422A24F5-E145-5449-91AC-0113D393C33A}" type="pres">
      <dgm:prSet presAssocID="{F52CD568-4112-8243-B99A-23C92A4DB547}" presName="aSpace" presStyleCnt="0"/>
      <dgm:spPr/>
    </dgm:pt>
  </dgm:ptLst>
  <dgm:cxnLst>
    <dgm:cxn modelId="{2AE0621A-30E8-9243-83A7-DA4E581277A2}" type="presOf" srcId="{17A53A45-3A59-2D4E-8E08-0233C154F47D}" destId="{68282DE5-F241-5B4F-A9AF-0DCEBB335011}" srcOrd="0" destOrd="0" presId="urn:microsoft.com/office/officeart/2005/8/layout/pyramid2"/>
    <dgm:cxn modelId="{D9617B5E-CC46-7B49-872E-59DFED79E609}" srcId="{1C168BD6-9A79-004E-A1A0-90E0B2F06A30}" destId="{17A53A45-3A59-2D4E-8E08-0233C154F47D}" srcOrd="0" destOrd="0" parTransId="{6EA2C25A-6A38-7349-B19C-1CA08D44D2E1}" sibTransId="{CD95F942-A515-8C44-BA67-134C1861D5F0}"/>
    <dgm:cxn modelId="{1F86D277-0D96-FA4D-9AF3-6DD53A9890C5}" srcId="{1C168BD6-9A79-004E-A1A0-90E0B2F06A30}" destId="{F75C45DA-11FA-5746-9FB3-E86BDE746AE8}" srcOrd="1" destOrd="0" parTransId="{052995E1-3E3B-C44B-8221-A18CE2FEDF86}" sibTransId="{E125EA8B-D131-3F48-AC42-16FEF99E394D}"/>
    <dgm:cxn modelId="{FF4A6E78-5F37-174C-8932-0F02C4426FD2}" srcId="{1C168BD6-9A79-004E-A1A0-90E0B2F06A30}" destId="{F52CD568-4112-8243-B99A-23C92A4DB547}" srcOrd="2" destOrd="0" parTransId="{2A15E8BF-68D4-CF4C-993F-6DAB646DB8D1}" sibTransId="{C9FC0C96-8B17-C34F-9462-0B8D0A1CC257}"/>
    <dgm:cxn modelId="{69292B7A-E094-D246-8626-5231FC218AFE}" type="presOf" srcId="{F75C45DA-11FA-5746-9FB3-E86BDE746AE8}" destId="{493B09E5-BD96-C34A-A54F-4C91EDF727BF}" srcOrd="0" destOrd="0" presId="urn:microsoft.com/office/officeart/2005/8/layout/pyramid2"/>
    <dgm:cxn modelId="{44250CBE-3659-4744-8017-DB8D36D6C285}" type="presOf" srcId="{1C168BD6-9A79-004E-A1A0-90E0B2F06A30}" destId="{9C62DBD8-7CB2-FA41-9FD7-AF9C03EBC4D8}" srcOrd="0" destOrd="0" presId="urn:microsoft.com/office/officeart/2005/8/layout/pyramid2"/>
    <dgm:cxn modelId="{8C43CAC4-6F52-1644-927B-47E5AC4A209B}" type="presOf" srcId="{F52CD568-4112-8243-B99A-23C92A4DB547}" destId="{5EF2AF73-E9DD-C248-BE60-847B8D0BCC11}" srcOrd="0" destOrd="0" presId="urn:microsoft.com/office/officeart/2005/8/layout/pyramid2"/>
    <dgm:cxn modelId="{A4B0BE73-9961-D14F-9A23-5E9A1BCB887E}" type="presParOf" srcId="{9C62DBD8-7CB2-FA41-9FD7-AF9C03EBC4D8}" destId="{472D9C0A-9D8C-744C-B7A5-009100CB24A2}" srcOrd="0" destOrd="0" presId="urn:microsoft.com/office/officeart/2005/8/layout/pyramid2"/>
    <dgm:cxn modelId="{49A51BE7-B60B-C240-8388-C900F0404455}" type="presParOf" srcId="{9C62DBD8-7CB2-FA41-9FD7-AF9C03EBC4D8}" destId="{E933567E-EF35-A243-A65C-590022B6CA59}" srcOrd="1" destOrd="0" presId="urn:microsoft.com/office/officeart/2005/8/layout/pyramid2"/>
    <dgm:cxn modelId="{65D988E0-1F5A-AE44-99E7-DA454191FCE4}" type="presParOf" srcId="{E933567E-EF35-A243-A65C-590022B6CA59}" destId="{68282DE5-F241-5B4F-A9AF-0DCEBB335011}" srcOrd="0" destOrd="0" presId="urn:microsoft.com/office/officeart/2005/8/layout/pyramid2"/>
    <dgm:cxn modelId="{33659554-6F8A-BC45-9F96-16B653EF30CF}" type="presParOf" srcId="{E933567E-EF35-A243-A65C-590022B6CA59}" destId="{BA0703D2-7985-9046-A80A-B970B9CE6C7F}" srcOrd="1" destOrd="0" presId="urn:microsoft.com/office/officeart/2005/8/layout/pyramid2"/>
    <dgm:cxn modelId="{B7E2AFFC-A7AA-8F47-B94D-31A44F51F82C}" type="presParOf" srcId="{E933567E-EF35-A243-A65C-590022B6CA59}" destId="{493B09E5-BD96-C34A-A54F-4C91EDF727BF}" srcOrd="2" destOrd="0" presId="urn:microsoft.com/office/officeart/2005/8/layout/pyramid2"/>
    <dgm:cxn modelId="{ED913DAB-0835-5D45-ACA8-592C36A6673F}" type="presParOf" srcId="{E933567E-EF35-A243-A65C-590022B6CA59}" destId="{356BC32A-664D-5649-AD96-606D81945681}" srcOrd="3" destOrd="0" presId="urn:microsoft.com/office/officeart/2005/8/layout/pyramid2"/>
    <dgm:cxn modelId="{74F78327-85DB-0F41-9465-92EA3CCAFB77}" type="presParOf" srcId="{E933567E-EF35-A243-A65C-590022B6CA59}" destId="{5EF2AF73-E9DD-C248-BE60-847B8D0BCC11}" srcOrd="4" destOrd="0" presId="urn:microsoft.com/office/officeart/2005/8/layout/pyramid2"/>
    <dgm:cxn modelId="{8CD4C5BB-F14A-D946-8675-DC6223D6F3BC}" type="presParOf" srcId="{E933567E-EF35-A243-A65C-590022B6CA59}" destId="{422A24F5-E145-5449-91AC-0113D393C33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D2995-463E-1E4C-88BB-30BB98F24BC1}" type="doc">
      <dgm:prSet loTypeId="urn:microsoft.com/office/officeart/2005/8/layout/chevron1" loCatId="" qsTypeId="urn:microsoft.com/office/officeart/2005/8/quickstyle/simple1" qsCatId="simple" csTypeId="urn:microsoft.com/office/officeart/2005/8/colors/accent1_2" csCatId="accent1" phldr="1"/>
      <dgm:spPr/>
      <dgm:t>
        <a:bodyPr/>
        <a:lstStyle/>
        <a:p>
          <a:endParaRPr lang="en-US"/>
        </a:p>
      </dgm:t>
    </dgm:pt>
    <dgm:pt modelId="{83D43F07-CE42-1448-999C-4EFE74AC0E85}">
      <dgm:prSet phldrT="[Text]"/>
      <dgm:spPr>
        <a:solidFill>
          <a:srgbClr val="124F6F"/>
        </a:solidFill>
      </dgm:spPr>
      <dgm:t>
        <a:bodyPr/>
        <a:lstStyle/>
        <a:p>
          <a:r>
            <a:rPr lang="en-US"/>
            <a:t>Food</a:t>
          </a:r>
        </a:p>
      </dgm:t>
    </dgm:pt>
    <dgm:pt modelId="{5517FBE6-1C7D-0A4F-9464-7FD197380E72}" type="parTrans" cxnId="{5F59BF03-8913-614F-876E-AFDB8BB9436C}">
      <dgm:prSet/>
      <dgm:spPr/>
      <dgm:t>
        <a:bodyPr/>
        <a:lstStyle/>
        <a:p>
          <a:endParaRPr lang="en-US"/>
        </a:p>
      </dgm:t>
    </dgm:pt>
    <dgm:pt modelId="{147A0601-A9F3-D44F-9CF7-44D29B1DA4DD}" type="sibTrans" cxnId="{5F59BF03-8913-614F-876E-AFDB8BB9436C}">
      <dgm:prSet/>
      <dgm:spPr/>
      <dgm:t>
        <a:bodyPr/>
        <a:lstStyle/>
        <a:p>
          <a:endParaRPr lang="en-US"/>
        </a:p>
      </dgm:t>
    </dgm:pt>
    <dgm:pt modelId="{1FDB9A1C-7E70-5146-9C0B-30B71F6CD49F}">
      <dgm:prSet phldrT="[Text]"/>
      <dgm:spPr>
        <a:solidFill>
          <a:srgbClr val="124F6F"/>
        </a:solidFill>
      </dgm:spPr>
      <dgm:t>
        <a:bodyPr/>
        <a:lstStyle/>
        <a:p>
          <a:r>
            <a:rPr lang="en-US"/>
            <a:t>Medication</a:t>
          </a:r>
        </a:p>
      </dgm:t>
    </dgm:pt>
    <dgm:pt modelId="{181A2A8A-6045-8E48-A933-EBB0D33EA307}" type="parTrans" cxnId="{060B3C95-0A00-B842-AC53-9584CDBCA704}">
      <dgm:prSet/>
      <dgm:spPr/>
      <dgm:t>
        <a:bodyPr/>
        <a:lstStyle/>
        <a:p>
          <a:endParaRPr lang="en-US"/>
        </a:p>
      </dgm:t>
    </dgm:pt>
    <dgm:pt modelId="{0A09E083-BD14-7C4E-9BBE-8FEB16BC4589}" type="sibTrans" cxnId="{060B3C95-0A00-B842-AC53-9584CDBCA704}">
      <dgm:prSet/>
      <dgm:spPr/>
      <dgm:t>
        <a:bodyPr/>
        <a:lstStyle/>
        <a:p>
          <a:endParaRPr lang="en-US"/>
        </a:p>
      </dgm:t>
    </dgm:pt>
    <dgm:pt modelId="{9ACDB0DD-387A-374E-B302-A63E59D2571E}">
      <dgm:prSet phldrT="[Text]"/>
      <dgm:spPr>
        <a:solidFill>
          <a:srgbClr val="124F6F"/>
        </a:solidFill>
      </dgm:spPr>
      <dgm:t>
        <a:bodyPr/>
        <a:lstStyle/>
        <a:p>
          <a:r>
            <a:rPr lang="en-US"/>
            <a:t>Activity</a:t>
          </a:r>
        </a:p>
      </dgm:t>
    </dgm:pt>
    <dgm:pt modelId="{3505E98B-5DAE-BF4C-B287-FE9A8A17B8A9}" type="parTrans" cxnId="{E690139A-F7B7-0445-AF5C-0344DC482296}">
      <dgm:prSet/>
      <dgm:spPr/>
      <dgm:t>
        <a:bodyPr/>
        <a:lstStyle/>
        <a:p>
          <a:endParaRPr lang="en-US"/>
        </a:p>
      </dgm:t>
    </dgm:pt>
    <dgm:pt modelId="{C1C85952-A0A1-504A-BDF7-E32C29C96A37}" type="sibTrans" cxnId="{E690139A-F7B7-0445-AF5C-0344DC482296}">
      <dgm:prSet/>
      <dgm:spPr/>
      <dgm:t>
        <a:bodyPr/>
        <a:lstStyle/>
        <a:p>
          <a:endParaRPr lang="en-US"/>
        </a:p>
      </dgm:t>
    </dgm:pt>
    <dgm:pt modelId="{4E75045C-4813-0E47-A9C3-715E6E684C6A}">
      <dgm:prSet phldrT="[Text]"/>
      <dgm:spPr>
        <a:solidFill>
          <a:srgbClr val="124F6F"/>
        </a:solidFill>
      </dgm:spPr>
      <dgm:t>
        <a:bodyPr/>
        <a:lstStyle/>
        <a:p>
          <a:r>
            <a:rPr lang="en-US"/>
            <a:t>Biological</a:t>
          </a:r>
        </a:p>
      </dgm:t>
    </dgm:pt>
    <dgm:pt modelId="{5888B916-3926-C447-AF09-2CE6DF2BE2CF}" type="parTrans" cxnId="{B716B659-114E-0E41-913A-11D30DD4614E}">
      <dgm:prSet/>
      <dgm:spPr/>
      <dgm:t>
        <a:bodyPr/>
        <a:lstStyle/>
        <a:p>
          <a:endParaRPr lang="en-US"/>
        </a:p>
      </dgm:t>
    </dgm:pt>
    <dgm:pt modelId="{F16F9FCF-B8B4-A341-A283-9C3490034DBF}" type="sibTrans" cxnId="{B716B659-114E-0E41-913A-11D30DD4614E}">
      <dgm:prSet/>
      <dgm:spPr/>
      <dgm:t>
        <a:bodyPr/>
        <a:lstStyle/>
        <a:p>
          <a:endParaRPr lang="en-US"/>
        </a:p>
      </dgm:t>
    </dgm:pt>
    <dgm:pt modelId="{144E8118-AFEE-3E41-B0DD-B10FD1353ECE}">
      <dgm:prSet phldrT="[Text]"/>
      <dgm:spPr>
        <a:solidFill>
          <a:srgbClr val="124F6F"/>
        </a:solidFill>
      </dgm:spPr>
      <dgm:t>
        <a:bodyPr/>
        <a:lstStyle/>
        <a:p>
          <a:r>
            <a:rPr lang="en-US"/>
            <a:t>Environmental</a:t>
          </a:r>
        </a:p>
      </dgm:t>
    </dgm:pt>
    <dgm:pt modelId="{CC257168-6EB1-6D42-B5B5-0F49CD7B1C50}" type="parTrans" cxnId="{32674C69-4E24-C745-9C57-68E6573DF317}">
      <dgm:prSet/>
      <dgm:spPr/>
      <dgm:t>
        <a:bodyPr/>
        <a:lstStyle/>
        <a:p>
          <a:endParaRPr lang="en-US"/>
        </a:p>
      </dgm:t>
    </dgm:pt>
    <dgm:pt modelId="{E2F356FF-6A8A-4C41-8FFB-6B6F214DFD50}" type="sibTrans" cxnId="{32674C69-4E24-C745-9C57-68E6573DF317}">
      <dgm:prSet/>
      <dgm:spPr/>
      <dgm:t>
        <a:bodyPr/>
        <a:lstStyle/>
        <a:p>
          <a:endParaRPr lang="en-US"/>
        </a:p>
      </dgm:t>
    </dgm:pt>
    <dgm:pt modelId="{B1CC8C0D-D5FA-5F4D-9C32-7401C837A1AC}">
      <dgm:prSet phldrT="[Text]"/>
      <dgm:spPr>
        <a:solidFill>
          <a:srgbClr val="124F6F"/>
        </a:solidFill>
      </dgm:spPr>
      <dgm:t>
        <a:bodyPr/>
        <a:lstStyle/>
        <a:p>
          <a:r>
            <a:rPr lang="en-US"/>
            <a:t>Behavioral and Decision Making</a:t>
          </a:r>
        </a:p>
      </dgm:t>
    </dgm:pt>
    <dgm:pt modelId="{518CD55D-088D-4744-8770-066317D0E52F}" type="parTrans" cxnId="{B4B42615-3510-894E-9CCD-53A23164C3AD}">
      <dgm:prSet/>
      <dgm:spPr/>
      <dgm:t>
        <a:bodyPr/>
        <a:lstStyle/>
        <a:p>
          <a:endParaRPr lang="en-US"/>
        </a:p>
      </dgm:t>
    </dgm:pt>
    <dgm:pt modelId="{283A35EC-E83A-A34B-A3EC-73C258B32369}" type="sibTrans" cxnId="{B4B42615-3510-894E-9CCD-53A23164C3AD}">
      <dgm:prSet/>
      <dgm:spPr/>
      <dgm:t>
        <a:bodyPr/>
        <a:lstStyle/>
        <a:p>
          <a:endParaRPr lang="en-US"/>
        </a:p>
      </dgm:t>
    </dgm:pt>
    <dgm:pt modelId="{7888FE9B-A539-C548-A93B-CE3D16877EC5}" type="pres">
      <dgm:prSet presAssocID="{2B4D2995-463E-1E4C-88BB-30BB98F24BC1}" presName="Name0" presStyleCnt="0">
        <dgm:presLayoutVars>
          <dgm:dir/>
          <dgm:animLvl val="lvl"/>
          <dgm:resizeHandles val="exact"/>
        </dgm:presLayoutVars>
      </dgm:prSet>
      <dgm:spPr/>
    </dgm:pt>
    <dgm:pt modelId="{10AC37D5-B634-4E4C-A1D6-493B543F42E0}" type="pres">
      <dgm:prSet presAssocID="{83D43F07-CE42-1448-999C-4EFE74AC0E85}" presName="parTxOnly" presStyleLbl="node1" presStyleIdx="0" presStyleCnt="6">
        <dgm:presLayoutVars>
          <dgm:chMax val="0"/>
          <dgm:chPref val="0"/>
          <dgm:bulletEnabled val="1"/>
        </dgm:presLayoutVars>
      </dgm:prSet>
      <dgm:spPr/>
    </dgm:pt>
    <dgm:pt modelId="{3C8AA8CB-FE68-524C-BA7B-5E76C60E5050}" type="pres">
      <dgm:prSet presAssocID="{147A0601-A9F3-D44F-9CF7-44D29B1DA4DD}" presName="parTxOnlySpace" presStyleCnt="0"/>
      <dgm:spPr/>
    </dgm:pt>
    <dgm:pt modelId="{0724B1EA-88E3-1544-9AA1-A74D37952373}" type="pres">
      <dgm:prSet presAssocID="{1FDB9A1C-7E70-5146-9C0B-30B71F6CD49F}" presName="parTxOnly" presStyleLbl="node1" presStyleIdx="1" presStyleCnt="6">
        <dgm:presLayoutVars>
          <dgm:chMax val="0"/>
          <dgm:chPref val="0"/>
          <dgm:bulletEnabled val="1"/>
        </dgm:presLayoutVars>
      </dgm:prSet>
      <dgm:spPr/>
    </dgm:pt>
    <dgm:pt modelId="{26691CA1-A45D-D848-A387-5AB85CEA828A}" type="pres">
      <dgm:prSet presAssocID="{0A09E083-BD14-7C4E-9BBE-8FEB16BC4589}" presName="parTxOnlySpace" presStyleCnt="0"/>
      <dgm:spPr/>
    </dgm:pt>
    <dgm:pt modelId="{77F281BF-3510-564E-9301-AA7DCE7926DC}" type="pres">
      <dgm:prSet presAssocID="{9ACDB0DD-387A-374E-B302-A63E59D2571E}" presName="parTxOnly" presStyleLbl="node1" presStyleIdx="2" presStyleCnt="6">
        <dgm:presLayoutVars>
          <dgm:chMax val="0"/>
          <dgm:chPref val="0"/>
          <dgm:bulletEnabled val="1"/>
        </dgm:presLayoutVars>
      </dgm:prSet>
      <dgm:spPr/>
    </dgm:pt>
    <dgm:pt modelId="{A3630B50-9AC1-1340-AEB7-8CDF1C656DFA}" type="pres">
      <dgm:prSet presAssocID="{C1C85952-A0A1-504A-BDF7-E32C29C96A37}" presName="parTxOnlySpace" presStyleCnt="0"/>
      <dgm:spPr/>
    </dgm:pt>
    <dgm:pt modelId="{63629955-0416-6248-844A-10C935D23776}" type="pres">
      <dgm:prSet presAssocID="{4E75045C-4813-0E47-A9C3-715E6E684C6A}" presName="parTxOnly" presStyleLbl="node1" presStyleIdx="3" presStyleCnt="6">
        <dgm:presLayoutVars>
          <dgm:chMax val="0"/>
          <dgm:chPref val="0"/>
          <dgm:bulletEnabled val="1"/>
        </dgm:presLayoutVars>
      </dgm:prSet>
      <dgm:spPr/>
    </dgm:pt>
    <dgm:pt modelId="{3EBC3C88-1FF0-D643-8A92-AF420D60C526}" type="pres">
      <dgm:prSet presAssocID="{F16F9FCF-B8B4-A341-A283-9C3490034DBF}" presName="parTxOnlySpace" presStyleCnt="0"/>
      <dgm:spPr/>
    </dgm:pt>
    <dgm:pt modelId="{76533F76-EAA8-9A42-B4D0-D7D6B0C53B0B}" type="pres">
      <dgm:prSet presAssocID="{144E8118-AFEE-3E41-B0DD-B10FD1353ECE}" presName="parTxOnly" presStyleLbl="node1" presStyleIdx="4" presStyleCnt="6">
        <dgm:presLayoutVars>
          <dgm:chMax val="0"/>
          <dgm:chPref val="0"/>
          <dgm:bulletEnabled val="1"/>
        </dgm:presLayoutVars>
      </dgm:prSet>
      <dgm:spPr/>
    </dgm:pt>
    <dgm:pt modelId="{BBAF5F6F-53CE-DF48-9E22-318CA8DC7F02}" type="pres">
      <dgm:prSet presAssocID="{E2F356FF-6A8A-4C41-8FFB-6B6F214DFD50}" presName="parTxOnlySpace" presStyleCnt="0"/>
      <dgm:spPr/>
    </dgm:pt>
    <dgm:pt modelId="{68A50026-BF95-6F4F-933D-D4D0ED5F3CE2}" type="pres">
      <dgm:prSet presAssocID="{B1CC8C0D-D5FA-5F4D-9C32-7401C837A1AC}" presName="parTxOnly" presStyleLbl="node1" presStyleIdx="5" presStyleCnt="6">
        <dgm:presLayoutVars>
          <dgm:chMax val="0"/>
          <dgm:chPref val="0"/>
          <dgm:bulletEnabled val="1"/>
        </dgm:presLayoutVars>
      </dgm:prSet>
      <dgm:spPr/>
    </dgm:pt>
  </dgm:ptLst>
  <dgm:cxnLst>
    <dgm:cxn modelId="{5F59BF03-8913-614F-876E-AFDB8BB9436C}" srcId="{2B4D2995-463E-1E4C-88BB-30BB98F24BC1}" destId="{83D43F07-CE42-1448-999C-4EFE74AC0E85}" srcOrd="0" destOrd="0" parTransId="{5517FBE6-1C7D-0A4F-9464-7FD197380E72}" sibTransId="{147A0601-A9F3-D44F-9CF7-44D29B1DA4DD}"/>
    <dgm:cxn modelId="{5E448B10-3553-2E44-9908-BA92C5DC8776}" type="presOf" srcId="{9ACDB0DD-387A-374E-B302-A63E59D2571E}" destId="{77F281BF-3510-564E-9301-AA7DCE7926DC}" srcOrd="0" destOrd="0" presId="urn:microsoft.com/office/officeart/2005/8/layout/chevron1"/>
    <dgm:cxn modelId="{52D36014-570B-2B43-89E2-4AB45D18761B}" type="presOf" srcId="{B1CC8C0D-D5FA-5F4D-9C32-7401C837A1AC}" destId="{68A50026-BF95-6F4F-933D-D4D0ED5F3CE2}" srcOrd="0" destOrd="0" presId="urn:microsoft.com/office/officeart/2005/8/layout/chevron1"/>
    <dgm:cxn modelId="{B4B42615-3510-894E-9CCD-53A23164C3AD}" srcId="{2B4D2995-463E-1E4C-88BB-30BB98F24BC1}" destId="{B1CC8C0D-D5FA-5F4D-9C32-7401C837A1AC}" srcOrd="5" destOrd="0" parTransId="{518CD55D-088D-4744-8770-066317D0E52F}" sibTransId="{283A35EC-E83A-A34B-A3EC-73C258B32369}"/>
    <dgm:cxn modelId="{7103BA66-9A27-914A-A8BF-3F4476ECC09A}" type="presOf" srcId="{1FDB9A1C-7E70-5146-9C0B-30B71F6CD49F}" destId="{0724B1EA-88E3-1544-9AA1-A74D37952373}" srcOrd="0" destOrd="0" presId="urn:microsoft.com/office/officeart/2005/8/layout/chevron1"/>
    <dgm:cxn modelId="{32674C69-4E24-C745-9C57-68E6573DF317}" srcId="{2B4D2995-463E-1E4C-88BB-30BB98F24BC1}" destId="{144E8118-AFEE-3E41-B0DD-B10FD1353ECE}" srcOrd="4" destOrd="0" parTransId="{CC257168-6EB1-6D42-B5B5-0F49CD7B1C50}" sibTransId="{E2F356FF-6A8A-4C41-8FFB-6B6F214DFD50}"/>
    <dgm:cxn modelId="{B716B659-114E-0E41-913A-11D30DD4614E}" srcId="{2B4D2995-463E-1E4C-88BB-30BB98F24BC1}" destId="{4E75045C-4813-0E47-A9C3-715E6E684C6A}" srcOrd="3" destOrd="0" parTransId="{5888B916-3926-C447-AF09-2CE6DF2BE2CF}" sibTransId="{F16F9FCF-B8B4-A341-A283-9C3490034DBF}"/>
    <dgm:cxn modelId="{99783D7B-9445-DD4D-A097-E4AF41AA3571}" type="presOf" srcId="{4E75045C-4813-0E47-A9C3-715E6E684C6A}" destId="{63629955-0416-6248-844A-10C935D23776}" srcOrd="0" destOrd="0" presId="urn:microsoft.com/office/officeart/2005/8/layout/chevron1"/>
    <dgm:cxn modelId="{060B3C95-0A00-B842-AC53-9584CDBCA704}" srcId="{2B4D2995-463E-1E4C-88BB-30BB98F24BC1}" destId="{1FDB9A1C-7E70-5146-9C0B-30B71F6CD49F}" srcOrd="1" destOrd="0" parTransId="{181A2A8A-6045-8E48-A933-EBB0D33EA307}" sibTransId="{0A09E083-BD14-7C4E-9BBE-8FEB16BC4589}"/>
    <dgm:cxn modelId="{E690139A-F7B7-0445-AF5C-0344DC482296}" srcId="{2B4D2995-463E-1E4C-88BB-30BB98F24BC1}" destId="{9ACDB0DD-387A-374E-B302-A63E59D2571E}" srcOrd="2" destOrd="0" parTransId="{3505E98B-5DAE-BF4C-B287-FE9A8A17B8A9}" sibTransId="{C1C85952-A0A1-504A-BDF7-E32C29C96A37}"/>
    <dgm:cxn modelId="{E29596AD-A534-5E46-A332-1D5909A04ACC}" type="presOf" srcId="{144E8118-AFEE-3E41-B0DD-B10FD1353ECE}" destId="{76533F76-EAA8-9A42-B4D0-D7D6B0C53B0B}" srcOrd="0" destOrd="0" presId="urn:microsoft.com/office/officeart/2005/8/layout/chevron1"/>
    <dgm:cxn modelId="{B5378BB1-2D1F-F347-AEA5-A81C901420AA}" type="presOf" srcId="{83D43F07-CE42-1448-999C-4EFE74AC0E85}" destId="{10AC37D5-B634-4E4C-A1D6-493B543F42E0}" srcOrd="0" destOrd="0" presId="urn:microsoft.com/office/officeart/2005/8/layout/chevron1"/>
    <dgm:cxn modelId="{AEE7C6F3-0183-F349-BE9C-26338A916102}" type="presOf" srcId="{2B4D2995-463E-1E4C-88BB-30BB98F24BC1}" destId="{7888FE9B-A539-C548-A93B-CE3D16877EC5}" srcOrd="0" destOrd="0" presId="urn:microsoft.com/office/officeart/2005/8/layout/chevron1"/>
    <dgm:cxn modelId="{98D93132-86EC-4E4C-80DE-F5987A81B614}" type="presParOf" srcId="{7888FE9B-A539-C548-A93B-CE3D16877EC5}" destId="{10AC37D5-B634-4E4C-A1D6-493B543F42E0}" srcOrd="0" destOrd="0" presId="urn:microsoft.com/office/officeart/2005/8/layout/chevron1"/>
    <dgm:cxn modelId="{DFDFD25D-789A-034E-92F3-C43B1BF358A3}" type="presParOf" srcId="{7888FE9B-A539-C548-A93B-CE3D16877EC5}" destId="{3C8AA8CB-FE68-524C-BA7B-5E76C60E5050}" srcOrd="1" destOrd="0" presId="urn:microsoft.com/office/officeart/2005/8/layout/chevron1"/>
    <dgm:cxn modelId="{C4813394-A830-B448-9BEC-7838E06207D6}" type="presParOf" srcId="{7888FE9B-A539-C548-A93B-CE3D16877EC5}" destId="{0724B1EA-88E3-1544-9AA1-A74D37952373}" srcOrd="2" destOrd="0" presId="urn:microsoft.com/office/officeart/2005/8/layout/chevron1"/>
    <dgm:cxn modelId="{45242E72-FBD0-CF42-87BC-A43C25BAC74E}" type="presParOf" srcId="{7888FE9B-A539-C548-A93B-CE3D16877EC5}" destId="{26691CA1-A45D-D848-A387-5AB85CEA828A}" srcOrd="3" destOrd="0" presId="urn:microsoft.com/office/officeart/2005/8/layout/chevron1"/>
    <dgm:cxn modelId="{061CBECC-3FA5-9B42-889B-4AC02EFA2B98}" type="presParOf" srcId="{7888FE9B-A539-C548-A93B-CE3D16877EC5}" destId="{77F281BF-3510-564E-9301-AA7DCE7926DC}" srcOrd="4" destOrd="0" presId="urn:microsoft.com/office/officeart/2005/8/layout/chevron1"/>
    <dgm:cxn modelId="{F60D5004-C312-EC4A-A3AB-7B8AD6147F42}" type="presParOf" srcId="{7888FE9B-A539-C548-A93B-CE3D16877EC5}" destId="{A3630B50-9AC1-1340-AEB7-8CDF1C656DFA}" srcOrd="5" destOrd="0" presId="urn:microsoft.com/office/officeart/2005/8/layout/chevron1"/>
    <dgm:cxn modelId="{26827631-059F-5B46-A9EE-1E0A12E42F6F}" type="presParOf" srcId="{7888FE9B-A539-C548-A93B-CE3D16877EC5}" destId="{63629955-0416-6248-844A-10C935D23776}" srcOrd="6" destOrd="0" presId="urn:microsoft.com/office/officeart/2005/8/layout/chevron1"/>
    <dgm:cxn modelId="{876E08B3-7A62-B14A-BCC1-1DA01A141E3B}" type="presParOf" srcId="{7888FE9B-A539-C548-A93B-CE3D16877EC5}" destId="{3EBC3C88-1FF0-D643-8A92-AF420D60C526}" srcOrd="7" destOrd="0" presId="urn:microsoft.com/office/officeart/2005/8/layout/chevron1"/>
    <dgm:cxn modelId="{CBF08E14-04C7-3044-B20E-E64B20128092}" type="presParOf" srcId="{7888FE9B-A539-C548-A93B-CE3D16877EC5}" destId="{76533F76-EAA8-9A42-B4D0-D7D6B0C53B0B}" srcOrd="8" destOrd="0" presId="urn:microsoft.com/office/officeart/2005/8/layout/chevron1"/>
    <dgm:cxn modelId="{8F804FA3-8863-4E4A-BD6D-595225E89811}" type="presParOf" srcId="{7888FE9B-A539-C548-A93B-CE3D16877EC5}" destId="{BBAF5F6F-53CE-DF48-9E22-318CA8DC7F02}" srcOrd="9" destOrd="0" presId="urn:microsoft.com/office/officeart/2005/8/layout/chevron1"/>
    <dgm:cxn modelId="{F160A47C-B72A-0847-9CB7-04B458DE16DC}" type="presParOf" srcId="{7888FE9B-A539-C548-A93B-CE3D16877EC5}" destId="{68A50026-BF95-6F4F-933D-D4D0ED5F3CE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B4D3B3-F7E7-EC4F-82F8-3359FA498C5B}" type="doc">
      <dgm:prSet loTypeId="urn:microsoft.com/office/officeart/2005/8/layout/matrix3" loCatId="" qsTypeId="urn:microsoft.com/office/officeart/2005/8/quickstyle/simple1" qsCatId="simple" csTypeId="urn:microsoft.com/office/officeart/2005/8/colors/accent1_2" csCatId="accent1" phldr="1"/>
      <dgm:spPr/>
      <dgm:t>
        <a:bodyPr/>
        <a:lstStyle/>
        <a:p>
          <a:endParaRPr lang="en-US"/>
        </a:p>
      </dgm:t>
    </dgm:pt>
    <dgm:pt modelId="{9125037D-E5E0-B742-A14F-9F525A59330A}">
      <dgm:prSet phldrT="[Text]"/>
      <dgm:spPr>
        <a:solidFill>
          <a:srgbClr val="124F6F"/>
        </a:solidFill>
      </dgm:spPr>
      <dgm:t>
        <a:bodyPr/>
        <a:lstStyle/>
        <a:p>
          <a:r>
            <a:rPr lang="en-US">
              <a:latin typeface="Lato"/>
              <a:ea typeface="Lato"/>
              <a:cs typeface="Lato"/>
            </a:rPr>
            <a:t>Diagnosis</a:t>
          </a:r>
        </a:p>
      </dgm:t>
    </dgm:pt>
    <dgm:pt modelId="{DCA50968-39D8-C042-9387-CAECF262DDA5}" type="parTrans" cxnId="{65A2C8AA-33A4-2A42-9A99-6266C0742989}">
      <dgm:prSet/>
      <dgm:spPr/>
      <dgm:t>
        <a:bodyPr/>
        <a:lstStyle/>
        <a:p>
          <a:endParaRPr lang="en-US"/>
        </a:p>
      </dgm:t>
    </dgm:pt>
    <dgm:pt modelId="{467B9350-C6AF-4947-BA25-C3B726371106}" type="sibTrans" cxnId="{65A2C8AA-33A4-2A42-9A99-6266C0742989}">
      <dgm:prSet/>
      <dgm:spPr/>
      <dgm:t>
        <a:bodyPr/>
        <a:lstStyle/>
        <a:p>
          <a:endParaRPr lang="en-US"/>
        </a:p>
      </dgm:t>
    </dgm:pt>
    <dgm:pt modelId="{1D4AEEA9-DAE4-054E-B5E8-37D06A65656C}">
      <dgm:prSet phldrT="[Text]"/>
      <dgm:spPr>
        <a:solidFill>
          <a:srgbClr val="124F6F"/>
        </a:solidFill>
      </dgm:spPr>
      <dgm:t>
        <a:bodyPr/>
        <a:lstStyle/>
        <a:p>
          <a:r>
            <a:rPr lang="en-US">
              <a:latin typeface="Lato"/>
              <a:ea typeface="Lato"/>
              <a:cs typeface="Lato"/>
            </a:rPr>
            <a:t>When complicating factors develop</a:t>
          </a:r>
        </a:p>
      </dgm:t>
    </dgm:pt>
    <dgm:pt modelId="{7351B5B9-D243-0F4E-8858-28CF8B115514}" type="parTrans" cxnId="{408AF161-0177-BA47-ABB7-2797657EA4EE}">
      <dgm:prSet/>
      <dgm:spPr/>
      <dgm:t>
        <a:bodyPr/>
        <a:lstStyle/>
        <a:p>
          <a:endParaRPr lang="en-US"/>
        </a:p>
      </dgm:t>
    </dgm:pt>
    <dgm:pt modelId="{95CE5CD2-B1A1-AD4C-B410-B700C56D7B17}" type="sibTrans" cxnId="{408AF161-0177-BA47-ABB7-2797657EA4EE}">
      <dgm:prSet/>
      <dgm:spPr/>
      <dgm:t>
        <a:bodyPr/>
        <a:lstStyle/>
        <a:p>
          <a:endParaRPr lang="en-US"/>
        </a:p>
      </dgm:t>
    </dgm:pt>
    <dgm:pt modelId="{F1ED1424-9293-5A40-A10C-0780CFE44140}">
      <dgm:prSet phldrT="[Text]" phldr="1"/>
      <dgm:spPr/>
      <dgm:t>
        <a:bodyPr/>
        <a:lstStyle/>
        <a:p>
          <a:endParaRPr lang="en-US">
            <a:latin typeface="Lato"/>
            <a:ea typeface="Lato"/>
            <a:cs typeface="Lato"/>
          </a:endParaRPr>
        </a:p>
      </dgm:t>
    </dgm:pt>
    <dgm:pt modelId="{2390EB0A-8C7A-394B-93B4-1D926A737845}" type="parTrans" cxnId="{1B690642-DD9D-394B-9AEE-7594AFF95C7F}">
      <dgm:prSet/>
      <dgm:spPr/>
      <dgm:t>
        <a:bodyPr/>
        <a:lstStyle/>
        <a:p>
          <a:endParaRPr lang="en-US"/>
        </a:p>
      </dgm:t>
    </dgm:pt>
    <dgm:pt modelId="{2F507887-E771-C64F-A9F0-0A40623FFD3F}" type="sibTrans" cxnId="{1B690642-DD9D-394B-9AEE-7594AFF95C7F}">
      <dgm:prSet/>
      <dgm:spPr/>
      <dgm:t>
        <a:bodyPr/>
        <a:lstStyle/>
        <a:p>
          <a:endParaRPr lang="en-US"/>
        </a:p>
      </dgm:t>
    </dgm:pt>
    <dgm:pt modelId="{C4F8B91F-0A5D-BD4B-BDDC-FF686FB6F549}">
      <dgm:prSet phldrT="[Text]" phldr="1"/>
      <dgm:spPr/>
      <dgm:t>
        <a:bodyPr/>
        <a:lstStyle/>
        <a:p>
          <a:endParaRPr lang="en-US">
            <a:latin typeface="Lato"/>
            <a:ea typeface="Lato"/>
            <a:cs typeface="Lato"/>
          </a:endParaRPr>
        </a:p>
      </dgm:t>
    </dgm:pt>
    <dgm:pt modelId="{367E5F0E-DAB3-8F45-A4B9-DDE6BEC2E5D4}" type="parTrans" cxnId="{5A90FBC4-D7F8-834B-920D-3450172F7BE4}">
      <dgm:prSet/>
      <dgm:spPr/>
      <dgm:t>
        <a:bodyPr/>
        <a:lstStyle/>
        <a:p>
          <a:endParaRPr lang="en-US"/>
        </a:p>
      </dgm:t>
    </dgm:pt>
    <dgm:pt modelId="{1154D9D5-8D33-8742-A398-4BD19C8D2A34}" type="sibTrans" cxnId="{5A90FBC4-D7F8-834B-920D-3450172F7BE4}">
      <dgm:prSet/>
      <dgm:spPr/>
      <dgm:t>
        <a:bodyPr/>
        <a:lstStyle/>
        <a:p>
          <a:endParaRPr lang="en-US"/>
        </a:p>
      </dgm:t>
    </dgm:pt>
    <dgm:pt modelId="{57F45523-F58D-E747-9C9B-7656405FF96E}">
      <dgm:prSet phldrT="[Text]"/>
      <dgm:spPr>
        <a:solidFill>
          <a:srgbClr val="124F6F"/>
        </a:solidFill>
      </dgm:spPr>
      <dgm:t>
        <a:bodyPr/>
        <a:lstStyle/>
        <a:p>
          <a:r>
            <a:rPr lang="en-US">
              <a:latin typeface="Lato"/>
              <a:ea typeface="Lato"/>
              <a:cs typeface="Lato"/>
            </a:rPr>
            <a:t>Annually and/or when not meeting treatment targets</a:t>
          </a:r>
        </a:p>
      </dgm:t>
    </dgm:pt>
    <dgm:pt modelId="{45F1FB7F-01ED-C648-9AB0-A0C5AA6A0D19}" type="parTrans" cxnId="{F969291C-2DD4-2A4C-9044-E0574035F5C8}">
      <dgm:prSet/>
      <dgm:spPr/>
      <dgm:t>
        <a:bodyPr/>
        <a:lstStyle/>
        <a:p>
          <a:endParaRPr lang="en-US"/>
        </a:p>
      </dgm:t>
    </dgm:pt>
    <dgm:pt modelId="{8DB39749-46BD-BE40-BA5E-723292FB2073}" type="sibTrans" cxnId="{F969291C-2DD4-2A4C-9044-E0574035F5C8}">
      <dgm:prSet/>
      <dgm:spPr/>
      <dgm:t>
        <a:bodyPr/>
        <a:lstStyle/>
        <a:p>
          <a:endParaRPr lang="en-US"/>
        </a:p>
      </dgm:t>
    </dgm:pt>
    <dgm:pt modelId="{AF407320-4BD6-3C48-8EF7-63A096662834}">
      <dgm:prSet phldrT="[Text]"/>
      <dgm:spPr>
        <a:solidFill>
          <a:srgbClr val="124F6F"/>
        </a:solidFill>
      </dgm:spPr>
      <dgm:t>
        <a:bodyPr/>
        <a:lstStyle/>
        <a:p>
          <a:r>
            <a:rPr lang="en-US">
              <a:latin typeface="Lato"/>
              <a:ea typeface="Lato"/>
              <a:cs typeface="Lato"/>
            </a:rPr>
            <a:t>When transitions in life and care. occur</a:t>
          </a:r>
        </a:p>
      </dgm:t>
    </dgm:pt>
    <dgm:pt modelId="{A3FBBBDF-3CD2-4647-81CA-E7C2F2F044EE}" type="parTrans" cxnId="{18BA8647-1F16-7944-A722-8A852F72A729}">
      <dgm:prSet/>
      <dgm:spPr/>
      <dgm:t>
        <a:bodyPr/>
        <a:lstStyle/>
        <a:p>
          <a:endParaRPr lang="en-US"/>
        </a:p>
      </dgm:t>
    </dgm:pt>
    <dgm:pt modelId="{09C1D50C-45EB-A347-AB02-AA0E8A2A18D5}" type="sibTrans" cxnId="{18BA8647-1F16-7944-A722-8A852F72A729}">
      <dgm:prSet/>
      <dgm:spPr/>
      <dgm:t>
        <a:bodyPr/>
        <a:lstStyle/>
        <a:p>
          <a:endParaRPr lang="en-US"/>
        </a:p>
      </dgm:t>
    </dgm:pt>
    <dgm:pt modelId="{68DAB5F3-2C6F-2640-9F15-3ED7895EC515}" type="pres">
      <dgm:prSet presAssocID="{7AB4D3B3-F7E7-EC4F-82F8-3359FA498C5B}" presName="matrix" presStyleCnt="0">
        <dgm:presLayoutVars>
          <dgm:chMax val="1"/>
          <dgm:dir/>
          <dgm:resizeHandles val="exact"/>
        </dgm:presLayoutVars>
      </dgm:prSet>
      <dgm:spPr/>
    </dgm:pt>
    <dgm:pt modelId="{5AD7B14C-CF90-1F45-816A-A5B9D76BFDED}" type="pres">
      <dgm:prSet presAssocID="{7AB4D3B3-F7E7-EC4F-82F8-3359FA498C5B}" presName="diamond" presStyleLbl="bgShp" presStyleIdx="0" presStyleCnt="1"/>
      <dgm:spPr/>
    </dgm:pt>
    <dgm:pt modelId="{C1B73724-BFCB-7B46-A0CB-AA74F7DF278B}" type="pres">
      <dgm:prSet presAssocID="{7AB4D3B3-F7E7-EC4F-82F8-3359FA498C5B}" presName="quad1" presStyleLbl="node1" presStyleIdx="0" presStyleCnt="4">
        <dgm:presLayoutVars>
          <dgm:chMax val="0"/>
          <dgm:chPref val="0"/>
          <dgm:bulletEnabled val="1"/>
        </dgm:presLayoutVars>
      </dgm:prSet>
      <dgm:spPr/>
    </dgm:pt>
    <dgm:pt modelId="{EA4574C3-456C-8541-ADDE-F962A0AB030D}" type="pres">
      <dgm:prSet presAssocID="{7AB4D3B3-F7E7-EC4F-82F8-3359FA498C5B}" presName="quad2" presStyleLbl="node1" presStyleIdx="1" presStyleCnt="4">
        <dgm:presLayoutVars>
          <dgm:chMax val="0"/>
          <dgm:chPref val="0"/>
          <dgm:bulletEnabled val="1"/>
        </dgm:presLayoutVars>
      </dgm:prSet>
      <dgm:spPr/>
    </dgm:pt>
    <dgm:pt modelId="{D0CD79C4-7E2E-C84D-918D-A3BCA224A9F8}" type="pres">
      <dgm:prSet presAssocID="{7AB4D3B3-F7E7-EC4F-82F8-3359FA498C5B}" presName="quad3" presStyleLbl="node1" presStyleIdx="2" presStyleCnt="4">
        <dgm:presLayoutVars>
          <dgm:chMax val="0"/>
          <dgm:chPref val="0"/>
          <dgm:bulletEnabled val="1"/>
        </dgm:presLayoutVars>
      </dgm:prSet>
      <dgm:spPr/>
    </dgm:pt>
    <dgm:pt modelId="{9B621340-B3AF-524E-BF45-4E94364082BA}" type="pres">
      <dgm:prSet presAssocID="{7AB4D3B3-F7E7-EC4F-82F8-3359FA498C5B}" presName="quad4" presStyleLbl="node1" presStyleIdx="3" presStyleCnt="4">
        <dgm:presLayoutVars>
          <dgm:chMax val="0"/>
          <dgm:chPref val="0"/>
          <dgm:bulletEnabled val="1"/>
        </dgm:presLayoutVars>
      </dgm:prSet>
      <dgm:spPr/>
    </dgm:pt>
  </dgm:ptLst>
  <dgm:cxnLst>
    <dgm:cxn modelId="{530FF41A-B7C5-7649-9F45-4E81CDC98FE4}" type="presOf" srcId="{57F45523-F58D-E747-9C9B-7656405FF96E}" destId="{EA4574C3-456C-8541-ADDE-F962A0AB030D}" srcOrd="0" destOrd="0" presId="urn:microsoft.com/office/officeart/2005/8/layout/matrix3"/>
    <dgm:cxn modelId="{F969291C-2DD4-2A4C-9044-E0574035F5C8}" srcId="{7AB4D3B3-F7E7-EC4F-82F8-3359FA498C5B}" destId="{57F45523-F58D-E747-9C9B-7656405FF96E}" srcOrd="1" destOrd="0" parTransId="{45F1FB7F-01ED-C648-9AB0-A0C5AA6A0D19}" sibTransId="{8DB39749-46BD-BE40-BA5E-723292FB2073}"/>
    <dgm:cxn modelId="{75D31C2B-ABE9-A54D-8483-DAE253E2D838}" type="presOf" srcId="{7AB4D3B3-F7E7-EC4F-82F8-3359FA498C5B}" destId="{68DAB5F3-2C6F-2640-9F15-3ED7895EC515}" srcOrd="0" destOrd="0" presId="urn:microsoft.com/office/officeart/2005/8/layout/matrix3"/>
    <dgm:cxn modelId="{408AF161-0177-BA47-ABB7-2797657EA4EE}" srcId="{7AB4D3B3-F7E7-EC4F-82F8-3359FA498C5B}" destId="{1D4AEEA9-DAE4-054E-B5E8-37D06A65656C}" srcOrd="2" destOrd="0" parTransId="{7351B5B9-D243-0F4E-8858-28CF8B115514}" sibTransId="{95CE5CD2-B1A1-AD4C-B410-B700C56D7B17}"/>
    <dgm:cxn modelId="{1B690642-DD9D-394B-9AEE-7594AFF95C7F}" srcId="{7AB4D3B3-F7E7-EC4F-82F8-3359FA498C5B}" destId="{F1ED1424-9293-5A40-A10C-0780CFE44140}" srcOrd="4" destOrd="0" parTransId="{2390EB0A-8C7A-394B-93B4-1D926A737845}" sibTransId="{2F507887-E771-C64F-A9F0-0A40623FFD3F}"/>
    <dgm:cxn modelId="{18BA8647-1F16-7944-A722-8A852F72A729}" srcId="{7AB4D3B3-F7E7-EC4F-82F8-3359FA498C5B}" destId="{AF407320-4BD6-3C48-8EF7-63A096662834}" srcOrd="3" destOrd="0" parTransId="{A3FBBBDF-3CD2-4647-81CA-E7C2F2F044EE}" sibTransId="{09C1D50C-45EB-A347-AB02-AA0E8A2A18D5}"/>
    <dgm:cxn modelId="{138F8454-E22F-8B49-8A92-B8826AE5D795}" type="presOf" srcId="{1D4AEEA9-DAE4-054E-B5E8-37D06A65656C}" destId="{D0CD79C4-7E2E-C84D-918D-A3BCA224A9F8}" srcOrd="0" destOrd="0" presId="urn:microsoft.com/office/officeart/2005/8/layout/matrix3"/>
    <dgm:cxn modelId="{382DD47E-955C-4C4D-A5B5-9396613F5B65}" type="presOf" srcId="{AF407320-4BD6-3C48-8EF7-63A096662834}" destId="{9B621340-B3AF-524E-BF45-4E94364082BA}" srcOrd="0" destOrd="0" presId="urn:microsoft.com/office/officeart/2005/8/layout/matrix3"/>
    <dgm:cxn modelId="{65A2C8AA-33A4-2A42-9A99-6266C0742989}" srcId="{7AB4D3B3-F7E7-EC4F-82F8-3359FA498C5B}" destId="{9125037D-E5E0-B742-A14F-9F525A59330A}" srcOrd="0" destOrd="0" parTransId="{DCA50968-39D8-C042-9387-CAECF262DDA5}" sibTransId="{467B9350-C6AF-4947-BA25-C3B726371106}"/>
    <dgm:cxn modelId="{B89C96BD-0564-764C-A671-BEEECE2B7052}" type="presOf" srcId="{9125037D-E5E0-B742-A14F-9F525A59330A}" destId="{C1B73724-BFCB-7B46-A0CB-AA74F7DF278B}" srcOrd="0" destOrd="0" presId="urn:microsoft.com/office/officeart/2005/8/layout/matrix3"/>
    <dgm:cxn modelId="{5A90FBC4-D7F8-834B-920D-3450172F7BE4}" srcId="{7AB4D3B3-F7E7-EC4F-82F8-3359FA498C5B}" destId="{C4F8B91F-0A5D-BD4B-BDDC-FF686FB6F549}" srcOrd="5" destOrd="0" parTransId="{367E5F0E-DAB3-8F45-A4B9-DDE6BEC2E5D4}" sibTransId="{1154D9D5-8D33-8742-A398-4BD19C8D2A34}"/>
    <dgm:cxn modelId="{C8B39F98-4365-1049-A31D-676630E277A1}" type="presParOf" srcId="{68DAB5F3-2C6F-2640-9F15-3ED7895EC515}" destId="{5AD7B14C-CF90-1F45-816A-A5B9D76BFDED}" srcOrd="0" destOrd="0" presId="urn:microsoft.com/office/officeart/2005/8/layout/matrix3"/>
    <dgm:cxn modelId="{A73E7F22-953C-E341-AD0D-AB66AF79C5F9}" type="presParOf" srcId="{68DAB5F3-2C6F-2640-9F15-3ED7895EC515}" destId="{C1B73724-BFCB-7B46-A0CB-AA74F7DF278B}" srcOrd="1" destOrd="0" presId="urn:microsoft.com/office/officeart/2005/8/layout/matrix3"/>
    <dgm:cxn modelId="{69F5FDC4-6BA5-9148-93A5-6006EA166770}" type="presParOf" srcId="{68DAB5F3-2C6F-2640-9F15-3ED7895EC515}" destId="{EA4574C3-456C-8541-ADDE-F962A0AB030D}" srcOrd="2" destOrd="0" presId="urn:microsoft.com/office/officeart/2005/8/layout/matrix3"/>
    <dgm:cxn modelId="{1784CC09-300F-BC4B-9379-1CB8C989893A}" type="presParOf" srcId="{68DAB5F3-2C6F-2640-9F15-3ED7895EC515}" destId="{D0CD79C4-7E2E-C84D-918D-A3BCA224A9F8}" srcOrd="3" destOrd="0" presId="urn:microsoft.com/office/officeart/2005/8/layout/matrix3"/>
    <dgm:cxn modelId="{2468515E-6F02-BD47-817B-68E04D1E4C96}" type="presParOf" srcId="{68DAB5F3-2C6F-2640-9F15-3ED7895EC515}" destId="{9B621340-B3AF-524E-BF45-4E94364082B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D11BEC-0062-4FFA-A2BE-ED5CFCB45F36}" type="doc">
      <dgm:prSet loTypeId="urn:microsoft.com/office/officeart/2005/8/layout/list1" loCatId="list" qsTypeId="urn:microsoft.com/office/officeart/2005/8/quickstyle/simple1" qsCatId="simple" csTypeId="urn:microsoft.com/office/officeart/2005/8/colors/accent1_2" csCatId="accent1" phldr="1"/>
      <dgm:spPr/>
    </dgm:pt>
    <dgm:pt modelId="{7DDA5388-A62F-4AFF-B3E3-3FCB0B2FCE2E}">
      <dgm:prSet phldr="0" custT="1"/>
      <dgm:spPr>
        <a:solidFill>
          <a:srgbClr val="F6872B"/>
        </a:solidFill>
      </dgm:spPr>
      <dgm:t>
        <a:bodyPr/>
        <a:lstStyle/>
        <a:p>
          <a:pPr rtl="0"/>
          <a:r>
            <a:rPr lang="en-US" sz="1800" b="0">
              <a:latin typeface="Lato"/>
              <a:ea typeface="Lato"/>
              <a:cs typeface="Lato"/>
            </a:rPr>
            <a:t>Mutual Responsibility: Iterate and Improve</a:t>
          </a:r>
        </a:p>
      </dgm:t>
    </dgm:pt>
    <dgm:pt modelId="{5BFF4542-E701-4060-ABC3-6EE939B20CBF}" type="parTrans" cxnId="{B04E7D4F-24DE-4A13-A2FB-59A19682D94A}">
      <dgm:prSet/>
      <dgm:spPr/>
      <dgm:t>
        <a:bodyPr/>
        <a:lstStyle/>
        <a:p>
          <a:endParaRPr lang="en-US"/>
        </a:p>
      </dgm:t>
    </dgm:pt>
    <dgm:pt modelId="{8658C9DF-CF73-4D2F-9DAF-5CDF762197A8}" type="sibTrans" cxnId="{B04E7D4F-24DE-4A13-A2FB-59A19682D94A}">
      <dgm:prSet/>
      <dgm:spPr/>
      <dgm:t>
        <a:bodyPr/>
        <a:lstStyle/>
        <a:p>
          <a:endParaRPr lang="en-US"/>
        </a:p>
      </dgm:t>
    </dgm:pt>
    <dgm:pt modelId="{2567D564-2585-4EB5-A30B-DADA78DC0ABB}">
      <dgm:prSet phldr="0" custT="1"/>
      <dgm:spPr/>
      <dgm:t>
        <a:bodyPr/>
        <a:lstStyle/>
        <a:p>
          <a:pPr rtl="0"/>
          <a:r>
            <a:rPr lang="en-US" sz="1800">
              <a:latin typeface="Lato"/>
              <a:ea typeface="Lato"/>
              <a:cs typeface="Lato"/>
            </a:rPr>
            <a:t>Risk screening and referral (required)</a:t>
          </a:r>
        </a:p>
      </dgm:t>
    </dgm:pt>
    <dgm:pt modelId="{26D2C6D6-8264-40F4-A5EB-C9DF018F9EA1}" type="parTrans" cxnId="{108B9AB3-D815-4BF7-81E5-9A5983DECD7D}">
      <dgm:prSet/>
      <dgm:spPr/>
      <dgm:t>
        <a:bodyPr/>
        <a:lstStyle/>
        <a:p>
          <a:endParaRPr lang="en-US"/>
        </a:p>
      </dgm:t>
    </dgm:pt>
    <dgm:pt modelId="{B1CD3B74-A4FA-41EB-A9FA-C2FE5254F3B9}" type="sibTrans" cxnId="{108B9AB3-D815-4BF7-81E5-9A5983DECD7D}">
      <dgm:prSet/>
      <dgm:spPr/>
      <dgm:t>
        <a:bodyPr/>
        <a:lstStyle/>
        <a:p>
          <a:endParaRPr lang="en-US"/>
        </a:p>
      </dgm:t>
    </dgm:pt>
    <dgm:pt modelId="{B4EF1C25-DDC5-47F8-8D07-172B4E908657}">
      <dgm:prSet phldr="0" custT="1"/>
      <dgm:spPr/>
      <dgm:t>
        <a:bodyPr/>
        <a:lstStyle/>
        <a:p>
          <a:r>
            <a:rPr lang="en-US" sz="1800">
              <a:latin typeface="Lato"/>
              <a:ea typeface="Lato"/>
              <a:cs typeface="Lato"/>
            </a:rPr>
            <a:t>Centralized</a:t>
          </a:r>
        </a:p>
      </dgm:t>
    </dgm:pt>
    <dgm:pt modelId="{2085F7C3-CAC2-45C7-A665-5AC5A1C3229B}" type="parTrans" cxnId="{8BD9508C-1706-4903-8E9C-D82DFC3FBB29}">
      <dgm:prSet/>
      <dgm:spPr/>
      <dgm:t>
        <a:bodyPr/>
        <a:lstStyle/>
        <a:p>
          <a:endParaRPr lang="en-US"/>
        </a:p>
      </dgm:t>
    </dgm:pt>
    <dgm:pt modelId="{73068EDA-B1F8-4969-BE7C-C675FFBE85EA}" type="sibTrans" cxnId="{8BD9508C-1706-4903-8E9C-D82DFC3FBB29}">
      <dgm:prSet/>
      <dgm:spPr/>
      <dgm:t>
        <a:bodyPr/>
        <a:lstStyle/>
        <a:p>
          <a:endParaRPr lang="en-US"/>
        </a:p>
      </dgm:t>
    </dgm:pt>
    <dgm:pt modelId="{855E77FE-33EB-4DFC-B132-AE507BF49E9C}">
      <dgm:prSet phldr="0"/>
      <dgm:spPr/>
      <dgm:t>
        <a:bodyPr/>
        <a:lstStyle/>
        <a:p>
          <a:r>
            <a:rPr lang="en-US" sz="1800">
              <a:latin typeface="Lato"/>
              <a:ea typeface="Lato"/>
              <a:cs typeface="Lato"/>
            </a:rPr>
            <a:t>Enrollment</a:t>
          </a:r>
        </a:p>
      </dgm:t>
    </dgm:pt>
    <dgm:pt modelId="{727C225D-B425-4674-B9E4-04E31B7980C2}" type="parTrans" cxnId="{DCB23952-E567-4AD6-9BD7-162025C1FAA7}">
      <dgm:prSet/>
      <dgm:spPr/>
      <dgm:t>
        <a:bodyPr/>
        <a:lstStyle/>
        <a:p>
          <a:endParaRPr lang="en-US"/>
        </a:p>
      </dgm:t>
    </dgm:pt>
    <dgm:pt modelId="{F97051A5-58FC-45CA-94B5-AB1DFBB40A99}" type="sibTrans" cxnId="{DCB23952-E567-4AD6-9BD7-162025C1FAA7}">
      <dgm:prSet/>
      <dgm:spPr/>
      <dgm:t>
        <a:bodyPr/>
        <a:lstStyle/>
        <a:p>
          <a:endParaRPr lang="en-US"/>
        </a:p>
      </dgm:t>
    </dgm:pt>
    <dgm:pt modelId="{4E840D45-3424-4AE3-96C6-0762B4EE1F8D}">
      <dgm:prSet phldr="0" custT="1"/>
      <dgm:spPr/>
      <dgm:t>
        <a:bodyPr/>
        <a:lstStyle/>
        <a:p>
          <a:pPr rtl="0"/>
          <a:r>
            <a:rPr lang="en-US" sz="1800">
              <a:latin typeface="Lato"/>
              <a:ea typeface="Lato"/>
              <a:cs typeface="Lato"/>
            </a:rPr>
            <a:t>Medication review, motivational interviewing, and behavioral goal setting</a:t>
          </a:r>
        </a:p>
      </dgm:t>
    </dgm:pt>
    <dgm:pt modelId="{57059FE0-89FD-4B90-94FC-679EA32EA792}" type="parTrans" cxnId="{943A80F2-3F9B-4B4C-8799-0490306F2686}">
      <dgm:prSet/>
      <dgm:spPr/>
      <dgm:t>
        <a:bodyPr/>
        <a:lstStyle/>
        <a:p>
          <a:endParaRPr lang="en-US"/>
        </a:p>
      </dgm:t>
    </dgm:pt>
    <dgm:pt modelId="{3B9220E0-62A8-4E20-A964-C0DAD9BF0C56}" type="sibTrans" cxnId="{943A80F2-3F9B-4B4C-8799-0490306F2686}">
      <dgm:prSet/>
      <dgm:spPr/>
      <dgm:t>
        <a:bodyPr/>
        <a:lstStyle/>
        <a:p>
          <a:endParaRPr lang="en-US"/>
        </a:p>
      </dgm:t>
    </dgm:pt>
    <dgm:pt modelId="{65E64F4C-E46E-4802-80D3-75897E2970C9}">
      <dgm:prSet phldr="0"/>
      <dgm:spPr/>
      <dgm:t>
        <a:bodyPr/>
        <a:lstStyle/>
        <a:p>
          <a:pPr rtl="0"/>
          <a:r>
            <a:rPr lang="en-US" sz="1800">
              <a:latin typeface="Lato"/>
              <a:ea typeface="Lato"/>
              <a:cs typeface="Lato"/>
            </a:rPr>
            <a:t>Program documentation</a:t>
          </a:r>
        </a:p>
      </dgm:t>
    </dgm:pt>
    <dgm:pt modelId="{F0F06FE8-B028-42DA-9AE4-33A6F81FABFE}" type="parTrans" cxnId="{250AAB53-5410-4DE9-9574-22483FE04541}">
      <dgm:prSet/>
      <dgm:spPr/>
      <dgm:t>
        <a:bodyPr/>
        <a:lstStyle/>
        <a:p>
          <a:endParaRPr lang="en-US"/>
        </a:p>
      </dgm:t>
    </dgm:pt>
    <dgm:pt modelId="{E50BF5CD-2BCB-408F-85E1-354F25BF5147}" type="sibTrans" cxnId="{250AAB53-5410-4DE9-9574-22483FE04541}">
      <dgm:prSet/>
      <dgm:spPr/>
      <dgm:t>
        <a:bodyPr/>
        <a:lstStyle/>
        <a:p>
          <a:endParaRPr lang="en-US"/>
        </a:p>
      </dgm:t>
    </dgm:pt>
    <dgm:pt modelId="{4662DF74-8346-47AE-B8A0-934A392FCBC2}">
      <dgm:prSet phldr="0" custT="1"/>
      <dgm:spPr/>
      <dgm:t>
        <a:bodyPr/>
        <a:lstStyle/>
        <a:p>
          <a:pPr rtl="0"/>
          <a:r>
            <a:rPr lang="en-US" sz="1800">
              <a:latin typeface="Lato"/>
              <a:ea typeface="Lato"/>
              <a:cs typeface="Lato"/>
            </a:rPr>
            <a:t>Community partner engages in more frequent touch point and reports back to PCP</a:t>
          </a:r>
        </a:p>
      </dgm:t>
    </dgm:pt>
    <dgm:pt modelId="{26C55B32-5763-49B0-A701-72FD7D94DF4E}" type="parTrans" cxnId="{D691C99A-9628-4A2C-B8E0-6DB81074A5BD}">
      <dgm:prSet/>
      <dgm:spPr/>
      <dgm:t>
        <a:bodyPr/>
        <a:lstStyle/>
        <a:p>
          <a:endParaRPr lang="en-US"/>
        </a:p>
      </dgm:t>
    </dgm:pt>
    <dgm:pt modelId="{E80E4B41-A61B-4F69-8FE4-D5F884066582}" type="sibTrans" cxnId="{D691C99A-9628-4A2C-B8E0-6DB81074A5BD}">
      <dgm:prSet/>
      <dgm:spPr/>
      <dgm:t>
        <a:bodyPr/>
        <a:lstStyle/>
        <a:p>
          <a:endParaRPr lang="en-US"/>
        </a:p>
      </dgm:t>
    </dgm:pt>
    <dgm:pt modelId="{578ECDF1-E72C-4D0A-8B26-6E9330F583B7}">
      <dgm:prSet phldr="0"/>
      <dgm:spPr/>
      <dgm:t>
        <a:bodyPr/>
        <a:lstStyle/>
        <a:p>
          <a:pPr rtl="0"/>
          <a:r>
            <a:rPr lang="en-US" sz="1800">
              <a:latin typeface="Lato"/>
              <a:ea typeface="Lato"/>
              <a:cs typeface="Lato"/>
            </a:rPr>
            <a:t>Quality metrics and VBC reporting</a:t>
          </a:r>
        </a:p>
      </dgm:t>
    </dgm:pt>
    <dgm:pt modelId="{E6B9F58A-FC24-4F9B-8245-1AAD1CFBB6B9}" type="parTrans" cxnId="{A564A750-3CE9-47AE-88D2-ABFB619C4530}">
      <dgm:prSet/>
      <dgm:spPr/>
      <dgm:t>
        <a:bodyPr/>
        <a:lstStyle/>
        <a:p>
          <a:endParaRPr lang="en-US"/>
        </a:p>
      </dgm:t>
    </dgm:pt>
    <dgm:pt modelId="{184746DB-9B88-420E-A0AB-A9E737818E01}" type="sibTrans" cxnId="{A564A750-3CE9-47AE-88D2-ABFB619C4530}">
      <dgm:prSet/>
      <dgm:spPr/>
      <dgm:t>
        <a:bodyPr/>
        <a:lstStyle/>
        <a:p>
          <a:endParaRPr lang="en-US"/>
        </a:p>
      </dgm:t>
    </dgm:pt>
    <dgm:pt modelId="{09D69E22-1901-42FC-99D0-999BC606A527}">
      <dgm:prSet phldr="0" custT="1"/>
      <dgm:spPr/>
      <dgm:t>
        <a:bodyPr/>
        <a:lstStyle/>
        <a:p>
          <a:pPr rtl="0"/>
          <a:r>
            <a:rPr lang="en-US" sz="1800">
              <a:latin typeface="Lato"/>
              <a:ea typeface="Lato"/>
              <a:cs typeface="Lato"/>
            </a:rPr>
            <a:t>Collect feedback, establish shared reporting, and adjust workflows </a:t>
          </a:r>
        </a:p>
      </dgm:t>
    </dgm:pt>
    <dgm:pt modelId="{590EA343-3A07-403C-AE70-2298AB2048BA}" type="parTrans" cxnId="{E33B5D62-5D10-42FE-BC84-F6E46BC5F1B1}">
      <dgm:prSet/>
      <dgm:spPr/>
      <dgm:t>
        <a:bodyPr/>
        <a:lstStyle/>
        <a:p>
          <a:endParaRPr lang="en-US"/>
        </a:p>
      </dgm:t>
    </dgm:pt>
    <dgm:pt modelId="{A9BD144B-1C26-49E7-B6BF-3683FCFA9846}" type="sibTrans" cxnId="{E33B5D62-5D10-42FE-BC84-F6E46BC5F1B1}">
      <dgm:prSet/>
      <dgm:spPr/>
      <dgm:t>
        <a:bodyPr/>
        <a:lstStyle/>
        <a:p>
          <a:endParaRPr lang="en-US"/>
        </a:p>
      </dgm:t>
    </dgm:pt>
    <dgm:pt modelId="{5D3C242E-8EF3-C546-BB91-AAD60B6E5BC7}">
      <dgm:prSet phldrT="[Text]" phldr="0" custT="1"/>
      <dgm:spPr>
        <a:solidFill>
          <a:schemeClr val="accent6"/>
        </a:solidFill>
      </dgm:spPr>
      <dgm:t>
        <a:bodyPr/>
        <a:lstStyle/>
        <a:p>
          <a:pPr rtl="0"/>
          <a:r>
            <a:rPr lang="en-US" sz="1800" b="0">
              <a:latin typeface="Lato"/>
              <a:ea typeface="Lato"/>
              <a:cs typeface="Lato"/>
            </a:rPr>
            <a:t>HCP: Identify Eligible Patients </a:t>
          </a:r>
        </a:p>
      </dgm:t>
    </dgm:pt>
    <dgm:pt modelId="{E266DA9D-8D45-D248-BA42-77E007323D7F}" type="parTrans" cxnId="{F82AA28B-7354-7B4D-83C9-E368DF81E711}">
      <dgm:prSet/>
      <dgm:spPr/>
      <dgm:t>
        <a:bodyPr/>
        <a:lstStyle/>
        <a:p>
          <a:endParaRPr lang="en-US"/>
        </a:p>
      </dgm:t>
    </dgm:pt>
    <dgm:pt modelId="{41A7477E-452B-F548-A655-2D60761734A1}" type="sibTrans" cxnId="{F82AA28B-7354-7B4D-83C9-E368DF81E711}">
      <dgm:prSet/>
      <dgm:spPr/>
      <dgm:t>
        <a:bodyPr/>
        <a:lstStyle/>
        <a:p>
          <a:endParaRPr lang="en-US"/>
        </a:p>
      </dgm:t>
    </dgm:pt>
    <dgm:pt modelId="{50E45B82-A00B-624A-838F-31411765D060}">
      <dgm:prSet phldrT="[Text]" phldr="0" custT="1"/>
      <dgm:spPr/>
      <dgm:t>
        <a:bodyPr/>
        <a:lstStyle/>
        <a:p>
          <a:pPr rtl="0"/>
          <a:r>
            <a:rPr lang="en-US" sz="1800">
              <a:latin typeface="Lato"/>
              <a:ea typeface="Lato"/>
              <a:cs typeface="Lato"/>
            </a:rPr>
            <a:t>NDPP/DSMES Provider: Coordinate Referrals </a:t>
          </a:r>
        </a:p>
      </dgm:t>
    </dgm:pt>
    <dgm:pt modelId="{7CD820C9-4671-0943-A780-0B0AE58E637B}" type="parTrans" cxnId="{F14FFD6D-2ACE-734D-BD72-B8B6340BE865}">
      <dgm:prSet/>
      <dgm:spPr/>
      <dgm:t>
        <a:bodyPr/>
        <a:lstStyle/>
        <a:p>
          <a:endParaRPr lang="en-US"/>
        </a:p>
      </dgm:t>
    </dgm:pt>
    <dgm:pt modelId="{E3B5AF51-53C1-4F4F-AD0A-40F9958450EA}" type="sibTrans" cxnId="{F14FFD6D-2ACE-734D-BD72-B8B6340BE865}">
      <dgm:prSet/>
      <dgm:spPr/>
      <dgm:t>
        <a:bodyPr/>
        <a:lstStyle/>
        <a:p>
          <a:endParaRPr lang="en-US"/>
        </a:p>
      </dgm:t>
    </dgm:pt>
    <dgm:pt modelId="{6A427B4C-E63B-4E3D-8796-86D254F9E9A8}">
      <dgm:prSet phldr="0" custT="1"/>
      <dgm:spPr/>
      <dgm:t>
        <a:bodyPr/>
        <a:lstStyle/>
        <a:p>
          <a:pPr rtl="0"/>
          <a:r>
            <a:rPr lang="en-US" sz="1800">
              <a:latin typeface="Lato"/>
              <a:ea typeface="Lato"/>
              <a:cs typeface="Lato"/>
            </a:rPr>
            <a:t>NDPP/DSMES Provider: Monitor and Report Outcomes</a:t>
          </a:r>
        </a:p>
      </dgm:t>
    </dgm:pt>
    <dgm:pt modelId="{59B4FF9A-E864-4CE7-BEC8-9ECC1411830B}" type="sibTrans" cxnId="{DA5E65B3-8646-4B4C-BB4D-6A07AA1EE283}">
      <dgm:prSet/>
      <dgm:spPr/>
      <dgm:t>
        <a:bodyPr/>
        <a:lstStyle/>
        <a:p>
          <a:endParaRPr lang="en-US"/>
        </a:p>
      </dgm:t>
    </dgm:pt>
    <dgm:pt modelId="{FA19D18F-7A6D-4946-8F64-11F975F96EDD}" type="parTrans" cxnId="{DA5E65B3-8646-4B4C-BB4D-6A07AA1EE283}">
      <dgm:prSet/>
      <dgm:spPr/>
      <dgm:t>
        <a:bodyPr/>
        <a:lstStyle/>
        <a:p>
          <a:endParaRPr lang="en-US"/>
        </a:p>
      </dgm:t>
    </dgm:pt>
    <dgm:pt modelId="{0C7F730B-9A80-42C5-AEBA-B0355726B8C0}">
      <dgm:prSet phldrT="[Text]" phldr="0" custT="1"/>
      <dgm:spPr/>
      <dgm:t>
        <a:bodyPr/>
        <a:lstStyle/>
        <a:p>
          <a:pPr rtl="0"/>
          <a:r>
            <a:rPr lang="en-US" sz="1800">
              <a:latin typeface="Lato"/>
              <a:ea typeface="Lato"/>
              <a:cs typeface="Lato"/>
            </a:rPr>
            <a:t>NDPP/DSMES Provider: Coach Patient</a:t>
          </a:r>
        </a:p>
      </dgm:t>
    </dgm:pt>
    <dgm:pt modelId="{16E87601-672A-4FF8-B4DA-880E0170B2C8}" type="sibTrans" cxnId="{FC863C49-10F8-4FC1-9777-CCEFA29B2E35}">
      <dgm:prSet/>
      <dgm:spPr/>
      <dgm:t>
        <a:bodyPr/>
        <a:lstStyle/>
        <a:p>
          <a:endParaRPr lang="en-US"/>
        </a:p>
      </dgm:t>
    </dgm:pt>
    <dgm:pt modelId="{9BF19A03-8E6D-4834-B2C0-90E2EBF9E686}" type="parTrans" cxnId="{FC863C49-10F8-4FC1-9777-CCEFA29B2E35}">
      <dgm:prSet/>
      <dgm:spPr/>
      <dgm:t>
        <a:bodyPr/>
        <a:lstStyle/>
        <a:p>
          <a:endParaRPr lang="en-US"/>
        </a:p>
      </dgm:t>
    </dgm:pt>
    <dgm:pt modelId="{FCB3B418-9755-8E43-9E54-951C4615A3B3}" type="pres">
      <dgm:prSet presAssocID="{DBD11BEC-0062-4FFA-A2BE-ED5CFCB45F36}" presName="linear" presStyleCnt="0">
        <dgm:presLayoutVars>
          <dgm:dir/>
          <dgm:animLvl val="lvl"/>
          <dgm:resizeHandles val="exact"/>
        </dgm:presLayoutVars>
      </dgm:prSet>
      <dgm:spPr/>
    </dgm:pt>
    <dgm:pt modelId="{7EA2FCF6-43A0-BC48-8CEF-D96004A62F21}" type="pres">
      <dgm:prSet presAssocID="{5D3C242E-8EF3-C546-BB91-AAD60B6E5BC7}" presName="parentLin" presStyleCnt="0"/>
      <dgm:spPr/>
    </dgm:pt>
    <dgm:pt modelId="{7650ACFC-08ED-9941-B3F0-CFFD0B77A7C5}" type="pres">
      <dgm:prSet presAssocID="{5D3C242E-8EF3-C546-BB91-AAD60B6E5BC7}" presName="parentLeftMargin" presStyleLbl="node1" presStyleIdx="0" presStyleCnt="5"/>
      <dgm:spPr/>
    </dgm:pt>
    <dgm:pt modelId="{26783589-A99C-C343-AEBC-C21E9693B512}" type="pres">
      <dgm:prSet presAssocID="{5D3C242E-8EF3-C546-BB91-AAD60B6E5BC7}" presName="parentText" presStyleLbl="node1" presStyleIdx="0" presStyleCnt="5">
        <dgm:presLayoutVars>
          <dgm:chMax val="0"/>
          <dgm:bulletEnabled val="1"/>
        </dgm:presLayoutVars>
      </dgm:prSet>
      <dgm:spPr/>
    </dgm:pt>
    <dgm:pt modelId="{54801901-42F3-1A48-94ED-B9402F4BA7F4}" type="pres">
      <dgm:prSet presAssocID="{5D3C242E-8EF3-C546-BB91-AAD60B6E5BC7}" presName="negativeSpace" presStyleCnt="0"/>
      <dgm:spPr/>
    </dgm:pt>
    <dgm:pt modelId="{6B154878-BF3E-2E48-83DB-5F5F09C6BC6E}" type="pres">
      <dgm:prSet presAssocID="{5D3C242E-8EF3-C546-BB91-AAD60B6E5BC7}" presName="childText" presStyleLbl="conFgAcc1" presStyleIdx="0" presStyleCnt="5">
        <dgm:presLayoutVars>
          <dgm:bulletEnabled val="1"/>
        </dgm:presLayoutVars>
      </dgm:prSet>
      <dgm:spPr/>
    </dgm:pt>
    <dgm:pt modelId="{F20055FD-6148-D647-99C3-C219DF3591AC}" type="pres">
      <dgm:prSet presAssocID="{41A7477E-452B-F548-A655-2D60761734A1}" presName="spaceBetweenRectangles" presStyleCnt="0"/>
      <dgm:spPr/>
    </dgm:pt>
    <dgm:pt modelId="{4D1234EE-3294-FB41-9BA5-907A50A9FFD3}" type="pres">
      <dgm:prSet presAssocID="{50E45B82-A00B-624A-838F-31411765D060}" presName="parentLin" presStyleCnt="0"/>
      <dgm:spPr/>
    </dgm:pt>
    <dgm:pt modelId="{9740B9BD-116E-1747-A17C-074FBF793D09}" type="pres">
      <dgm:prSet presAssocID="{50E45B82-A00B-624A-838F-31411765D060}" presName="parentLeftMargin" presStyleLbl="node1" presStyleIdx="0" presStyleCnt="5"/>
      <dgm:spPr/>
    </dgm:pt>
    <dgm:pt modelId="{08BB0A89-AF80-C248-ADD4-AB147DC63A31}" type="pres">
      <dgm:prSet presAssocID="{50E45B82-A00B-624A-838F-31411765D060}" presName="parentText" presStyleLbl="node1" presStyleIdx="1" presStyleCnt="5">
        <dgm:presLayoutVars>
          <dgm:chMax val="0"/>
          <dgm:bulletEnabled val="1"/>
        </dgm:presLayoutVars>
      </dgm:prSet>
      <dgm:spPr/>
    </dgm:pt>
    <dgm:pt modelId="{ED052CF2-1DEC-D544-B602-1B74A24F92D3}" type="pres">
      <dgm:prSet presAssocID="{50E45B82-A00B-624A-838F-31411765D060}" presName="negativeSpace" presStyleCnt="0"/>
      <dgm:spPr/>
    </dgm:pt>
    <dgm:pt modelId="{30201ED5-1742-1C4C-ABF2-A155B1BE09C4}" type="pres">
      <dgm:prSet presAssocID="{50E45B82-A00B-624A-838F-31411765D060}" presName="childText" presStyleLbl="conFgAcc1" presStyleIdx="1" presStyleCnt="5">
        <dgm:presLayoutVars>
          <dgm:bulletEnabled val="1"/>
        </dgm:presLayoutVars>
      </dgm:prSet>
      <dgm:spPr/>
    </dgm:pt>
    <dgm:pt modelId="{628C2191-D235-BE48-9F38-F984C9ACC9B0}" type="pres">
      <dgm:prSet presAssocID="{E3B5AF51-53C1-4F4F-AD0A-40F9958450EA}" presName="spaceBetweenRectangles" presStyleCnt="0"/>
      <dgm:spPr/>
    </dgm:pt>
    <dgm:pt modelId="{AF94DF52-2012-3C45-8E5B-B95E6D87AF80}" type="pres">
      <dgm:prSet presAssocID="{0C7F730B-9A80-42C5-AEBA-B0355726B8C0}" presName="parentLin" presStyleCnt="0"/>
      <dgm:spPr/>
    </dgm:pt>
    <dgm:pt modelId="{1ADAF8F9-68A5-774A-B0F9-2BDCC72371E0}" type="pres">
      <dgm:prSet presAssocID="{0C7F730B-9A80-42C5-AEBA-B0355726B8C0}" presName="parentLeftMargin" presStyleLbl="node1" presStyleIdx="1" presStyleCnt="5"/>
      <dgm:spPr/>
    </dgm:pt>
    <dgm:pt modelId="{D51CF7F1-409D-414A-B491-A0DC2069B0FF}" type="pres">
      <dgm:prSet presAssocID="{0C7F730B-9A80-42C5-AEBA-B0355726B8C0}" presName="parentText" presStyleLbl="node1" presStyleIdx="2" presStyleCnt="5">
        <dgm:presLayoutVars>
          <dgm:chMax val="0"/>
          <dgm:bulletEnabled val="1"/>
        </dgm:presLayoutVars>
      </dgm:prSet>
      <dgm:spPr/>
    </dgm:pt>
    <dgm:pt modelId="{AD86F72D-8E8F-044C-8A94-56FE2C1F7E88}" type="pres">
      <dgm:prSet presAssocID="{0C7F730B-9A80-42C5-AEBA-B0355726B8C0}" presName="negativeSpace" presStyleCnt="0"/>
      <dgm:spPr/>
    </dgm:pt>
    <dgm:pt modelId="{747B670B-BFF1-D84F-88B5-FBF2B977ACA6}" type="pres">
      <dgm:prSet presAssocID="{0C7F730B-9A80-42C5-AEBA-B0355726B8C0}" presName="childText" presStyleLbl="conFgAcc1" presStyleIdx="2" presStyleCnt="5">
        <dgm:presLayoutVars>
          <dgm:bulletEnabled val="1"/>
        </dgm:presLayoutVars>
      </dgm:prSet>
      <dgm:spPr/>
    </dgm:pt>
    <dgm:pt modelId="{BB807B53-2F3B-804E-9920-86FCB25C9C1C}" type="pres">
      <dgm:prSet presAssocID="{16E87601-672A-4FF8-B4DA-880E0170B2C8}" presName="spaceBetweenRectangles" presStyleCnt="0"/>
      <dgm:spPr/>
    </dgm:pt>
    <dgm:pt modelId="{62588D78-F711-9E42-9208-832B8302A347}" type="pres">
      <dgm:prSet presAssocID="{6A427B4C-E63B-4E3D-8796-86D254F9E9A8}" presName="parentLin" presStyleCnt="0"/>
      <dgm:spPr/>
    </dgm:pt>
    <dgm:pt modelId="{6F5C81B5-A51E-E641-A42B-0247DB462590}" type="pres">
      <dgm:prSet presAssocID="{6A427B4C-E63B-4E3D-8796-86D254F9E9A8}" presName="parentLeftMargin" presStyleLbl="node1" presStyleIdx="2" presStyleCnt="5"/>
      <dgm:spPr/>
    </dgm:pt>
    <dgm:pt modelId="{9D2828CD-D03B-2F40-9719-4708BF965613}" type="pres">
      <dgm:prSet presAssocID="{6A427B4C-E63B-4E3D-8796-86D254F9E9A8}" presName="parentText" presStyleLbl="node1" presStyleIdx="3" presStyleCnt="5">
        <dgm:presLayoutVars>
          <dgm:chMax val="0"/>
          <dgm:bulletEnabled val="1"/>
        </dgm:presLayoutVars>
      </dgm:prSet>
      <dgm:spPr/>
    </dgm:pt>
    <dgm:pt modelId="{84FA1CB6-A9F0-1E4C-A66D-DE5A33C6C957}" type="pres">
      <dgm:prSet presAssocID="{6A427B4C-E63B-4E3D-8796-86D254F9E9A8}" presName="negativeSpace" presStyleCnt="0"/>
      <dgm:spPr/>
    </dgm:pt>
    <dgm:pt modelId="{344597A8-A169-8D4B-9633-D68EF7B4774C}" type="pres">
      <dgm:prSet presAssocID="{6A427B4C-E63B-4E3D-8796-86D254F9E9A8}" presName="childText" presStyleLbl="conFgAcc1" presStyleIdx="3" presStyleCnt="5">
        <dgm:presLayoutVars>
          <dgm:bulletEnabled val="1"/>
        </dgm:presLayoutVars>
      </dgm:prSet>
      <dgm:spPr/>
    </dgm:pt>
    <dgm:pt modelId="{2F6CD0CF-3B16-D648-B6C8-9BD432FBB594}" type="pres">
      <dgm:prSet presAssocID="{59B4FF9A-E864-4CE7-BEC8-9ECC1411830B}" presName="spaceBetweenRectangles" presStyleCnt="0"/>
      <dgm:spPr/>
    </dgm:pt>
    <dgm:pt modelId="{1673B299-5706-654A-8C19-C07519196DFF}" type="pres">
      <dgm:prSet presAssocID="{7DDA5388-A62F-4AFF-B3E3-3FCB0B2FCE2E}" presName="parentLin" presStyleCnt="0"/>
      <dgm:spPr/>
    </dgm:pt>
    <dgm:pt modelId="{3A8DF0B7-58C9-1741-AD9D-9F3C7BB1BC1D}" type="pres">
      <dgm:prSet presAssocID="{7DDA5388-A62F-4AFF-B3E3-3FCB0B2FCE2E}" presName="parentLeftMargin" presStyleLbl="node1" presStyleIdx="3" presStyleCnt="5"/>
      <dgm:spPr/>
    </dgm:pt>
    <dgm:pt modelId="{2771EB21-0EEA-9448-8EE8-653D9E70B6A0}" type="pres">
      <dgm:prSet presAssocID="{7DDA5388-A62F-4AFF-B3E3-3FCB0B2FCE2E}" presName="parentText" presStyleLbl="node1" presStyleIdx="4" presStyleCnt="5">
        <dgm:presLayoutVars>
          <dgm:chMax val="0"/>
          <dgm:bulletEnabled val="1"/>
        </dgm:presLayoutVars>
      </dgm:prSet>
      <dgm:spPr/>
    </dgm:pt>
    <dgm:pt modelId="{A8EDFB3D-A13F-964C-88E2-486D3785CBDE}" type="pres">
      <dgm:prSet presAssocID="{7DDA5388-A62F-4AFF-B3E3-3FCB0B2FCE2E}" presName="negativeSpace" presStyleCnt="0"/>
      <dgm:spPr/>
    </dgm:pt>
    <dgm:pt modelId="{B2A5E81D-3EFF-4847-A707-A803088D1598}" type="pres">
      <dgm:prSet presAssocID="{7DDA5388-A62F-4AFF-B3E3-3FCB0B2FCE2E}" presName="childText" presStyleLbl="conFgAcc1" presStyleIdx="4" presStyleCnt="5">
        <dgm:presLayoutVars>
          <dgm:bulletEnabled val="1"/>
        </dgm:presLayoutVars>
      </dgm:prSet>
      <dgm:spPr/>
    </dgm:pt>
  </dgm:ptLst>
  <dgm:cxnLst>
    <dgm:cxn modelId="{B3FF0200-1CB9-854E-AA0C-2DB2F9A94F5C}" type="presOf" srcId="{0C7F730B-9A80-42C5-AEBA-B0355726B8C0}" destId="{D51CF7F1-409D-414A-B491-A0DC2069B0FF}" srcOrd="1" destOrd="0" presId="urn:microsoft.com/office/officeart/2005/8/layout/list1"/>
    <dgm:cxn modelId="{7DF0FC0B-956C-DD44-9DCF-3B2307857440}" type="presOf" srcId="{578ECDF1-E72C-4D0A-8B26-6E9330F583B7}" destId="{344597A8-A169-8D4B-9633-D68EF7B4774C}" srcOrd="0" destOrd="1" presId="urn:microsoft.com/office/officeart/2005/8/layout/list1"/>
    <dgm:cxn modelId="{97499814-DF46-2245-845B-FBEA89CEDFBC}" type="presOf" srcId="{855E77FE-33EB-4DFC-B132-AE507BF49E9C}" destId="{30201ED5-1742-1C4C-ABF2-A155B1BE09C4}" srcOrd="0" destOrd="1" presId="urn:microsoft.com/office/officeart/2005/8/layout/list1"/>
    <dgm:cxn modelId="{2CFFD43D-D41E-3E46-8828-56F446D66193}" type="presOf" srcId="{6A427B4C-E63B-4E3D-8796-86D254F9E9A8}" destId="{9D2828CD-D03B-2F40-9719-4708BF965613}" srcOrd="1" destOrd="0" presId="urn:microsoft.com/office/officeart/2005/8/layout/list1"/>
    <dgm:cxn modelId="{AEEB0B5F-3886-EC4B-B1B2-5E514AD34BCE}" type="presOf" srcId="{50E45B82-A00B-624A-838F-31411765D060}" destId="{08BB0A89-AF80-C248-ADD4-AB147DC63A31}" srcOrd="1" destOrd="0" presId="urn:microsoft.com/office/officeart/2005/8/layout/list1"/>
    <dgm:cxn modelId="{E33B5D62-5D10-42FE-BC84-F6E46BC5F1B1}" srcId="{7DDA5388-A62F-4AFF-B3E3-3FCB0B2FCE2E}" destId="{09D69E22-1901-42FC-99D0-999BC606A527}" srcOrd="0" destOrd="0" parTransId="{590EA343-3A07-403C-AE70-2298AB2048BA}" sibTransId="{A9BD144B-1C26-49E7-B6BF-3683FCFA9846}"/>
    <dgm:cxn modelId="{8CA60164-431D-AF47-A90A-DED424E17CD2}" type="presOf" srcId="{4662DF74-8346-47AE-B8A0-934A392FCBC2}" destId="{344597A8-A169-8D4B-9633-D68EF7B4774C}" srcOrd="0" destOrd="0" presId="urn:microsoft.com/office/officeart/2005/8/layout/list1"/>
    <dgm:cxn modelId="{FC863C49-10F8-4FC1-9777-CCEFA29B2E35}" srcId="{DBD11BEC-0062-4FFA-A2BE-ED5CFCB45F36}" destId="{0C7F730B-9A80-42C5-AEBA-B0355726B8C0}" srcOrd="2" destOrd="0" parTransId="{9BF19A03-8E6D-4834-B2C0-90E2EBF9E686}" sibTransId="{16E87601-672A-4FF8-B4DA-880E0170B2C8}"/>
    <dgm:cxn modelId="{F14FFD6D-2ACE-734D-BD72-B8B6340BE865}" srcId="{DBD11BEC-0062-4FFA-A2BE-ED5CFCB45F36}" destId="{50E45B82-A00B-624A-838F-31411765D060}" srcOrd="1" destOrd="0" parTransId="{7CD820C9-4671-0943-A780-0B0AE58E637B}" sibTransId="{E3B5AF51-53C1-4F4F-AD0A-40F9958450EA}"/>
    <dgm:cxn modelId="{B5EA5C4E-F2FE-924A-A914-97125DBAB271}" type="presOf" srcId="{50E45B82-A00B-624A-838F-31411765D060}" destId="{9740B9BD-116E-1747-A17C-074FBF793D09}" srcOrd="0" destOrd="0" presId="urn:microsoft.com/office/officeart/2005/8/layout/list1"/>
    <dgm:cxn modelId="{B04E7D4F-24DE-4A13-A2FB-59A19682D94A}" srcId="{DBD11BEC-0062-4FFA-A2BE-ED5CFCB45F36}" destId="{7DDA5388-A62F-4AFF-B3E3-3FCB0B2FCE2E}" srcOrd="4" destOrd="0" parTransId="{5BFF4542-E701-4060-ABC3-6EE939B20CBF}" sibTransId="{8658C9DF-CF73-4D2F-9DAF-5CDF762197A8}"/>
    <dgm:cxn modelId="{A564A750-3CE9-47AE-88D2-ABFB619C4530}" srcId="{6A427B4C-E63B-4E3D-8796-86D254F9E9A8}" destId="{578ECDF1-E72C-4D0A-8B26-6E9330F583B7}" srcOrd="1" destOrd="0" parTransId="{E6B9F58A-FC24-4F9B-8245-1AAD1CFBB6B9}" sibTransId="{184746DB-9B88-420E-A0AB-A9E737818E01}"/>
    <dgm:cxn modelId="{DCB23952-E567-4AD6-9BD7-162025C1FAA7}" srcId="{50E45B82-A00B-624A-838F-31411765D060}" destId="{855E77FE-33EB-4DFC-B132-AE507BF49E9C}" srcOrd="1" destOrd="0" parTransId="{727C225D-B425-4674-B9E4-04E31B7980C2}" sibTransId="{F97051A5-58FC-45CA-94B5-AB1DFBB40A99}"/>
    <dgm:cxn modelId="{250AAB53-5410-4DE9-9574-22483FE04541}" srcId="{0C7F730B-9A80-42C5-AEBA-B0355726B8C0}" destId="{65E64F4C-E46E-4802-80D3-75897E2970C9}" srcOrd="1" destOrd="0" parTransId="{F0F06FE8-B028-42DA-9AE4-33A6F81FABFE}" sibTransId="{E50BF5CD-2BCB-408F-85E1-354F25BF5147}"/>
    <dgm:cxn modelId="{182E6A7D-68F7-BE4F-9718-90D363727E5D}" type="presOf" srcId="{0C7F730B-9A80-42C5-AEBA-B0355726B8C0}" destId="{1ADAF8F9-68A5-774A-B0F9-2BDCC72371E0}" srcOrd="0" destOrd="0" presId="urn:microsoft.com/office/officeart/2005/8/layout/list1"/>
    <dgm:cxn modelId="{F82AA28B-7354-7B4D-83C9-E368DF81E711}" srcId="{DBD11BEC-0062-4FFA-A2BE-ED5CFCB45F36}" destId="{5D3C242E-8EF3-C546-BB91-AAD60B6E5BC7}" srcOrd="0" destOrd="0" parTransId="{E266DA9D-8D45-D248-BA42-77E007323D7F}" sibTransId="{41A7477E-452B-F548-A655-2D60761734A1}"/>
    <dgm:cxn modelId="{8BD9508C-1706-4903-8E9C-D82DFC3FBB29}" srcId="{50E45B82-A00B-624A-838F-31411765D060}" destId="{B4EF1C25-DDC5-47F8-8D07-172B4E908657}" srcOrd="0" destOrd="0" parTransId="{2085F7C3-CAC2-45C7-A665-5AC5A1C3229B}" sibTransId="{73068EDA-B1F8-4969-BE7C-C675FFBE85EA}"/>
    <dgm:cxn modelId="{8931F696-E795-3E4B-879B-F2C6C903ACCC}" type="presOf" srcId="{7DDA5388-A62F-4AFF-B3E3-3FCB0B2FCE2E}" destId="{2771EB21-0EEA-9448-8EE8-653D9E70B6A0}" srcOrd="1" destOrd="0" presId="urn:microsoft.com/office/officeart/2005/8/layout/list1"/>
    <dgm:cxn modelId="{D691C99A-9628-4A2C-B8E0-6DB81074A5BD}" srcId="{6A427B4C-E63B-4E3D-8796-86D254F9E9A8}" destId="{4662DF74-8346-47AE-B8A0-934A392FCBC2}" srcOrd="0" destOrd="0" parTransId="{26C55B32-5763-49B0-A701-72FD7D94DF4E}" sibTransId="{E80E4B41-A61B-4F69-8FE4-D5F884066582}"/>
    <dgm:cxn modelId="{077259A2-96A8-2E48-A5FB-25A004FC814A}" type="presOf" srcId="{09D69E22-1901-42FC-99D0-999BC606A527}" destId="{B2A5E81D-3EFF-4847-A707-A803088D1598}" srcOrd="0" destOrd="0" presId="urn:microsoft.com/office/officeart/2005/8/layout/list1"/>
    <dgm:cxn modelId="{DA5E65B3-8646-4B4C-BB4D-6A07AA1EE283}" srcId="{DBD11BEC-0062-4FFA-A2BE-ED5CFCB45F36}" destId="{6A427B4C-E63B-4E3D-8796-86D254F9E9A8}" srcOrd="3" destOrd="0" parTransId="{FA19D18F-7A6D-4946-8F64-11F975F96EDD}" sibTransId="{59B4FF9A-E864-4CE7-BEC8-9ECC1411830B}"/>
    <dgm:cxn modelId="{108B9AB3-D815-4BF7-81E5-9A5983DECD7D}" srcId="{5D3C242E-8EF3-C546-BB91-AAD60B6E5BC7}" destId="{2567D564-2585-4EB5-A30B-DADA78DC0ABB}" srcOrd="0" destOrd="0" parTransId="{26D2C6D6-8264-40F4-A5EB-C9DF018F9EA1}" sibTransId="{B1CD3B74-A4FA-41EB-A9FA-C2FE5254F3B9}"/>
    <dgm:cxn modelId="{41B88EC0-3FBE-BF4B-BFEC-83C2D0509D30}" type="presOf" srcId="{5D3C242E-8EF3-C546-BB91-AAD60B6E5BC7}" destId="{26783589-A99C-C343-AEBC-C21E9693B512}" srcOrd="1" destOrd="0" presId="urn:microsoft.com/office/officeart/2005/8/layout/list1"/>
    <dgm:cxn modelId="{C1488AC4-40EE-7842-9937-5282A1F7B342}" type="presOf" srcId="{65E64F4C-E46E-4802-80D3-75897E2970C9}" destId="{747B670B-BFF1-D84F-88B5-FBF2B977ACA6}" srcOrd="0" destOrd="1" presId="urn:microsoft.com/office/officeart/2005/8/layout/list1"/>
    <dgm:cxn modelId="{A417A0C8-D700-854D-9E42-3BD352C71738}" type="presOf" srcId="{5D3C242E-8EF3-C546-BB91-AAD60B6E5BC7}" destId="{7650ACFC-08ED-9941-B3F0-CFFD0B77A7C5}" srcOrd="0" destOrd="0" presId="urn:microsoft.com/office/officeart/2005/8/layout/list1"/>
    <dgm:cxn modelId="{D5D6C5CB-2F44-604E-A354-FD0AE34BAC1A}" type="presOf" srcId="{6A427B4C-E63B-4E3D-8796-86D254F9E9A8}" destId="{6F5C81B5-A51E-E641-A42B-0247DB462590}" srcOrd="0" destOrd="0" presId="urn:microsoft.com/office/officeart/2005/8/layout/list1"/>
    <dgm:cxn modelId="{AA047ECD-E5D2-4940-9B72-EA062BE1F3F3}" type="presOf" srcId="{4E840D45-3424-4AE3-96C6-0762B4EE1F8D}" destId="{747B670B-BFF1-D84F-88B5-FBF2B977ACA6}" srcOrd="0" destOrd="0" presId="urn:microsoft.com/office/officeart/2005/8/layout/list1"/>
    <dgm:cxn modelId="{DB6B56E2-A5F8-644B-A488-9B9B8279D4D0}" type="presOf" srcId="{7DDA5388-A62F-4AFF-B3E3-3FCB0B2FCE2E}" destId="{3A8DF0B7-58C9-1741-AD9D-9F3C7BB1BC1D}" srcOrd="0" destOrd="0" presId="urn:microsoft.com/office/officeart/2005/8/layout/list1"/>
    <dgm:cxn modelId="{12B263E4-6676-2C48-B90D-269C2B7A6333}" type="presOf" srcId="{DBD11BEC-0062-4FFA-A2BE-ED5CFCB45F36}" destId="{FCB3B418-9755-8E43-9E54-951C4615A3B3}" srcOrd="0" destOrd="0" presId="urn:microsoft.com/office/officeart/2005/8/layout/list1"/>
    <dgm:cxn modelId="{3B681AE8-1AD9-A848-B344-7A73F919CC70}" type="presOf" srcId="{B4EF1C25-DDC5-47F8-8D07-172B4E908657}" destId="{30201ED5-1742-1C4C-ABF2-A155B1BE09C4}" srcOrd="0" destOrd="0" presId="urn:microsoft.com/office/officeart/2005/8/layout/list1"/>
    <dgm:cxn modelId="{943A80F2-3F9B-4B4C-8799-0490306F2686}" srcId="{0C7F730B-9A80-42C5-AEBA-B0355726B8C0}" destId="{4E840D45-3424-4AE3-96C6-0762B4EE1F8D}" srcOrd="0" destOrd="0" parTransId="{57059FE0-89FD-4B90-94FC-679EA32EA792}" sibTransId="{3B9220E0-62A8-4E20-A964-C0DAD9BF0C56}"/>
    <dgm:cxn modelId="{CFD9FAFD-1B73-CC4D-945C-BD297B3959FC}" type="presOf" srcId="{2567D564-2585-4EB5-A30B-DADA78DC0ABB}" destId="{6B154878-BF3E-2E48-83DB-5F5F09C6BC6E}" srcOrd="0" destOrd="0" presId="urn:microsoft.com/office/officeart/2005/8/layout/list1"/>
    <dgm:cxn modelId="{0F56DE0C-7D01-A048-B5D6-2A0FE6D9D89E}" type="presParOf" srcId="{FCB3B418-9755-8E43-9E54-951C4615A3B3}" destId="{7EA2FCF6-43A0-BC48-8CEF-D96004A62F21}" srcOrd="0" destOrd="0" presId="urn:microsoft.com/office/officeart/2005/8/layout/list1"/>
    <dgm:cxn modelId="{4ACE6A91-AA02-2745-98C8-1BAC6D909597}" type="presParOf" srcId="{7EA2FCF6-43A0-BC48-8CEF-D96004A62F21}" destId="{7650ACFC-08ED-9941-B3F0-CFFD0B77A7C5}" srcOrd="0" destOrd="0" presId="urn:microsoft.com/office/officeart/2005/8/layout/list1"/>
    <dgm:cxn modelId="{725BD944-FF4D-D94F-8DE6-BC79B47EBDDB}" type="presParOf" srcId="{7EA2FCF6-43A0-BC48-8CEF-D96004A62F21}" destId="{26783589-A99C-C343-AEBC-C21E9693B512}" srcOrd="1" destOrd="0" presId="urn:microsoft.com/office/officeart/2005/8/layout/list1"/>
    <dgm:cxn modelId="{EC3DF74F-1912-0448-8671-95241E72D047}" type="presParOf" srcId="{FCB3B418-9755-8E43-9E54-951C4615A3B3}" destId="{54801901-42F3-1A48-94ED-B9402F4BA7F4}" srcOrd="1" destOrd="0" presId="urn:microsoft.com/office/officeart/2005/8/layout/list1"/>
    <dgm:cxn modelId="{5656223C-DA0B-0C41-AFEC-FB42FB946AC3}" type="presParOf" srcId="{FCB3B418-9755-8E43-9E54-951C4615A3B3}" destId="{6B154878-BF3E-2E48-83DB-5F5F09C6BC6E}" srcOrd="2" destOrd="0" presId="urn:microsoft.com/office/officeart/2005/8/layout/list1"/>
    <dgm:cxn modelId="{0049FA51-942C-054B-8598-405AD83E91B4}" type="presParOf" srcId="{FCB3B418-9755-8E43-9E54-951C4615A3B3}" destId="{F20055FD-6148-D647-99C3-C219DF3591AC}" srcOrd="3" destOrd="0" presId="urn:microsoft.com/office/officeart/2005/8/layout/list1"/>
    <dgm:cxn modelId="{AB7D59B5-8908-4846-818E-0157265CCD66}" type="presParOf" srcId="{FCB3B418-9755-8E43-9E54-951C4615A3B3}" destId="{4D1234EE-3294-FB41-9BA5-907A50A9FFD3}" srcOrd="4" destOrd="0" presId="urn:microsoft.com/office/officeart/2005/8/layout/list1"/>
    <dgm:cxn modelId="{0BD0CBB2-4832-BB40-9185-53310E98E9EA}" type="presParOf" srcId="{4D1234EE-3294-FB41-9BA5-907A50A9FFD3}" destId="{9740B9BD-116E-1747-A17C-074FBF793D09}" srcOrd="0" destOrd="0" presId="urn:microsoft.com/office/officeart/2005/8/layout/list1"/>
    <dgm:cxn modelId="{79055C49-53F4-CA40-8904-149EA15239F4}" type="presParOf" srcId="{4D1234EE-3294-FB41-9BA5-907A50A9FFD3}" destId="{08BB0A89-AF80-C248-ADD4-AB147DC63A31}" srcOrd="1" destOrd="0" presId="urn:microsoft.com/office/officeart/2005/8/layout/list1"/>
    <dgm:cxn modelId="{F2BD9FDF-5FCA-2C4B-9D46-9838EFA56166}" type="presParOf" srcId="{FCB3B418-9755-8E43-9E54-951C4615A3B3}" destId="{ED052CF2-1DEC-D544-B602-1B74A24F92D3}" srcOrd="5" destOrd="0" presId="urn:microsoft.com/office/officeart/2005/8/layout/list1"/>
    <dgm:cxn modelId="{0DAD511B-9D33-0541-AD09-DB578929C086}" type="presParOf" srcId="{FCB3B418-9755-8E43-9E54-951C4615A3B3}" destId="{30201ED5-1742-1C4C-ABF2-A155B1BE09C4}" srcOrd="6" destOrd="0" presId="urn:microsoft.com/office/officeart/2005/8/layout/list1"/>
    <dgm:cxn modelId="{3780AF83-B9A1-AB4C-8C3F-5C65F38F9F2B}" type="presParOf" srcId="{FCB3B418-9755-8E43-9E54-951C4615A3B3}" destId="{628C2191-D235-BE48-9F38-F984C9ACC9B0}" srcOrd="7" destOrd="0" presId="urn:microsoft.com/office/officeart/2005/8/layout/list1"/>
    <dgm:cxn modelId="{78D82007-510D-8C4D-94DD-DA9C4E1D1002}" type="presParOf" srcId="{FCB3B418-9755-8E43-9E54-951C4615A3B3}" destId="{AF94DF52-2012-3C45-8E5B-B95E6D87AF80}" srcOrd="8" destOrd="0" presId="urn:microsoft.com/office/officeart/2005/8/layout/list1"/>
    <dgm:cxn modelId="{B8A3145C-A370-D541-BCA9-8BA3C263DD1A}" type="presParOf" srcId="{AF94DF52-2012-3C45-8E5B-B95E6D87AF80}" destId="{1ADAF8F9-68A5-774A-B0F9-2BDCC72371E0}" srcOrd="0" destOrd="0" presId="urn:microsoft.com/office/officeart/2005/8/layout/list1"/>
    <dgm:cxn modelId="{C20DF256-F270-B741-BF33-AFD68577E21B}" type="presParOf" srcId="{AF94DF52-2012-3C45-8E5B-B95E6D87AF80}" destId="{D51CF7F1-409D-414A-B491-A0DC2069B0FF}" srcOrd="1" destOrd="0" presId="urn:microsoft.com/office/officeart/2005/8/layout/list1"/>
    <dgm:cxn modelId="{B1FE5522-3ABD-874B-999E-72F48F9F398F}" type="presParOf" srcId="{FCB3B418-9755-8E43-9E54-951C4615A3B3}" destId="{AD86F72D-8E8F-044C-8A94-56FE2C1F7E88}" srcOrd="9" destOrd="0" presId="urn:microsoft.com/office/officeart/2005/8/layout/list1"/>
    <dgm:cxn modelId="{140E1103-4F9E-6E42-BAD0-91F964F6D8BF}" type="presParOf" srcId="{FCB3B418-9755-8E43-9E54-951C4615A3B3}" destId="{747B670B-BFF1-D84F-88B5-FBF2B977ACA6}" srcOrd="10" destOrd="0" presId="urn:microsoft.com/office/officeart/2005/8/layout/list1"/>
    <dgm:cxn modelId="{2BD07F94-267F-C64A-B794-52FEB726A2AA}" type="presParOf" srcId="{FCB3B418-9755-8E43-9E54-951C4615A3B3}" destId="{BB807B53-2F3B-804E-9920-86FCB25C9C1C}" srcOrd="11" destOrd="0" presId="urn:microsoft.com/office/officeart/2005/8/layout/list1"/>
    <dgm:cxn modelId="{3C41D57B-C36B-8E40-BFCA-ACFF16B5954E}" type="presParOf" srcId="{FCB3B418-9755-8E43-9E54-951C4615A3B3}" destId="{62588D78-F711-9E42-9208-832B8302A347}" srcOrd="12" destOrd="0" presId="urn:microsoft.com/office/officeart/2005/8/layout/list1"/>
    <dgm:cxn modelId="{B0B8F01B-0769-A84F-B449-01DBF9ADF292}" type="presParOf" srcId="{62588D78-F711-9E42-9208-832B8302A347}" destId="{6F5C81B5-A51E-E641-A42B-0247DB462590}" srcOrd="0" destOrd="0" presId="urn:microsoft.com/office/officeart/2005/8/layout/list1"/>
    <dgm:cxn modelId="{976E95C6-2A25-644E-AD44-2321F43FF9A4}" type="presParOf" srcId="{62588D78-F711-9E42-9208-832B8302A347}" destId="{9D2828CD-D03B-2F40-9719-4708BF965613}" srcOrd="1" destOrd="0" presId="urn:microsoft.com/office/officeart/2005/8/layout/list1"/>
    <dgm:cxn modelId="{AFEF4703-7E92-BB42-B2EB-675D7CA0B846}" type="presParOf" srcId="{FCB3B418-9755-8E43-9E54-951C4615A3B3}" destId="{84FA1CB6-A9F0-1E4C-A66D-DE5A33C6C957}" srcOrd="13" destOrd="0" presId="urn:microsoft.com/office/officeart/2005/8/layout/list1"/>
    <dgm:cxn modelId="{F81081CB-DE28-374A-B0EB-DDB7D7892115}" type="presParOf" srcId="{FCB3B418-9755-8E43-9E54-951C4615A3B3}" destId="{344597A8-A169-8D4B-9633-D68EF7B4774C}" srcOrd="14" destOrd="0" presId="urn:microsoft.com/office/officeart/2005/8/layout/list1"/>
    <dgm:cxn modelId="{9A9FB718-76DD-A74D-804F-78B6B791F927}" type="presParOf" srcId="{FCB3B418-9755-8E43-9E54-951C4615A3B3}" destId="{2F6CD0CF-3B16-D648-B6C8-9BD432FBB594}" srcOrd="15" destOrd="0" presId="urn:microsoft.com/office/officeart/2005/8/layout/list1"/>
    <dgm:cxn modelId="{486FFC7A-A203-B840-8F48-C1898F774C4C}" type="presParOf" srcId="{FCB3B418-9755-8E43-9E54-951C4615A3B3}" destId="{1673B299-5706-654A-8C19-C07519196DFF}" srcOrd="16" destOrd="0" presId="urn:microsoft.com/office/officeart/2005/8/layout/list1"/>
    <dgm:cxn modelId="{F3FD74AC-A491-0B40-93B1-ADA6A4F6DA39}" type="presParOf" srcId="{1673B299-5706-654A-8C19-C07519196DFF}" destId="{3A8DF0B7-58C9-1741-AD9D-9F3C7BB1BC1D}" srcOrd="0" destOrd="0" presId="urn:microsoft.com/office/officeart/2005/8/layout/list1"/>
    <dgm:cxn modelId="{F0C78D34-AB6F-6243-9272-C4D445F73B7F}" type="presParOf" srcId="{1673B299-5706-654A-8C19-C07519196DFF}" destId="{2771EB21-0EEA-9448-8EE8-653D9E70B6A0}" srcOrd="1" destOrd="0" presId="urn:microsoft.com/office/officeart/2005/8/layout/list1"/>
    <dgm:cxn modelId="{1B43D06C-5B1A-4441-9FE5-900CBF9697C0}" type="presParOf" srcId="{FCB3B418-9755-8E43-9E54-951C4615A3B3}" destId="{A8EDFB3D-A13F-964C-88E2-486D3785CBDE}" srcOrd="17" destOrd="0" presId="urn:microsoft.com/office/officeart/2005/8/layout/list1"/>
    <dgm:cxn modelId="{5E19B667-3ABD-3243-9B61-DB1A8B9BCB25}" type="presParOf" srcId="{FCB3B418-9755-8E43-9E54-951C4615A3B3}" destId="{B2A5E81D-3EFF-4847-A707-A803088D159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D9C0A-9D8C-744C-B7A5-009100CB24A2}">
      <dsp:nvSpPr>
        <dsp:cNvPr id="0" name=""/>
        <dsp:cNvSpPr/>
      </dsp:nvSpPr>
      <dsp:spPr>
        <a:xfrm>
          <a:off x="1060056" y="0"/>
          <a:ext cx="4694163" cy="4694163"/>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282DE5-F241-5B4F-A9AF-0DCEBB335011}">
      <dsp:nvSpPr>
        <dsp:cNvPr id="0" name=""/>
        <dsp:cNvSpPr/>
      </dsp:nvSpPr>
      <dsp:spPr>
        <a:xfrm>
          <a:off x="3407138" y="471937"/>
          <a:ext cx="3051205" cy="11111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u="none" kern="1200"/>
            <a:t>40.1 million people in the US have diabetes (12%).</a:t>
          </a:r>
          <a:r>
            <a:rPr lang="en-US" sz="2000" b="0" i="0" kern="1200"/>
            <a:t>​</a:t>
          </a:r>
          <a:endParaRPr lang="en-US" sz="2000" kern="1200"/>
        </a:p>
      </dsp:txBody>
      <dsp:txXfrm>
        <a:off x="3461382" y="526181"/>
        <a:ext cx="2942717" cy="1002708"/>
      </dsp:txXfrm>
    </dsp:sp>
    <dsp:sp modelId="{493B09E5-BD96-C34A-A54F-4C91EDF727BF}">
      <dsp:nvSpPr>
        <dsp:cNvPr id="0" name=""/>
        <dsp:cNvSpPr/>
      </dsp:nvSpPr>
      <dsp:spPr>
        <a:xfrm>
          <a:off x="3407138" y="1722033"/>
          <a:ext cx="3051205" cy="11111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0" i="0" u="none" kern="1200"/>
            <a:t>39.8 million adults in the US have diabetes (14.9%).</a:t>
          </a:r>
          <a:r>
            <a:rPr lang="en-US" sz="2000" b="0" i="0" kern="1200"/>
            <a:t>​</a:t>
          </a:r>
        </a:p>
      </dsp:txBody>
      <dsp:txXfrm>
        <a:off x="3461382" y="1776277"/>
        <a:ext cx="2942717" cy="1002708"/>
      </dsp:txXfrm>
    </dsp:sp>
    <dsp:sp modelId="{5EF2AF73-E9DD-C248-BE60-847B8D0BCC11}">
      <dsp:nvSpPr>
        <dsp:cNvPr id="0" name=""/>
        <dsp:cNvSpPr/>
      </dsp:nvSpPr>
      <dsp:spPr>
        <a:xfrm>
          <a:off x="3407138" y="2972129"/>
          <a:ext cx="3051205" cy="11111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0" i="0" u="none" kern="1200"/>
            <a:t>115.2 million people have prediabetes.</a:t>
          </a:r>
          <a:r>
            <a:rPr lang="en-US" sz="2000" b="0" i="0" kern="1200"/>
            <a:t>​</a:t>
          </a:r>
          <a:endParaRPr lang="en-US" sz="2000" kern="1200"/>
        </a:p>
      </dsp:txBody>
      <dsp:txXfrm>
        <a:off x="3461382" y="3026373"/>
        <a:ext cx="2942717" cy="1002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C37D5-B634-4E4C-A1D6-493B543F42E0}">
      <dsp:nvSpPr>
        <dsp:cNvPr id="0" name=""/>
        <dsp:cNvSpPr/>
      </dsp:nvSpPr>
      <dsp:spPr>
        <a:xfrm>
          <a:off x="5822" y="3231653"/>
          <a:ext cx="2166017" cy="866407"/>
        </a:xfrm>
        <a:prstGeom prst="chevron">
          <a:avLst/>
        </a:prstGeom>
        <a:solidFill>
          <a:srgbClr val="124F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Food</a:t>
          </a:r>
        </a:p>
      </dsp:txBody>
      <dsp:txXfrm>
        <a:off x="439026" y="3231653"/>
        <a:ext cx="1299610" cy="866407"/>
      </dsp:txXfrm>
    </dsp:sp>
    <dsp:sp modelId="{0724B1EA-88E3-1544-9AA1-A74D37952373}">
      <dsp:nvSpPr>
        <dsp:cNvPr id="0" name=""/>
        <dsp:cNvSpPr/>
      </dsp:nvSpPr>
      <dsp:spPr>
        <a:xfrm>
          <a:off x="1955238" y="3231653"/>
          <a:ext cx="2166017" cy="866407"/>
        </a:xfrm>
        <a:prstGeom prst="chevron">
          <a:avLst/>
        </a:prstGeom>
        <a:solidFill>
          <a:srgbClr val="124F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Medication</a:t>
          </a:r>
        </a:p>
      </dsp:txBody>
      <dsp:txXfrm>
        <a:off x="2388442" y="3231653"/>
        <a:ext cx="1299610" cy="866407"/>
      </dsp:txXfrm>
    </dsp:sp>
    <dsp:sp modelId="{77F281BF-3510-564E-9301-AA7DCE7926DC}">
      <dsp:nvSpPr>
        <dsp:cNvPr id="0" name=""/>
        <dsp:cNvSpPr/>
      </dsp:nvSpPr>
      <dsp:spPr>
        <a:xfrm>
          <a:off x="3904654" y="3231653"/>
          <a:ext cx="2166017" cy="866407"/>
        </a:xfrm>
        <a:prstGeom prst="chevron">
          <a:avLst/>
        </a:prstGeom>
        <a:solidFill>
          <a:srgbClr val="124F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Activity</a:t>
          </a:r>
        </a:p>
      </dsp:txBody>
      <dsp:txXfrm>
        <a:off x="4337858" y="3231653"/>
        <a:ext cx="1299610" cy="866407"/>
      </dsp:txXfrm>
    </dsp:sp>
    <dsp:sp modelId="{63629955-0416-6248-844A-10C935D23776}">
      <dsp:nvSpPr>
        <dsp:cNvPr id="0" name=""/>
        <dsp:cNvSpPr/>
      </dsp:nvSpPr>
      <dsp:spPr>
        <a:xfrm>
          <a:off x="5854070" y="3231653"/>
          <a:ext cx="2166017" cy="866407"/>
        </a:xfrm>
        <a:prstGeom prst="chevron">
          <a:avLst/>
        </a:prstGeom>
        <a:solidFill>
          <a:srgbClr val="124F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Biological</a:t>
          </a:r>
        </a:p>
      </dsp:txBody>
      <dsp:txXfrm>
        <a:off x="6287274" y="3231653"/>
        <a:ext cx="1299610" cy="866407"/>
      </dsp:txXfrm>
    </dsp:sp>
    <dsp:sp modelId="{76533F76-EAA8-9A42-B4D0-D7D6B0C53B0B}">
      <dsp:nvSpPr>
        <dsp:cNvPr id="0" name=""/>
        <dsp:cNvSpPr/>
      </dsp:nvSpPr>
      <dsp:spPr>
        <a:xfrm>
          <a:off x="7803486" y="3231653"/>
          <a:ext cx="2166017" cy="866407"/>
        </a:xfrm>
        <a:prstGeom prst="chevron">
          <a:avLst/>
        </a:prstGeom>
        <a:solidFill>
          <a:srgbClr val="124F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Environmental</a:t>
          </a:r>
        </a:p>
      </dsp:txBody>
      <dsp:txXfrm>
        <a:off x="8236690" y="3231653"/>
        <a:ext cx="1299610" cy="866407"/>
      </dsp:txXfrm>
    </dsp:sp>
    <dsp:sp modelId="{68A50026-BF95-6F4F-933D-D4D0ED5F3CE2}">
      <dsp:nvSpPr>
        <dsp:cNvPr id="0" name=""/>
        <dsp:cNvSpPr/>
      </dsp:nvSpPr>
      <dsp:spPr>
        <a:xfrm>
          <a:off x="9752902" y="3231653"/>
          <a:ext cx="2166017" cy="866407"/>
        </a:xfrm>
        <a:prstGeom prst="chevron">
          <a:avLst/>
        </a:prstGeom>
        <a:solidFill>
          <a:srgbClr val="124F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Behavioral and Decision Making</a:t>
          </a:r>
        </a:p>
      </dsp:txBody>
      <dsp:txXfrm>
        <a:off x="10186106" y="3231653"/>
        <a:ext cx="1299610" cy="866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7B14C-CF90-1F45-816A-A5B9D76BFDED}">
      <dsp:nvSpPr>
        <dsp:cNvPr id="0" name=""/>
        <dsp:cNvSpPr/>
      </dsp:nvSpPr>
      <dsp:spPr>
        <a:xfrm>
          <a:off x="2730296" y="0"/>
          <a:ext cx="4333478" cy="433347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B73724-BFCB-7B46-A0CB-AA74F7DF278B}">
      <dsp:nvSpPr>
        <dsp:cNvPr id="0" name=""/>
        <dsp:cNvSpPr/>
      </dsp:nvSpPr>
      <dsp:spPr>
        <a:xfrm>
          <a:off x="3141976" y="411680"/>
          <a:ext cx="1690056" cy="1690056"/>
        </a:xfrm>
        <a:prstGeom prst="roundRect">
          <a:avLst/>
        </a:prstGeom>
        <a:solidFill>
          <a:srgbClr val="124F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Lato"/>
              <a:ea typeface="Lato"/>
              <a:cs typeface="Lato"/>
            </a:rPr>
            <a:t>Diagnosis</a:t>
          </a:r>
        </a:p>
      </dsp:txBody>
      <dsp:txXfrm>
        <a:off x="3224478" y="494182"/>
        <a:ext cx="1525052" cy="1525052"/>
      </dsp:txXfrm>
    </dsp:sp>
    <dsp:sp modelId="{EA4574C3-456C-8541-ADDE-F962A0AB030D}">
      <dsp:nvSpPr>
        <dsp:cNvPr id="0" name=""/>
        <dsp:cNvSpPr/>
      </dsp:nvSpPr>
      <dsp:spPr>
        <a:xfrm>
          <a:off x="4962037" y="411680"/>
          <a:ext cx="1690056" cy="1690056"/>
        </a:xfrm>
        <a:prstGeom prst="roundRect">
          <a:avLst/>
        </a:prstGeom>
        <a:solidFill>
          <a:srgbClr val="124F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Lato"/>
              <a:ea typeface="Lato"/>
              <a:cs typeface="Lato"/>
            </a:rPr>
            <a:t>Annually and/or when not meeting treatment targets</a:t>
          </a:r>
        </a:p>
      </dsp:txBody>
      <dsp:txXfrm>
        <a:off x="5044539" y="494182"/>
        <a:ext cx="1525052" cy="1525052"/>
      </dsp:txXfrm>
    </dsp:sp>
    <dsp:sp modelId="{D0CD79C4-7E2E-C84D-918D-A3BCA224A9F8}">
      <dsp:nvSpPr>
        <dsp:cNvPr id="0" name=""/>
        <dsp:cNvSpPr/>
      </dsp:nvSpPr>
      <dsp:spPr>
        <a:xfrm>
          <a:off x="3141976" y="2231741"/>
          <a:ext cx="1690056" cy="1690056"/>
        </a:xfrm>
        <a:prstGeom prst="roundRect">
          <a:avLst/>
        </a:prstGeom>
        <a:solidFill>
          <a:srgbClr val="124F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Lato"/>
              <a:ea typeface="Lato"/>
              <a:cs typeface="Lato"/>
            </a:rPr>
            <a:t>When complicating factors develop</a:t>
          </a:r>
        </a:p>
      </dsp:txBody>
      <dsp:txXfrm>
        <a:off x="3224478" y="2314243"/>
        <a:ext cx="1525052" cy="1525052"/>
      </dsp:txXfrm>
    </dsp:sp>
    <dsp:sp modelId="{9B621340-B3AF-524E-BF45-4E94364082BA}">
      <dsp:nvSpPr>
        <dsp:cNvPr id="0" name=""/>
        <dsp:cNvSpPr/>
      </dsp:nvSpPr>
      <dsp:spPr>
        <a:xfrm>
          <a:off x="4962037" y="2231741"/>
          <a:ext cx="1690056" cy="1690056"/>
        </a:xfrm>
        <a:prstGeom prst="roundRect">
          <a:avLst/>
        </a:prstGeom>
        <a:solidFill>
          <a:srgbClr val="124F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Lato"/>
              <a:ea typeface="Lato"/>
              <a:cs typeface="Lato"/>
            </a:rPr>
            <a:t>When transitions in life and care. occur</a:t>
          </a:r>
        </a:p>
      </dsp:txBody>
      <dsp:txXfrm>
        <a:off x="5044539" y="2314243"/>
        <a:ext cx="1525052" cy="15250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54878-BF3E-2E48-83DB-5F5F09C6BC6E}">
      <dsp:nvSpPr>
        <dsp:cNvPr id="0" name=""/>
        <dsp:cNvSpPr/>
      </dsp:nvSpPr>
      <dsp:spPr>
        <a:xfrm>
          <a:off x="0" y="178263"/>
          <a:ext cx="10119370" cy="598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5376" tIns="208280" rIns="78537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a:latin typeface="Lato"/>
              <a:ea typeface="Lato"/>
              <a:cs typeface="Lato"/>
            </a:rPr>
            <a:t>Risk screening and referral (required)</a:t>
          </a:r>
        </a:p>
      </dsp:txBody>
      <dsp:txXfrm>
        <a:off x="0" y="178263"/>
        <a:ext cx="10119370" cy="598500"/>
      </dsp:txXfrm>
    </dsp:sp>
    <dsp:sp modelId="{26783589-A99C-C343-AEBC-C21E9693B512}">
      <dsp:nvSpPr>
        <dsp:cNvPr id="0" name=""/>
        <dsp:cNvSpPr/>
      </dsp:nvSpPr>
      <dsp:spPr>
        <a:xfrm>
          <a:off x="505968" y="30663"/>
          <a:ext cx="7083559" cy="29520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742" tIns="0" rIns="267742" bIns="0" numCol="1" spcCol="1270" anchor="ctr" anchorCtr="0">
          <a:noAutofit/>
        </a:bodyPr>
        <a:lstStyle/>
        <a:p>
          <a:pPr marL="0" lvl="0" indent="0" algn="l" defTabSz="800100" rtl="0">
            <a:lnSpc>
              <a:spcPct val="90000"/>
            </a:lnSpc>
            <a:spcBef>
              <a:spcPct val="0"/>
            </a:spcBef>
            <a:spcAft>
              <a:spcPct val="35000"/>
            </a:spcAft>
            <a:buNone/>
          </a:pPr>
          <a:r>
            <a:rPr lang="en-US" sz="1800" b="0" kern="1200">
              <a:latin typeface="Lato"/>
              <a:ea typeface="Lato"/>
              <a:cs typeface="Lato"/>
            </a:rPr>
            <a:t>HCP: Identify Eligible Patients </a:t>
          </a:r>
        </a:p>
      </dsp:txBody>
      <dsp:txXfrm>
        <a:off x="520378" y="45073"/>
        <a:ext cx="7054739" cy="266380"/>
      </dsp:txXfrm>
    </dsp:sp>
    <dsp:sp modelId="{30201ED5-1742-1C4C-ABF2-A155B1BE09C4}">
      <dsp:nvSpPr>
        <dsp:cNvPr id="0" name=""/>
        <dsp:cNvSpPr/>
      </dsp:nvSpPr>
      <dsp:spPr>
        <a:xfrm>
          <a:off x="0" y="978363"/>
          <a:ext cx="10119370" cy="88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5376" tIns="208280" rIns="78537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Lato"/>
              <a:ea typeface="Lato"/>
              <a:cs typeface="Lato"/>
            </a:rPr>
            <a:t>Centralized</a:t>
          </a:r>
        </a:p>
        <a:p>
          <a:pPr marL="171450" lvl="1" indent="-171450" algn="l" defTabSz="800100">
            <a:lnSpc>
              <a:spcPct val="90000"/>
            </a:lnSpc>
            <a:spcBef>
              <a:spcPct val="0"/>
            </a:spcBef>
            <a:spcAft>
              <a:spcPct val="15000"/>
            </a:spcAft>
            <a:buChar char="•"/>
          </a:pPr>
          <a:r>
            <a:rPr lang="en-US" sz="1800" kern="1200">
              <a:latin typeface="Lato"/>
              <a:ea typeface="Lato"/>
              <a:cs typeface="Lato"/>
            </a:rPr>
            <a:t>Enrollment</a:t>
          </a:r>
        </a:p>
      </dsp:txBody>
      <dsp:txXfrm>
        <a:off x="0" y="978363"/>
        <a:ext cx="10119370" cy="882000"/>
      </dsp:txXfrm>
    </dsp:sp>
    <dsp:sp modelId="{08BB0A89-AF80-C248-ADD4-AB147DC63A31}">
      <dsp:nvSpPr>
        <dsp:cNvPr id="0" name=""/>
        <dsp:cNvSpPr/>
      </dsp:nvSpPr>
      <dsp:spPr>
        <a:xfrm>
          <a:off x="505968" y="830763"/>
          <a:ext cx="7083559"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742" tIns="0" rIns="267742" bIns="0" numCol="1" spcCol="1270" anchor="ctr" anchorCtr="0">
          <a:noAutofit/>
        </a:bodyPr>
        <a:lstStyle/>
        <a:p>
          <a:pPr marL="0" lvl="0" indent="0" algn="l" defTabSz="800100" rtl="0">
            <a:lnSpc>
              <a:spcPct val="90000"/>
            </a:lnSpc>
            <a:spcBef>
              <a:spcPct val="0"/>
            </a:spcBef>
            <a:spcAft>
              <a:spcPct val="35000"/>
            </a:spcAft>
            <a:buNone/>
          </a:pPr>
          <a:r>
            <a:rPr lang="en-US" sz="1800" kern="1200">
              <a:latin typeface="Lato"/>
              <a:ea typeface="Lato"/>
              <a:cs typeface="Lato"/>
            </a:rPr>
            <a:t>NDPP/DSMES Provider: Coordinate Referrals </a:t>
          </a:r>
        </a:p>
      </dsp:txBody>
      <dsp:txXfrm>
        <a:off x="520378" y="845173"/>
        <a:ext cx="7054739" cy="266380"/>
      </dsp:txXfrm>
    </dsp:sp>
    <dsp:sp modelId="{747B670B-BFF1-D84F-88B5-FBF2B977ACA6}">
      <dsp:nvSpPr>
        <dsp:cNvPr id="0" name=""/>
        <dsp:cNvSpPr/>
      </dsp:nvSpPr>
      <dsp:spPr>
        <a:xfrm>
          <a:off x="0" y="2061963"/>
          <a:ext cx="10119370" cy="88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5376" tIns="208280" rIns="78537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a:latin typeface="Lato"/>
              <a:ea typeface="Lato"/>
              <a:cs typeface="Lato"/>
            </a:rPr>
            <a:t>Medication review, motivational interviewing, and behavioral goal setting</a:t>
          </a:r>
        </a:p>
        <a:p>
          <a:pPr marL="171450" lvl="1" indent="-171450" algn="l" defTabSz="800100" rtl="0">
            <a:lnSpc>
              <a:spcPct val="90000"/>
            </a:lnSpc>
            <a:spcBef>
              <a:spcPct val="0"/>
            </a:spcBef>
            <a:spcAft>
              <a:spcPct val="15000"/>
            </a:spcAft>
            <a:buChar char="•"/>
          </a:pPr>
          <a:r>
            <a:rPr lang="en-US" sz="1800" kern="1200">
              <a:latin typeface="Lato"/>
              <a:ea typeface="Lato"/>
              <a:cs typeface="Lato"/>
            </a:rPr>
            <a:t>Program documentation</a:t>
          </a:r>
        </a:p>
      </dsp:txBody>
      <dsp:txXfrm>
        <a:off x="0" y="2061963"/>
        <a:ext cx="10119370" cy="882000"/>
      </dsp:txXfrm>
    </dsp:sp>
    <dsp:sp modelId="{D51CF7F1-409D-414A-B491-A0DC2069B0FF}">
      <dsp:nvSpPr>
        <dsp:cNvPr id="0" name=""/>
        <dsp:cNvSpPr/>
      </dsp:nvSpPr>
      <dsp:spPr>
        <a:xfrm>
          <a:off x="505968" y="1914363"/>
          <a:ext cx="7083559"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742" tIns="0" rIns="267742" bIns="0" numCol="1" spcCol="1270" anchor="ctr" anchorCtr="0">
          <a:noAutofit/>
        </a:bodyPr>
        <a:lstStyle/>
        <a:p>
          <a:pPr marL="0" lvl="0" indent="0" algn="l" defTabSz="800100" rtl="0">
            <a:lnSpc>
              <a:spcPct val="90000"/>
            </a:lnSpc>
            <a:spcBef>
              <a:spcPct val="0"/>
            </a:spcBef>
            <a:spcAft>
              <a:spcPct val="35000"/>
            </a:spcAft>
            <a:buNone/>
          </a:pPr>
          <a:r>
            <a:rPr lang="en-US" sz="1800" kern="1200">
              <a:latin typeface="Lato"/>
              <a:ea typeface="Lato"/>
              <a:cs typeface="Lato"/>
            </a:rPr>
            <a:t>NDPP/DSMES Provider: Coach Patient</a:t>
          </a:r>
        </a:p>
      </dsp:txBody>
      <dsp:txXfrm>
        <a:off x="520378" y="1928773"/>
        <a:ext cx="7054739" cy="266380"/>
      </dsp:txXfrm>
    </dsp:sp>
    <dsp:sp modelId="{344597A8-A169-8D4B-9633-D68EF7B4774C}">
      <dsp:nvSpPr>
        <dsp:cNvPr id="0" name=""/>
        <dsp:cNvSpPr/>
      </dsp:nvSpPr>
      <dsp:spPr>
        <a:xfrm>
          <a:off x="0" y="3145563"/>
          <a:ext cx="10119370" cy="88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5376" tIns="208280" rIns="78537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a:latin typeface="Lato"/>
              <a:ea typeface="Lato"/>
              <a:cs typeface="Lato"/>
            </a:rPr>
            <a:t>Community partner engages in more frequent touch point and reports back to PCP</a:t>
          </a:r>
        </a:p>
        <a:p>
          <a:pPr marL="171450" lvl="1" indent="-171450" algn="l" defTabSz="800100" rtl="0">
            <a:lnSpc>
              <a:spcPct val="90000"/>
            </a:lnSpc>
            <a:spcBef>
              <a:spcPct val="0"/>
            </a:spcBef>
            <a:spcAft>
              <a:spcPct val="15000"/>
            </a:spcAft>
            <a:buChar char="•"/>
          </a:pPr>
          <a:r>
            <a:rPr lang="en-US" sz="1800" kern="1200">
              <a:latin typeface="Lato"/>
              <a:ea typeface="Lato"/>
              <a:cs typeface="Lato"/>
            </a:rPr>
            <a:t>Quality metrics and VBC reporting</a:t>
          </a:r>
        </a:p>
      </dsp:txBody>
      <dsp:txXfrm>
        <a:off x="0" y="3145563"/>
        <a:ext cx="10119370" cy="882000"/>
      </dsp:txXfrm>
    </dsp:sp>
    <dsp:sp modelId="{9D2828CD-D03B-2F40-9719-4708BF965613}">
      <dsp:nvSpPr>
        <dsp:cNvPr id="0" name=""/>
        <dsp:cNvSpPr/>
      </dsp:nvSpPr>
      <dsp:spPr>
        <a:xfrm>
          <a:off x="505968" y="2997963"/>
          <a:ext cx="7083559"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742" tIns="0" rIns="267742" bIns="0" numCol="1" spcCol="1270" anchor="ctr" anchorCtr="0">
          <a:noAutofit/>
        </a:bodyPr>
        <a:lstStyle/>
        <a:p>
          <a:pPr marL="0" lvl="0" indent="0" algn="l" defTabSz="800100" rtl="0">
            <a:lnSpc>
              <a:spcPct val="90000"/>
            </a:lnSpc>
            <a:spcBef>
              <a:spcPct val="0"/>
            </a:spcBef>
            <a:spcAft>
              <a:spcPct val="35000"/>
            </a:spcAft>
            <a:buNone/>
          </a:pPr>
          <a:r>
            <a:rPr lang="en-US" sz="1800" kern="1200">
              <a:latin typeface="Lato"/>
              <a:ea typeface="Lato"/>
              <a:cs typeface="Lato"/>
            </a:rPr>
            <a:t>NDPP/DSMES Provider: Monitor and Report Outcomes</a:t>
          </a:r>
        </a:p>
      </dsp:txBody>
      <dsp:txXfrm>
        <a:off x="520378" y="3012373"/>
        <a:ext cx="7054739" cy="266380"/>
      </dsp:txXfrm>
    </dsp:sp>
    <dsp:sp modelId="{B2A5E81D-3EFF-4847-A707-A803088D1598}">
      <dsp:nvSpPr>
        <dsp:cNvPr id="0" name=""/>
        <dsp:cNvSpPr/>
      </dsp:nvSpPr>
      <dsp:spPr>
        <a:xfrm>
          <a:off x="0" y="4229163"/>
          <a:ext cx="10119370" cy="598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5376" tIns="208280" rIns="78537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a:latin typeface="Lato"/>
              <a:ea typeface="Lato"/>
              <a:cs typeface="Lato"/>
            </a:rPr>
            <a:t>Collect feedback, establish shared reporting, and adjust workflows </a:t>
          </a:r>
        </a:p>
      </dsp:txBody>
      <dsp:txXfrm>
        <a:off x="0" y="4229163"/>
        <a:ext cx="10119370" cy="598500"/>
      </dsp:txXfrm>
    </dsp:sp>
    <dsp:sp modelId="{2771EB21-0EEA-9448-8EE8-653D9E70B6A0}">
      <dsp:nvSpPr>
        <dsp:cNvPr id="0" name=""/>
        <dsp:cNvSpPr/>
      </dsp:nvSpPr>
      <dsp:spPr>
        <a:xfrm>
          <a:off x="505968" y="4081563"/>
          <a:ext cx="7083559" cy="295200"/>
        </a:xfrm>
        <a:prstGeom prst="roundRect">
          <a:avLst/>
        </a:prstGeom>
        <a:solidFill>
          <a:srgbClr val="F687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742" tIns="0" rIns="267742" bIns="0" numCol="1" spcCol="1270" anchor="ctr" anchorCtr="0">
          <a:noAutofit/>
        </a:bodyPr>
        <a:lstStyle/>
        <a:p>
          <a:pPr marL="0" lvl="0" indent="0" algn="l" defTabSz="800100" rtl="0">
            <a:lnSpc>
              <a:spcPct val="90000"/>
            </a:lnSpc>
            <a:spcBef>
              <a:spcPct val="0"/>
            </a:spcBef>
            <a:spcAft>
              <a:spcPct val="35000"/>
            </a:spcAft>
            <a:buNone/>
          </a:pPr>
          <a:r>
            <a:rPr lang="en-US" sz="1800" b="0" kern="1200">
              <a:latin typeface="Lato"/>
              <a:ea typeface="Lato"/>
              <a:cs typeface="Lato"/>
            </a:rPr>
            <a:t>Mutual Responsibility: Iterate and Improve</a:t>
          </a:r>
        </a:p>
      </dsp:txBody>
      <dsp:txXfrm>
        <a:off x="520378" y="4095973"/>
        <a:ext cx="7054739"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EF6147-0954-D38E-7005-64B614050E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2D506CC-7869-1370-39AD-176ECC808E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23516F-2408-4AFA-9433-905CD7A3F018}" type="datetimeFigureOut">
              <a:rPr lang="en-US" smtClean="0"/>
              <a:t>5/1/2026</a:t>
            </a:fld>
            <a:endParaRPr lang="en-US"/>
          </a:p>
        </p:txBody>
      </p:sp>
      <p:sp>
        <p:nvSpPr>
          <p:cNvPr id="4" name="Footer Placeholder 3">
            <a:extLst>
              <a:ext uri="{FF2B5EF4-FFF2-40B4-BE49-F238E27FC236}">
                <a16:creationId xmlns:a16="http://schemas.microsoft.com/office/drawing/2014/main" id="{58E04098-B2DD-0539-1BCF-19A60D7E99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C02D00-7462-8E8E-2CC3-7E7CE3FD02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05F1E7-5996-4844-9D45-1F7C85DECD7B}" type="slidenum">
              <a:rPr lang="en-US" smtClean="0"/>
              <a:t>‹#›</a:t>
            </a:fld>
            <a:endParaRPr lang="en-US"/>
          </a:p>
        </p:txBody>
      </p:sp>
    </p:spTree>
    <p:extLst>
      <p:ext uri="{BB962C8B-B14F-4D97-AF65-F5344CB8AC3E}">
        <p14:creationId xmlns:p14="http://schemas.microsoft.com/office/powerpoint/2010/main" val="416823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78B38-7B13-4BE9-9A70-3937CF0A6FFF}" type="datetimeFigureOut">
              <a:t>5/1/2026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899D5B-DD25-42AE-908F-2315794A2844}" type="slidenum">
              <a:t>‹#›</a:t>
            </a:fld>
            <a:endParaRPr lang="en-US"/>
          </a:p>
        </p:txBody>
      </p:sp>
    </p:spTree>
    <p:extLst>
      <p:ext uri="{BB962C8B-B14F-4D97-AF65-F5344CB8AC3E}">
        <p14:creationId xmlns:p14="http://schemas.microsoft.com/office/powerpoint/2010/main" val="1996872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afternoon everyone, and welcome. Thank you for joining us for today’s webinar:</a:t>
            </a:r>
          </a:p>
          <a:p>
            <a:r>
              <a:rPr lang="en-US"/>
              <a:t>“Advancing Patient Outcomes through Diabetes Prevention and Management Programs in Ohio.”</a:t>
            </a:r>
          </a:p>
          <a:p>
            <a:r>
              <a:rPr lang="en-US"/>
              <a:t>Before we get started, just a few quick housekeeping notes:</a:t>
            </a:r>
          </a:p>
          <a:p>
            <a:r>
              <a:rPr lang="en-US"/>
              <a:t>This session is being recorded and will be made available after the webinar.</a:t>
            </a:r>
            <a:endParaRPr lang="en-US">
              <a:ea typeface="Calibri"/>
              <a:cs typeface="Calibri"/>
            </a:endParaRPr>
          </a:p>
          <a:p>
            <a:r>
              <a:rPr lang="en-US"/>
              <a:t>You’ll also notice that the chat feature is turned off for today’s webinar. If you have any questions during the presentation, please use the Q&amp;A panel at the bottom of your Zoom window. We’ll be monitoring questions throughout and will address as many as we can during the Q&amp;A portion at the end.</a:t>
            </a:r>
            <a:endParaRPr lang="en-US">
              <a:ea typeface="Calibri"/>
              <a:cs typeface="Calibri"/>
            </a:endParaRPr>
          </a:p>
        </p:txBody>
      </p:sp>
      <p:sp>
        <p:nvSpPr>
          <p:cNvPr id="4" name="Slide Number Placeholder 3"/>
          <p:cNvSpPr>
            <a:spLocks noGrp="1"/>
          </p:cNvSpPr>
          <p:nvPr>
            <p:ph type="sldNum" sz="quarter" idx="5"/>
          </p:nvPr>
        </p:nvSpPr>
        <p:spPr/>
        <p:txBody>
          <a:bodyPr/>
          <a:lstStyle/>
          <a:p>
            <a:fld id="{87899D5B-DD25-42AE-908F-2315794A2844}" type="slidenum">
              <a:t>1</a:t>
            </a:fld>
            <a:endParaRPr lang="en-US"/>
          </a:p>
        </p:txBody>
      </p:sp>
    </p:spTree>
    <p:extLst>
      <p:ext uri="{BB962C8B-B14F-4D97-AF65-F5344CB8AC3E}">
        <p14:creationId xmlns:p14="http://schemas.microsoft.com/office/powerpoint/2010/main" val="217838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move on, I want to quickly walk through how to claim your continuing education credit for today’s session.</a:t>
            </a:r>
          </a:p>
          <a:p>
            <a:r>
              <a:rPr lang="en-US"/>
              <a:t> </a:t>
            </a:r>
            <a:endParaRPr lang="en-US">
              <a:ea typeface="Calibri"/>
              <a:cs typeface="Calibri"/>
            </a:endParaRPr>
          </a:p>
          <a:p>
            <a:r>
              <a:rPr lang="en-US"/>
              <a:t>After the webinar, you’ll receive a follow-up email with a link and an access code.</a:t>
            </a:r>
            <a:endParaRPr lang="en-US">
              <a:ea typeface="Calibri"/>
              <a:cs typeface="Calibri"/>
            </a:endParaRPr>
          </a:p>
          <a:p>
            <a:r>
              <a:rPr lang="en-US"/>
              <a:t> </a:t>
            </a:r>
            <a:endParaRPr lang="en-US">
              <a:ea typeface="Calibri"/>
              <a:cs typeface="Calibri"/>
            </a:endParaRPr>
          </a:p>
          <a:p>
            <a:r>
              <a:rPr lang="en-US"/>
              <a:t>You’ll use that link to enroll in the course, and when prompted, enter the access code to unlock the content.</a:t>
            </a:r>
            <a:endParaRPr lang="en-US">
              <a:ea typeface="Calibri"/>
              <a:cs typeface="Calibri"/>
            </a:endParaRPr>
          </a:p>
          <a:p>
            <a:r>
              <a:rPr lang="en-US"/>
              <a:t> </a:t>
            </a:r>
            <a:endParaRPr lang="en-US">
              <a:ea typeface="Calibri"/>
              <a:cs typeface="Calibri"/>
            </a:endParaRPr>
          </a:p>
          <a:p>
            <a:r>
              <a:rPr lang="en-US"/>
              <a:t>Once you’re in, you’ll just need to complete the knowledge checks and the evaluation.</a:t>
            </a:r>
            <a:endParaRPr lang="en-US">
              <a:ea typeface="Calibri"/>
              <a:cs typeface="Calibri"/>
            </a:endParaRPr>
          </a:p>
          <a:p>
            <a:r>
              <a:rPr lang="en-US"/>
              <a:t> </a:t>
            </a:r>
            <a:endParaRPr lang="en-US">
              <a:ea typeface="Calibri"/>
              <a:cs typeface="Calibri"/>
            </a:endParaRPr>
          </a:p>
          <a:p>
            <a:r>
              <a:rPr lang="en-US"/>
              <a:t>After that, you’ll be able to claim your credit and download your certificate directly.</a:t>
            </a:r>
            <a:endParaRPr lang="en-US">
              <a:ea typeface="Calibri"/>
              <a:cs typeface="Calibri"/>
            </a:endParaRPr>
          </a:p>
        </p:txBody>
      </p:sp>
      <p:sp>
        <p:nvSpPr>
          <p:cNvPr id="4" name="Slide Number Placeholder 3"/>
          <p:cNvSpPr>
            <a:spLocks noGrp="1"/>
          </p:cNvSpPr>
          <p:nvPr>
            <p:ph type="sldNum" sz="quarter" idx="5"/>
          </p:nvPr>
        </p:nvSpPr>
        <p:spPr/>
        <p:txBody>
          <a:bodyPr/>
          <a:lstStyle/>
          <a:p>
            <a:fld id="{87899D5B-DD25-42AE-908F-2315794A2844}" type="slidenum">
              <a:t>2</a:t>
            </a:fld>
            <a:endParaRPr lang="en-US"/>
          </a:p>
        </p:txBody>
      </p:sp>
    </p:spTree>
    <p:extLst>
      <p:ext uri="{BB962C8B-B14F-4D97-AF65-F5344CB8AC3E}">
        <p14:creationId xmlns:p14="http://schemas.microsoft.com/office/powerpoint/2010/main" val="706988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0609B05-49E1-F44A-8D27-F7E639500BA0}"/>
              </a:ext>
            </a:extLst>
          </p:cNvPr>
          <p:cNvSpPr/>
          <p:nvPr userDrawn="1"/>
        </p:nvSpPr>
        <p:spPr>
          <a:xfrm>
            <a:off x="7523163" y="0"/>
            <a:ext cx="4668837" cy="5699125"/>
          </a:xfrm>
          <a:custGeom>
            <a:avLst/>
            <a:gdLst>
              <a:gd name="connsiteX0" fmla="*/ 0 w 4668253"/>
              <a:gd name="connsiteY0" fmla="*/ 0 h 5698962"/>
              <a:gd name="connsiteX1" fmla="*/ 4668252 w 4668253"/>
              <a:gd name="connsiteY1" fmla="*/ 0 h 5698962"/>
              <a:gd name="connsiteX2" fmla="*/ 4668252 w 4668253"/>
              <a:gd name="connsiteY2" fmla="*/ 340900 h 5698962"/>
              <a:gd name="connsiteX3" fmla="*/ 4668253 w 4668253"/>
              <a:gd name="connsiteY3" fmla="*/ 340900 h 5698962"/>
              <a:gd name="connsiteX4" fmla="*/ 4668253 w 4668253"/>
              <a:gd name="connsiteY4" fmla="*/ 5698962 h 5698962"/>
              <a:gd name="connsiteX5" fmla="*/ 1628940 w 4668253"/>
              <a:gd name="connsiteY5" fmla="*/ 5698962 h 5698962"/>
              <a:gd name="connsiteX6" fmla="*/ 0 w 4668253"/>
              <a:gd name="connsiteY6" fmla="*/ 4070022 h 5698962"/>
              <a:gd name="connsiteX7" fmla="*/ 0 w 4668253"/>
              <a:gd name="connsiteY7" fmla="*/ 914400 h 5698962"/>
              <a:gd name="connsiteX8" fmla="*/ 0 w 4668253"/>
              <a:gd name="connsiteY8" fmla="*/ 397714 h 569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8253" h="5698962">
                <a:moveTo>
                  <a:pt x="0" y="0"/>
                </a:moveTo>
                <a:lnTo>
                  <a:pt x="4668252" y="0"/>
                </a:lnTo>
                <a:lnTo>
                  <a:pt x="4668252" y="340900"/>
                </a:lnTo>
                <a:lnTo>
                  <a:pt x="4668253" y="340900"/>
                </a:lnTo>
                <a:lnTo>
                  <a:pt x="4668253" y="5698962"/>
                </a:lnTo>
                <a:lnTo>
                  <a:pt x="1628940" y="5698962"/>
                </a:lnTo>
                <a:cubicBezTo>
                  <a:pt x="729301" y="5698962"/>
                  <a:pt x="0" y="4969661"/>
                  <a:pt x="0" y="4070022"/>
                </a:cubicBezTo>
                <a:lnTo>
                  <a:pt x="0" y="914400"/>
                </a:lnTo>
                <a:lnTo>
                  <a:pt x="0" y="397714"/>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oup 2">
            <a:extLst>
              <a:ext uri="{FF2B5EF4-FFF2-40B4-BE49-F238E27FC236}">
                <a16:creationId xmlns:a16="http://schemas.microsoft.com/office/drawing/2014/main" id="{62920B5A-EF74-DF54-7272-8027A2E6617B}"/>
              </a:ext>
            </a:extLst>
          </p:cNvPr>
          <p:cNvGrpSpPr/>
          <p:nvPr userDrawn="1"/>
        </p:nvGrpSpPr>
        <p:grpSpPr>
          <a:xfrm>
            <a:off x="9861128" y="4597955"/>
            <a:ext cx="1428565" cy="1590175"/>
            <a:chOff x="1935730" y="2359687"/>
            <a:chExt cx="2527200" cy="2813096"/>
          </a:xfrm>
          <a:solidFill>
            <a:srgbClr val="F6872B">
              <a:alpha val="50000"/>
            </a:srgbClr>
          </a:solidFill>
        </p:grpSpPr>
        <p:sp>
          <p:nvSpPr>
            <p:cNvPr id="4" name="Oval 3">
              <a:extLst>
                <a:ext uri="{FF2B5EF4-FFF2-40B4-BE49-F238E27FC236}">
                  <a16:creationId xmlns:a16="http://schemas.microsoft.com/office/drawing/2014/main" id="{5E5AE958-377A-3CBF-99AF-AB413EE56081}"/>
                </a:ext>
              </a:extLst>
            </p:cNvPr>
            <p:cNvSpPr/>
            <p:nvPr/>
          </p:nvSpPr>
          <p:spPr>
            <a:xfrm>
              <a:off x="19357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 name="Oval 4">
              <a:extLst>
                <a:ext uri="{FF2B5EF4-FFF2-40B4-BE49-F238E27FC236}">
                  <a16:creationId xmlns:a16="http://schemas.microsoft.com/office/drawing/2014/main" id="{D58482C6-CF8B-DDA9-817B-537CC0A2A47F}"/>
                </a:ext>
              </a:extLst>
            </p:cNvPr>
            <p:cNvSpPr/>
            <p:nvPr/>
          </p:nvSpPr>
          <p:spPr>
            <a:xfrm>
              <a:off x="19357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6" name="Oval 5">
              <a:extLst>
                <a:ext uri="{FF2B5EF4-FFF2-40B4-BE49-F238E27FC236}">
                  <a16:creationId xmlns:a16="http://schemas.microsoft.com/office/drawing/2014/main" id="{8A728977-AFBE-B699-D008-07DA50E46730}"/>
                </a:ext>
              </a:extLst>
            </p:cNvPr>
            <p:cNvSpPr/>
            <p:nvPr/>
          </p:nvSpPr>
          <p:spPr>
            <a:xfrm>
              <a:off x="19357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7" name="Oval 6">
              <a:extLst>
                <a:ext uri="{FF2B5EF4-FFF2-40B4-BE49-F238E27FC236}">
                  <a16:creationId xmlns:a16="http://schemas.microsoft.com/office/drawing/2014/main" id="{DF0CDE33-204D-AC6C-18F5-38462CB579E9}"/>
                </a:ext>
              </a:extLst>
            </p:cNvPr>
            <p:cNvSpPr/>
            <p:nvPr/>
          </p:nvSpPr>
          <p:spPr>
            <a:xfrm>
              <a:off x="19357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8" name="Oval 7">
              <a:extLst>
                <a:ext uri="{FF2B5EF4-FFF2-40B4-BE49-F238E27FC236}">
                  <a16:creationId xmlns:a16="http://schemas.microsoft.com/office/drawing/2014/main" id="{9197D022-6C1F-E050-4043-A86B4380EA45}"/>
                </a:ext>
              </a:extLst>
            </p:cNvPr>
            <p:cNvSpPr/>
            <p:nvPr/>
          </p:nvSpPr>
          <p:spPr>
            <a:xfrm>
              <a:off x="19357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 name="Oval 8">
              <a:extLst>
                <a:ext uri="{FF2B5EF4-FFF2-40B4-BE49-F238E27FC236}">
                  <a16:creationId xmlns:a16="http://schemas.microsoft.com/office/drawing/2014/main" id="{2A5FC5D9-2844-C588-E95D-E572152E70F4}"/>
                </a:ext>
              </a:extLst>
            </p:cNvPr>
            <p:cNvSpPr/>
            <p:nvPr/>
          </p:nvSpPr>
          <p:spPr>
            <a:xfrm>
              <a:off x="19357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 name="Oval 9">
              <a:extLst>
                <a:ext uri="{FF2B5EF4-FFF2-40B4-BE49-F238E27FC236}">
                  <a16:creationId xmlns:a16="http://schemas.microsoft.com/office/drawing/2014/main" id="{1C7DBB43-0B27-B459-FF01-74B0FC26A0CB}"/>
                </a:ext>
              </a:extLst>
            </p:cNvPr>
            <p:cNvSpPr/>
            <p:nvPr/>
          </p:nvSpPr>
          <p:spPr>
            <a:xfrm>
              <a:off x="19357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1" name="Oval 10">
              <a:extLst>
                <a:ext uri="{FF2B5EF4-FFF2-40B4-BE49-F238E27FC236}">
                  <a16:creationId xmlns:a16="http://schemas.microsoft.com/office/drawing/2014/main" id="{DAB3057A-4635-81E4-EB11-9855BE93F95A}"/>
                </a:ext>
              </a:extLst>
            </p:cNvPr>
            <p:cNvSpPr/>
            <p:nvPr/>
          </p:nvSpPr>
          <p:spPr>
            <a:xfrm>
              <a:off x="19357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2" name="Oval 11">
              <a:extLst>
                <a:ext uri="{FF2B5EF4-FFF2-40B4-BE49-F238E27FC236}">
                  <a16:creationId xmlns:a16="http://schemas.microsoft.com/office/drawing/2014/main" id="{D2B69830-5600-335F-9F42-01BF450FD7C2}"/>
                </a:ext>
              </a:extLst>
            </p:cNvPr>
            <p:cNvSpPr/>
            <p:nvPr/>
          </p:nvSpPr>
          <p:spPr>
            <a:xfrm>
              <a:off x="19357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3" name="Oval 12">
              <a:extLst>
                <a:ext uri="{FF2B5EF4-FFF2-40B4-BE49-F238E27FC236}">
                  <a16:creationId xmlns:a16="http://schemas.microsoft.com/office/drawing/2014/main" id="{39B1B04E-78E2-9DE0-FD96-F2DD70D58C3A}"/>
                </a:ext>
              </a:extLst>
            </p:cNvPr>
            <p:cNvSpPr/>
            <p:nvPr/>
          </p:nvSpPr>
          <p:spPr>
            <a:xfrm>
              <a:off x="23389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5" name="Oval 14">
              <a:extLst>
                <a:ext uri="{FF2B5EF4-FFF2-40B4-BE49-F238E27FC236}">
                  <a16:creationId xmlns:a16="http://schemas.microsoft.com/office/drawing/2014/main" id="{3F0BED8E-8458-7A3D-00E0-0942260B760B}"/>
                </a:ext>
              </a:extLst>
            </p:cNvPr>
            <p:cNvSpPr/>
            <p:nvPr/>
          </p:nvSpPr>
          <p:spPr>
            <a:xfrm>
              <a:off x="23389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6" name="Oval 15">
              <a:extLst>
                <a:ext uri="{FF2B5EF4-FFF2-40B4-BE49-F238E27FC236}">
                  <a16:creationId xmlns:a16="http://schemas.microsoft.com/office/drawing/2014/main" id="{5F70C13B-4ABC-3572-C6D6-F9904015CBBE}"/>
                </a:ext>
              </a:extLst>
            </p:cNvPr>
            <p:cNvSpPr/>
            <p:nvPr/>
          </p:nvSpPr>
          <p:spPr>
            <a:xfrm>
              <a:off x="23389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7" name="Oval 16">
              <a:extLst>
                <a:ext uri="{FF2B5EF4-FFF2-40B4-BE49-F238E27FC236}">
                  <a16:creationId xmlns:a16="http://schemas.microsoft.com/office/drawing/2014/main" id="{7F056434-9125-6E54-CDD8-FE988BCF0325}"/>
                </a:ext>
              </a:extLst>
            </p:cNvPr>
            <p:cNvSpPr/>
            <p:nvPr/>
          </p:nvSpPr>
          <p:spPr>
            <a:xfrm>
              <a:off x="23389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8" name="Oval 17">
              <a:extLst>
                <a:ext uri="{FF2B5EF4-FFF2-40B4-BE49-F238E27FC236}">
                  <a16:creationId xmlns:a16="http://schemas.microsoft.com/office/drawing/2014/main" id="{60327229-9F65-6283-E021-CBE064AFCA0A}"/>
                </a:ext>
              </a:extLst>
            </p:cNvPr>
            <p:cNvSpPr/>
            <p:nvPr/>
          </p:nvSpPr>
          <p:spPr>
            <a:xfrm>
              <a:off x="23389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9" name="Oval 18">
              <a:extLst>
                <a:ext uri="{FF2B5EF4-FFF2-40B4-BE49-F238E27FC236}">
                  <a16:creationId xmlns:a16="http://schemas.microsoft.com/office/drawing/2014/main" id="{3756BF59-BA21-DC9C-C7A3-3E0044294F83}"/>
                </a:ext>
              </a:extLst>
            </p:cNvPr>
            <p:cNvSpPr/>
            <p:nvPr/>
          </p:nvSpPr>
          <p:spPr>
            <a:xfrm>
              <a:off x="23389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0" name="Oval 19">
              <a:extLst>
                <a:ext uri="{FF2B5EF4-FFF2-40B4-BE49-F238E27FC236}">
                  <a16:creationId xmlns:a16="http://schemas.microsoft.com/office/drawing/2014/main" id="{21BA3EEE-C2BD-A335-09DB-D65522FC665F}"/>
                </a:ext>
              </a:extLst>
            </p:cNvPr>
            <p:cNvSpPr/>
            <p:nvPr/>
          </p:nvSpPr>
          <p:spPr>
            <a:xfrm>
              <a:off x="23389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1" name="Oval 20">
              <a:extLst>
                <a:ext uri="{FF2B5EF4-FFF2-40B4-BE49-F238E27FC236}">
                  <a16:creationId xmlns:a16="http://schemas.microsoft.com/office/drawing/2014/main" id="{296DD48A-78B2-5595-18DB-45D9828ABD8A}"/>
                </a:ext>
              </a:extLst>
            </p:cNvPr>
            <p:cNvSpPr/>
            <p:nvPr/>
          </p:nvSpPr>
          <p:spPr>
            <a:xfrm>
              <a:off x="23389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2" name="Oval 21">
              <a:extLst>
                <a:ext uri="{FF2B5EF4-FFF2-40B4-BE49-F238E27FC236}">
                  <a16:creationId xmlns:a16="http://schemas.microsoft.com/office/drawing/2014/main" id="{4D8050CF-3AF3-5EC1-AC86-7639DA9FA925}"/>
                </a:ext>
              </a:extLst>
            </p:cNvPr>
            <p:cNvSpPr/>
            <p:nvPr/>
          </p:nvSpPr>
          <p:spPr>
            <a:xfrm>
              <a:off x="23389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3" name="Oval 22">
              <a:extLst>
                <a:ext uri="{FF2B5EF4-FFF2-40B4-BE49-F238E27FC236}">
                  <a16:creationId xmlns:a16="http://schemas.microsoft.com/office/drawing/2014/main" id="{E7B3B554-6856-C6F1-2FCA-9BC3E1313A23}"/>
                </a:ext>
              </a:extLst>
            </p:cNvPr>
            <p:cNvSpPr/>
            <p:nvPr/>
          </p:nvSpPr>
          <p:spPr>
            <a:xfrm>
              <a:off x="27421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4" name="Oval 23">
              <a:extLst>
                <a:ext uri="{FF2B5EF4-FFF2-40B4-BE49-F238E27FC236}">
                  <a16:creationId xmlns:a16="http://schemas.microsoft.com/office/drawing/2014/main" id="{BB113B12-0B04-BBAA-2B37-A5547D5EB110}"/>
                </a:ext>
              </a:extLst>
            </p:cNvPr>
            <p:cNvSpPr/>
            <p:nvPr/>
          </p:nvSpPr>
          <p:spPr>
            <a:xfrm>
              <a:off x="27421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5" name="Oval 24">
              <a:extLst>
                <a:ext uri="{FF2B5EF4-FFF2-40B4-BE49-F238E27FC236}">
                  <a16:creationId xmlns:a16="http://schemas.microsoft.com/office/drawing/2014/main" id="{A5AB02CD-25DE-1B31-B035-6AC603100F3C}"/>
                </a:ext>
              </a:extLst>
            </p:cNvPr>
            <p:cNvSpPr/>
            <p:nvPr/>
          </p:nvSpPr>
          <p:spPr>
            <a:xfrm>
              <a:off x="27421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6" name="Oval 25">
              <a:extLst>
                <a:ext uri="{FF2B5EF4-FFF2-40B4-BE49-F238E27FC236}">
                  <a16:creationId xmlns:a16="http://schemas.microsoft.com/office/drawing/2014/main" id="{17C4F550-7C2C-5F26-D991-9325B8E0EB4A}"/>
                </a:ext>
              </a:extLst>
            </p:cNvPr>
            <p:cNvSpPr/>
            <p:nvPr/>
          </p:nvSpPr>
          <p:spPr>
            <a:xfrm>
              <a:off x="27421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7" name="Oval 26">
              <a:extLst>
                <a:ext uri="{FF2B5EF4-FFF2-40B4-BE49-F238E27FC236}">
                  <a16:creationId xmlns:a16="http://schemas.microsoft.com/office/drawing/2014/main" id="{1CE444CB-5FC1-6BD9-AD48-551E5BE8A137}"/>
                </a:ext>
              </a:extLst>
            </p:cNvPr>
            <p:cNvSpPr/>
            <p:nvPr/>
          </p:nvSpPr>
          <p:spPr>
            <a:xfrm>
              <a:off x="27421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8" name="Oval 27">
              <a:extLst>
                <a:ext uri="{FF2B5EF4-FFF2-40B4-BE49-F238E27FC236}">
                  <a16:creationId xmlns:a16="http://schemas.microsoft.com/office/drawing/2014/main" id="{05C9198C-1134-269D-CDE6-FD194C8D3B64}"/>
                </a:ext>
              </a:extLst>
            </p:cNvPr>
            <p:cNvSpPr/>
            <p:nvPr/>
          </p:nvSpPr>
          <p:spPr>
            <a:xfrm>
              <a:off x="27421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9" name="Oval 28">
              <a:extLst>
                <a:ext uri="{FF2B5EF4-FFF2-40B4-BE49-F238E27FC236}">
                  <a16:creationId xmlns:a16="http://schemas.microsoft.com/office/drawing/2014/main" id="{E7F0B566-5555-72CE-3464-2B3478D2B677}"/>
                </a:ext>
              </a:extLst>
            </p:cNvPr>
            <p:cNvSpPr/>
            <p:nvPr/>
          </p:nvSpPr>
          <p:spPr>
            <a:xfrm>
              <a:off x="27421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30" name="Oval 29">
              <a:extLst>
                <a:ext uri="{FF2B5EF4-FFF2-40B4-BE49-F238E27FC236}">
                  <a16:creationId xmlns:a16="http://schemas.microsoft.com/office/drawing/2014/main" id="{C8EB5800-0812-493C-C0C7-2C27B27958EF}"/>
                </a:ext>
              </a:extLst>
            </p:cNvPr>
            <p:cNvSpPr/>
            <p:nvPr/>
          </p:nvSpPr>
          <p:spPr>
            <a:xfrm>
              <a:off x="27421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31" name="Oval 30">
              <a:extLst>
                <a:ext uri="{FF2B5EF4-FFF2-40B4-BE49-F238E27FC236}">
                  <a16:creationId xmlns:a16="http://schemas.microsoft.com/office/drawing/2014/main" id="{5122C76F-6321-79AA-FC9A-F8515B396987}"/>
                </a:ext>
              </a:extLst>
            </p:cNvPr>
            <p:cNvSpPr/>
            <p:nvPr/>
          </p:nvSpPr>
          <p:spPr>
            <a:xfrm>
              <a:off x="27421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32" name="Oval 31">
              <a:extLst>
                <a:ext uri="{FF2B5EF4-FFF2-40B4-BE49-F238E27FC236}">
                  <a16:creationId xmlns:a16="http://schemas.microsoft.com/office/drawing/2014/main" id="{7662C8EE-5BE2-2B33-C4E1-03535FD8BF47}"/>
                </a:ext>
              </a:extLst>
            </p:cNvPr>
            <p:cNvSpPr/>
            <p:nvPr/>
          </p:nvSpPr>
          <p:spPr>
            <a:xfrm>
              <a:off x="31453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33" name="Oval 32">
              <a:extLst>
                <a:ext uri="{FF2B5EF4-FFF2-40B4-BE49-F238E27FC236}">
                  <a16:creationId xmlns:a16="http://schemas.microsoft.com/office/drawing/2014/main" id="{181A3B43-C168-CBEF-210B-29AAB86187CD}"/>
                </a:ext>
              </a:extLst>
            </p:cNvPr>
            <p:cNvSpPr/>
            <p:nvPr/>
          </p:nvSpPr>
          <p:spPr>
            <a:xfrm>
              <a:off x="31453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34" name="Oval 33">
              <a:extLst>
                <a:ext uri="{FF2B5EF4-FFF2-40B4-BE49-F238E27FC236}">
                  <a16:creationId xmlns:a16="http://schemas.microsoft.com/office/drawing/2014/main" id="{2746FB35-EC8F-98EB-27B0-A4B6E5A39E43}"/>
                </a:ext>
              </a:extLst>
            </p:cNvPr>
            <p:cNvSpPr/>
            <p:nvPr/>
          </p:nvSpPr>
          <p:spPr>
            <a:xfrm>
              <a:off x="31453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35" name="Oval 34">
              <a:extLst>
                <a:ext uri="{FF2B5EF4-FFF2-40B4-BE49-F238E27FC236}">
                  <a16:creationId xmlns:a16="http://schemas.microsoft.com/office/drawing/2014/main" id="{C579F818-3CC9-7C3D-5DF2-A14AE02B68B4}"/>
                </a:ext>
              </a:extLst>
            </p:cNvPr>
            <p:cNvSpPr/>
            <p:nvPr/>
          </p:nvSpPr>
          <p:spPr>
            <a:xfrm>
              <a:off x="31453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36" name="Oval 35">
              <a:extLst>
                <a:ext uri="{FF2B5EF4-FFF2-40B4-BE49-F238E27FC236}">
                  <a16:creationId xmlns:a16="http://schemas.microsoft.com/office/drawing/2014/main" id="{65CD2CDD-4158-6B41-F0CF-74A9598789FA}"/>
                </a:ext>
              </a:extLst>
            </p:cNvPr>
            <p:cNvSpPr/>
            <p:nvPr/>
          </p:nvSpPr>
          <p:spPr>
            <a:xfrm>
              <a:off x="31453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37" name="Oval 36">
              <a:extLst>
                <a:ext uri="{FF2B5EF4-FFF2-40B4-BE49-F238E27FC236}">
                  <a16:creationId xmlns:a16="http://schemas.microsoft.com/office/drawing/2014/main" id="{8210F614-15EF-8612-35EA-456F5CD4663A}"/>
                </a:ext>
              </a:extLst>
            </p:cNvPr>
            <p:cNvSpPr/>
            <p:nvPr/>
          </p:nvSpPr>
          <p:spPr>
            <a:xfrm>
              <a:off x="31453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38" name="Oval 37">
              <a:extLst>
                <a:ext uri="{FF2B5EF4-FFF2-40B4-BE49-F238E27FC236}">
                  <a16:creationId xmlns:a16="http://schemas.microsoft.com/office/drawing/2014/main" id="{0B996067-6854-BEB2-2060-9C9CE23C630F}"/>
                </a:ext>
              </a:extLst>
            </p:cNvPr>
            <p:cNvSpPr/>
            <p:nvPr/>
          </p:nvSpPr>
          <p:spPr>
            <a:xfrm>
              <a:off x="31453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39" name="Oval 38">
              <a:extLst>
                <a:ext uri="{FF2B5EF4-FFF2-40B4-BE49-F238E27FC236}">
                  <a16:creationId xmlns:a16="http://schemas.microsoft.com/office/drawing/2014/main" id="{5B080F98-D1B5-1395-3531-6CAA8E6BC65A}"/>
                </a:ext>
              </a:extLst>
            </p:cNvPr>
            <p:cNvSpPr/>
            <p:nvPr/>
          </p:nvSpPr>
          <p:spPr>
            <a:xfrm>
              <a:off x="31453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40" name="Oval 39">
              <a:extLst>
                <a:ext uri="{FF2B5EF4-FFF2-40B4-BE49-F238E27FC236}">
                  <a16:creationId xmlns:a16="http://schemas.microsoft.com/office/drawing/2014/main" id="{949E38D4-1264-1B47-B194-92ABF3CD7520}"/>
                </a:ext>
              </a:extLst>
            </p:cNvPr>
            <p:cNvSpPr/>
            <p:nvPr/>
          </p:nvSpPr>
          <p:spPr>
            <a:xfrm>
              <a:off x="31453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41" name="Oval 40">
              <a:extLst>
                <a:ext uri="{FF2B5EF4-FFF2-40B4-BE49-F238E27FC236}">
                  <a16:creationId xmlns:a16="http://schemas.microsoft.com/office/drawing/2014/main" id="{1985DD21-6876-FEFF-0E75-602A16CA9E8F}"/>
                </a:ext>
              </a:extLst>
            </p:cNvPr>
            <p:cNvSpPr/>
            <p:nvPr/>
          </p:nvSpPr>
          <p:spPr>
            <a:xfrm>
              <a:off x="35485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42" name="Oval 41">
              <a:extLst>
                <a:ext uri="{FF2B5EF4-FFF2-40B4-BE49-F238E27FC236}">
                  <a16:creationId xmlns:a16="http://schemas.microsoft.com/office/drawing/2014/main" id="{00F3CB64-4A90-B2C3-E3D6-65112A8E16AE}"/>
                </a:ext>
              </a:extLst>
            </p:cNvPr>
            <p:cNvSpPr/>
            <p:nvPr/>
          </p:nvSpPr>
          <p:spPr>
            <a:xfrm>
              <a:off x="35485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43" name="Oval 42">
              <a:extLst>
                <a:ext uri="{FF2B5EF4-FFF2-40B4-BE49-F238E27FC236}">
                  <a16:creationId xmlns:a16="http://schemas.microsoft.com/office/drawing/2014/main" id="{651A3D46-DFAD-18B1-0481-4963FC00B7B1}"/>
                </a:ext>
              </a:extLst>
            </p:cNvPr>
            <p:cNvSpPr/>
            <p:nvPr/>
          </p:nvSpPr>
          <p:spPr>
            <a:xfrm>
              <a:off x="35485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44" name="Oval 43">
              <a:extLst>
                <a:ext uri="{FF2B5EF4-FFF2-40B4-BE49-F238E27FC236}">
                  <a16:creationId xmlns:a16="http://schemas.microsoft.com/office/drawing/2014/main" id="{31233B55-5399-CD3C-DEF9-5EA725D0E846}"/>
                </a:ext>
              </a:extLst>
            </p:cNvPr>
            <p:cNvSpPr/>
            <p:nvPr/>
          </p:nvSpPr>
          <p:spPr>
            <a:xfrm>
              <a:off x="35485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45" name="Oval 44">
              <a:extLst>
                <a:ext uri="{FF2B5EF4-FFF2-40B4-BE49-F238E27FC236}">
                  <a16:creationId xmlns:a16="http://schemas.microsoft.com/office/drawing/2014/main" id="{83222605-7D77-B8C1-B0A0-A1AF9CA662C5}"/>
                </a:ext>
              </a:extLst>
            </p:cNvPr>
            <p:cNvSpPr/>
            <p:nvPr/>
          </p:nvSpPr>
          <p:spPr>
            <a:xfrm>
              <a:off x="35485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46" name="Oval 45">
              <a:extLst>
                <a:ext uri="{FF2B5EF4-FFF2-40B4-BE49-F238E27FC236}">
                  <a16:creationId xmlns:a16="http://schemas.microsoft.com/office/drawing/2014/main" id="{0E1D3591-643E-4B20-B196-791F91907A32}"/>
                </a:ext>
              </a:extLst>
            </p:cNvPr>
            <p:cNvSpPr/>
            <p:nvPr/>
          </p:nvSpPr>
          <p:spPr>
            <a:xfrm>
              <a:off x="35485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47" name="Oval 46">
              <a:extLst>
                <a:ext uri="{FF2B5EF4-FFF2-40B4-BE49-F238E27FC236}">
                  <a16:creationId xmlns:a16="http://schemas.microsoft.com/office/drawing/2014/main" id="{5496E911-6C46-4EDF-EB25-7288E6ACAEEC}"/>
                </a:ext>
              </a:extLst>
            </p:cNvPr>
            <p:cNvSpPr/>
            <p:nvPr/>
          </p:nvSpPr>
          <p:spPr>
            <a:xfrm>
              <a:off x="35485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48" name="Oval 47">
              <a:extLst>
                <a:ext uri="{FF2B5EF4-FFF2-40B4-BE49-F238E27FC236}">
                  <a16:creationId xmlns:a16="http://schemas.microsoft.com/office/drawing/2014/main" id="{73AF3162-F7FF-450B-F488-A75B5094876A}"/>
                </a:ext>
              </a:extLst>
            </p:cNvPr>
            <p:cNvSpPr/>
            <p:nvPr/>
          </p:nvSpPr>
          <p:spPr>
            <a:xfrm>
              <a:off x="35485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49" name="Oval 48">
              <a:extLst>
                <a:ext uri="{FF2B5EF4-FFF2-40B4-BE49-F238E27FC236}">
                  <a16:creationId xmlns:a16="http://schemas.microsoft.com/office/drawing/2014/main" id="{344D4F72-B50D-C47B-E0C4-EBA0821190DF}"/>
                </a:ext>
              </a:extLst>
            </p:cNvPr>
            <p:cNvSpPr/>
            <p:nvPr/>
          </p:nvSpPr>
          <p:spPr>
            <a:xfrm>
              <a:off x="35485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0" name="Oval 49">
              <a:extLst>
                <a:ext uri="{FF2B5EF4-FFF2-40B4-BE49-F238E27FC236}">
                  <a16:creationId xmlns:a16="http://schemas.microsoft.com/office/drawing/2014/main" id="{2C6549A7-8D76-3025-263B-134AE9DA7BB1}"/>
                </a:ext>
              </a:extLst>
            </p:cNvPr>
            <p:cNvSpPr/>
            <p:nvPr/>
          </p:nvSpPr>
          <p:spPr>
            <a:xfrm>
              <a:off x="39517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1" name="Oval 50">
              <a:extLst>
                <a:ext uri="{FF2B5EF4-FFF2-40B4-BE49-F238E27FC236}">
                  <a16:creationId xmlns:a16="http://schemas.microsoft.com/office/drawing/2014/main" id="{176EA1B4-C89C-D75E-61DE-6CC401F68D9F}"/>
                </a:ext>
              </a:extLst>
            </p:cNvPr>
            <p:cNvSpPr/>
            <p:nvPr/>
          </p:nvSpPr>
          <p:spPr>
            <a:xfrm>
              <a:off x="39517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2" name="Oval 51">
              <a:extLst>
                <a:ext uri="{FF2B5EF4-FFF2-40B4-BE49-F238E27FC236}">
                  <a16:creationId xmlns:a16="http://schemas.microsoft.com/office/drawing/2014/main" id="{02DE6BE5-B56A-0431-C422-5AB3DF8E6C01}"/>
                </a:ext>
              </a:extLst>
            </p:cNvPr>
            <p:cNvSpPr/>
            <p:nvPr/>
          </p:nvSpPr>
          <p:spPr>
            <a:xfrm>
              <a:off x="39517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 name="Oval 52">
              <a:extLst>
                <a:ext uri="{FF2B5EF4-FFF2-40B4-BE49-F238E27FC236}">
                  <a16:creationId xmlns:a16="http://schemas.microsoft.com/office/drawing/2014/main" id="{1F166365-5984-98BF-6D04-FF4FA62FFE6D}"/>
                </a:ext>
              </a:extLst>
            </p:cNvPr>
            <p:cNvSpPr/>
            <p:nvPr/>
          </p:nvSpPr>
          <p:spPr>
            <a:xfrm>
              <a:off x="39517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 name="Oval 53">
              <a:extLst>
                <a:ext uri="{FF2B5EF4-FFF2-40B4-BE49-F238E27FC236}">
                  <a16:creationId xmlns:a16="http://schemas.microsoft.com/office/drawing/2014/main" id="{A406869E-8DF6-E8AC-5C2F-6016232F9690}"/>
                </a:ext>
              </a:extLst>
            </p:cNvPr>
            <p:cNvSpPr/>
            <p:nvPr/>
          </p:nvSpPr>
          <p:spPr>
            <a:xfrm>
              <a:off x="39517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 name="Oval 54">
              <a:extLst>
                <a:ext uri="{FF2B5EF4-FFF2-40B4-BE49-F238E27FC236}">
                  <a16:creationId xmlns:a16="http://schemas.microsoft.com/office/drawing/2014/main" id="{B0AB0DE8-5CF4-5232-2CA3-9C483AB2FFFF}"/>
                </a:ext>
              </a:extLst>
            </p:cNvPr>
            <p:cNvSpPr/>
            <p:nvPr/>
          </p:nvSpPr>
          <p:spPr>
            <a:xfrm>
              <a:off x="39517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 name="Oval 55">
              <a:extLst>
                <a:ext uri="{FF2B5EF4-FFF2-40B4-BE49-F238E27FC236}">
                  <a16:creationId xmlns:a16="http://schemas.microsoft.com/office/drawing/2014/main" id="{16F7F38C-38CB-2518-9825-02F106E70D11}"/>
                </a:ext>
              </a:extLst>
            </p:cNvPr>
            <p:cNvSpPr/>
            <p:nvPr/>
          </p:nvSpPr>
          <p:spPr>
            <a:xfrm>
              <a:off x="39517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 name="Oval 56">
              <a:extLst>
                <a:ext uri="{FF2B5EF4-FFF2-40B4-BE49-F238E27FC236}">
                  <a16:creationId xmlns:a16="http://schemas.microsoft.com/office/drawing/2014/main" id="{B5809B85-DDCB-262D-634E-50A77A28BC23}"/>
                </a:ext>
              </a:extLst>
            </p:cNvPr>
            <p:cNvSpPr/>
            <p:nvPr/>
          </p:nvSpPr>
          <p:spPr>
            <a:xfrm>
              <a:off x="39517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 name="Oval 57">
              <a:extLst>
                <a:ext uri="{FF2B5EF4-FFF2-40B4-BE49-F238E27FC236}">
                  <a16:creationId xmlns:a16="http://schemas.microsoft.com/office/drawing/2014/main" id="{6F77F28A-D530-2E98-BE45-4C824C6F1350}"/>
                </a:ext>
              </a:extLst>
            </p:cNvPr>
            <p:cNvSpPr/>
            <p:nvPr/>
          </p:nvSpPr>
          <p:spPr>
            <a:xfrm>
              <a:off x="39517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9" name="Oval 58">
              <a:extLst>
                <a:ext uri="{FF2B5EF4-FFF2-40B4-BE49-F238E27FC236}">
                  <a16:creationId xmlns:a16="http://schemas.microsoft.com/office/drawing/2014/main" id="{C5D87EF0-183A-E336-90BE-E5934A668ABA}"/>
                </a:ext>
              </a:extLst>
            </p:cNvPr>
            <p:cNvSpPr/>
            <p:nvPr/>
          </p:nvSpPr>
          <p:spPr>
            <a:xfrm>
              <a:off x="43549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60" name="Oval 59">
              <a:extLst>
                <a:ext uri="{FF2B5EF4-FFF2-40B4-BE49-F238E27FC236}">
                  <a16:creationId xmlns:a16="http://schemas.microsoft.com/office/drawing/2014/main" id="{5551CFA5-C761-2D10-9099-530588945AEC}"/>
                </a:ext>
              </a:extLst>
            </p:cNvPr>
            <p:cNvSpPr/>
            <p:nvPr/>
          </p:nvSpPr>
          <p:spPr>
            <a:xfrm>
              <a:off x="43549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61" name="Oval 60">
              <a:extLst>
                <a:ext uri="{FF2B5EF4-FFF2-40B4-BE49-F238E27FC236}">
                  <a16:creationId xmlns:a16="http://schemas.microsoft.com/office/drawing/2014/main" id="{A46242E9-E8AE-92EC-A182-3408D0F4B2DF}"/>
                </a:ext>
              </a:extLst>
            </p:cNvPr>
            <p:cNvSpPr/>
            <p:nvPr/>
          </p:nvSpPr>
          <p:spPr>
            <a:xfrm>
              <a:off x="43549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62" name="Oval 61">
              <a:extLst>
                <a:ext uri="{FF2B5EF4-FFF2-40B4-BE49-F238E27FC236}">
                  <a16:creationId xmlns:a16="http://schemas.microsoft.com/office/drawing/2014/main" id="{2EE2D28C-3E4B-6166-171F-20DC00E0BF3F}"/>
                </a:ext>
              </a:extLst>
            </p:cNvPr>
            <p:cNvSpPr/>
            <p:nvPr/>
          </p:nvSpPr>
          <p:spPr>
            <a:xfrm>
              <a:off x="43549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63" name="Oval 62">
              <a:extLst>
                <a:ext uri="{FF2B5EF4-FFF2-40B4-BE49-F238E27FC236}">
                  <a16:creationId xmlns:a16="http://schemas.microsoft.com/office/drawing/2014/main" id="{8BC32002-B963-2723-03DE-E1151ED2A7EA}"/>
                </a:ext>
              </a:extLst>
            </p:cNvPr>
            <p:cNvSpPr/>
            <p:nvPr/>
          </p:nvSpPr>
          <p:spPr>
            <a:xfrm>
              <a:off x="43549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64" name="Oval 63">
              <a:extLst>
                <a:ext uri="{FF2B5EF4-FFF2-40B4-BE49-F238E27FC236}">
                  <a16:creationId xmlns:a16="http://schemas.microsoft.com/office/drawing/2014/main" id="{11144B8F-6227-FE58-B95E-A041B46D0524}"/>
                </a:ext>
              </a:extLst>
            </p:cNvPr>
            <p:cNvSpPr/>
            <p:nvPr/>
          </p:nvSpPr>
          <p:spPr>
            <a:xfrm>
              <a:off x="43549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65" name="Oval 64">
              <a:extLst>
                <a:ext uri="{FF2B5EF4-FFF2-40B4-BE49-F238E27FC236}">
                  <a16:creationId xmlns:a16="http://schemas.microsoft.com/office/drawing/2014/main" id="{B11374C9-90F9-B0FF-9208-C03D3FAF54B9}"/>
                </a:ext>
              </a:extLst>
            </p:cNvPr>
            <p:cNvSpPr/>
            <p:nvPr/>
          </p:nvSpPr>
          <p:spPr>
            <a:xfrm>
              <a:off x="43549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66" name="Oval 65">
              <a:extLst>
                <a:ext uri="{FF2B5EF4-FFF2-40B4-BE49-F238E27FC236}">
                  <a16:creationId xmlns:a16="http://schemas.microsoft.com/office/drawing/2014/main" id="{820C48F9-C663-5777-6E96-37840DBC0A2C}"/>
                </a:ext>
              </a:extLst>
            </p:cNvPr>
            <p:cNvSpPr/>
            <p:nvPr/>
          </p:nvSpPr>
          <p:spPr>
            <a:xfrm>
              <a:off x="43549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67" name="Oval 66">
              <a:extLst>
                <a:ext uri="{FF2B5EF4-FFF2-40B4-BE49-F238E27FC236}">
                  <a16:creationId xmlns:a16="http://schemas.microsoft.com/office/drawing/2014/main" id="{56D4EB51-D6DF-9449-6BE1-7EA5DFAEC045}"/>
                </a:ext>
              </a:extLst>
            </p:cNvPr>
            <p:cNvSpPr/>
            <p:nvPr/>
          </p:nvSpPr>
          <p:spPr>
            <a:xfrm>
              <a:off x="43549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
        <p:nvSpPr>
          <p:cNvPr id="68" name="Rectangle 67">
            <a:extLst>
              <a:ext uri="{FF2B5EF4-FFF2-40B4-BE49-F238E27FC236}">
                <a16:creationId xmlns:a16="http://schemas.microsoft.com/office/drawing/2014/main" id="{AE0C3947-B18C-FF1B-28F1-32F140D7A7EA}"/>
              </a:ext>
            </a:extLst>
          </p:cNvPr>
          <p:cNvSpPr/>
          <p:nvPr userDrawn="1"/>
        </p:nvSpPr>
        <p:spPr>
          <a:xfrm>
            <a:off x="0" y="0"/>
            <a:ext cx="225425" cy="4892675"/>
          </a:xfrm>
          <a:prstGeom prst="rect">
            <a:avLst/>
          </a:prstGeom>
          <a:solidFill>
            <a:srgbClr val="124F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9" name="Rectangle 68">
            <a:extLst>
              <a:ext uri="{FF2B5EF4-FFF2-40B4-BE49-F238E27FC236}">
                <a16:creationId xmlns:a16="http://schemas.microsoft.com/office/drawing/2014/main" id="{C1405138-E9E2-FFDC-957F-65CAB7C34A7A}"/>
              </a:ext>
            </a:extLst>
          </p:cNvPr>
          <p:cNvSpPr/>
          <p:nvPr userDrawn="1"/>
        </p:nvSpPr>
        <p:spPr>
          <a:xfrm>
            <a:off x="0" y="4892675"/>
            <a:ext cx="225425" cy="674688"/>
          </a:xfrm>
          <a:prstGeom prst="rect">
            <a:avLst/>
          </a:prstGeom>
          <a:solidFill>
            <a:srgbClr val="EAD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0" name="Rectangle 69">
            <a:extLst>
              <a:ext uri="{FF2B5EF4-FFF2-40B4-BE49-F238E27FC236}">
                <a16:creationId xmlns:a16="http://schemas.microsoft.com/office/drawing/2014/main" id="{71B59169-2064-C4AB-6238-EBB0CC2ACE88}"/>
              </a:ext>
            </a:extLst>
          </p:cNvPr>
          <p:cNvSpPr/>
          <p:nvPr userDrawn="1"/>
        </p:nvSpPr>
        <p:spPr>
          <a:xfrm>
            <a:off x="0" y="5567363"/>
            <a:ext cx="225425" cy="673100"/>
          </a:xfrm>
          <a:prstGeom prst="rect">
            <a:avLst/>
          </a:prstGeom>
          <a:solidFill>
            <a:srgbClr val="51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1" name="Rectangle 70">
            <a:extLst>
              <a:ext uri="{FF2B5EF4-FFF2-40B4-BE49-F238E27FC236}">
                <a16:creationId xmlns:a16="http://schemas.microsoft.com/office/drawing/2014/main" id="{3FCA8C76-808C-031C-B24A-45C13BE36481}"/>
              </a:ext>
            </a:extLst>
          </p:cNvPr>
          <p:cNvSpPr/>
          <p:nvPr userDrawn="1"/>
        </p:nvSpPr>
        <p:spPr>
          <a:xfrm>
            <a:off x="0" y="6240463"/>
            <a:ext cx="225425" cy="617537"/>
          </a:xfrm>
          <a:prstGeom prst="rect">
            <a:avLst/>
          </a:prstGeom>
          <a:solidFill>
            <a:srgbClr val="F687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Picture Placeholder 13"/>
          <p:cNvSpPr>
            <a:spLocks noGrp="1"/>
          </p:cNvSpPr>
          <p:nvPr>
            <p:ph type="pic" sz="quarter" idx="11"/>
          </p:nvPr>
        </p:nvSpPr>
        <p:spPr>
          <a:xfrm>
            <a:off x="7523748" y="1299416"/>
            <a:ext cx="3208419" cy="4399547"/>
          </a:xfrm>
          <a:custGeom>
            <a:avLst/>
            <a:gdLst>
              <a:gd name="connsiteX0" fmla="*/ 0 w 3208419"/>
              <a:gd name="connsiteY0" fmla="*/ 0 h 4399547"/>
              <a:gd name="connsiteX1" fmla="*/ 2775286 w 3208419"/>
              <a:gd name="connsiteY1" fmla="*/ 0 h 4399547"/>
              <a:gd name="connsiteX2" fmla="*/ 3208419 w 3208419"/>
              <a:gd name="connsiteY2" fmla="*/ 433133 h 4399547"/>
              <a:gd name="connsiteX3" fmla="*/ 3208419 w 3208419"/>
              <a:gd name="connsiteY3" fmla="*/ 4399547 h 4399547"/>
              <a:gd name="connsiteX4" fmla="*/ 1628940 w 3208419"/>
              <a:gd name="connsiteY4" fmla="*/ 4399547 h 4399547"/>
              <a:gd name="connsiteX5" fmla="*/ 0 w 3208419"/>
              <a:gd name="connsiteY5" fmla="*/ 2770607 h 439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8419" h="4399547">
                <a:moveTo>
                  <a:pt x="0" y="0"/>
                </a:moveTo>
                <a:lnTo>
                  <a:pt x="2775286" y="0"/>
                </a:lnTo>
                <a:cubicBezTo>
                  <a:pt x="3014499" y="0"/>
                  <a:pt x="3208419" y="193920"/>
                  <a:pt x="3208419" y="433133"/>
                </a:cubicBezTo>
                <a:lnTo>
                  <a:pt x="3208419" y="4399547"/>
                </a:lnTo>
                <a:lnTo>
                  <a:pt x="1628940" y="4399547"/>
                </a:lnTo>
                <a:cubicBezTo>
                  <a:pt x="729301" y="4399547"/>
                  <a:pt x="0" y="3670246"/>
                  <a:pt x="0" y="2770607"/>
                </a:cubicBezTo>
                <a:close/>
              </a:path>
            </a:pathLst>
          </a:custGeom>
          <a:pattFill prst="dkUpDiag">
            <a:fgClr>
              <a:schemeClr val="accent1"/>
            </a:fgClr>
            <a:bgClr>
              <a:schemeClr val="bg1"/>
            </a:bgClr>
          </a:pattFill>
        </p:spPr>
        <p:txBody>
          <a:bodyPr rtlCol="0">
            <a:noAutofit/>
          </a:bodyPr>
          <a:lstStyle>
            <a:lvl1pPr>
              <a:defRPr sz="1200"/>
            </a:lvl1pPr>
          </a:lstStyle>
          <a:p>
            <a:pPr lvl="0"/>
            <a:endParaRPr lang="id-ID" noProof="0"/>
          </a:p>
        </p:txBody>
      </p:sp>
      <p:cxnSp>
        <p:nvCxnSpPr>
          <p:cNvPr id="85" name="Straight Connector 84">
            <a:extLst>
              <a:ext uri="{FF2B5EF4-FFF2-40B4-BE49-F238E27FC236}">
                <a16:creationId xmlns:a16="http://schemas.microsoft.com/office/drawing/2014/main" id="{DD75D7AC-C73F-E179-D39F-73E49D5D97EE}"/>
              </a:ext>
            </a:extLst>
          </p:cNvPr>
          <p:cNvCxnSpPr/>
          <p:nvPr userDrawn="1"/>
        </p:nvCxnSpPr>
        <p:spPr>
          <a:xfrm>
            <a:off x="1716088" y="2686050"/>
            <a:ext cx="1090612" cy="0"/>
          </a:xfrm>
          <a:prstGeom prst="line">
            <a:avLst/>
          </a:prstGeom>
          <a:ln w="38100">
            <a:solidFill>
              <a:srgbClr val="F6872B"/>
            </a:solidFill>
          </a:ln>
        </p:spPr>
        <p:style>
          <a:lnRef idx="1">
            <a:schemeClr val="accent1"/>
          </a:lnRef>
          <a:fillRef idx="0">
            <a:schemeClr val="accent1"/>
          </a:fillRef>
          <a:effectRef idx="0">
            <a:schemeClr val="accent1"/>
          </a:effectRef>
          <a:fontRef idx="minor">
            <a:schemeClr val="tx1"/>
          </a:fontRef>
        </p:style>
      </p:cxnSp>
      <p:sp>
        <p:nvSpPr>
          <p:cNvPr id="87" name="TextBox 25">
            <a:extLst>
              <a:ext uri="{FF2B5EF4-FFF2-40B4-BE49-F238E27FC236}">
                <a16:creationId xmlns:a16="http://schemas.microsoft.com/office/drawing/2014/main" id="{D6C7FAC4-56D3-3A38-ED36-62FF4A3A4BED}"/>
              </a:ext>
            </a:extLst>
          </p:cNvPr>
          <p:cNvSpPr txBox="1">
            <a:spLocks noChangeArrowheads="1"/>
          </p:cNvSpPr>
          <p:nvPr userDrawn="1"/>
        </p:nvSpPr>
        <p:spPr bwMode="auto">
          <a:xfrm>
            <a:off x="927100" y="5999163"/>
            <a:ext cx="13580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d-ID" altLang="en-US" sz="1200">
                <a:solidFill>
                  <a:srgbClr val="124F6F"/>
                </a:solidFill>
                <a:latin typeface="Poppins" panose="00000500000000000000" pitchFamily="2" charset="0"/>
                <a:cs typeface="Poppins" panose="00000500000000000000" pitchFamily="2" charset="0"/>
              </a:rPr>
              <a:t>Copyright </a:t>
            </a:r>
            <a:r>
              <a:rPr lang="en-US" altLang="en-US" sz="1200">
                <a:solidFill>
                  <a:srgbClr val="124F6F"/>
                </a:solidFill>
                <a:latin typeface="Poppins" panose="00000500000000000000" pitchFamily="2" charset="0"/>
                <a:cs typeface="Poppins" panose="00000500000000000000" pitchFamily="2" charset="0"/>
              </a:rPr>
              <a:t>2026</a:t>
            </a:r>
            <a:endParaRPr lang="id-ID" altLang="en-US" sz="1200">
              <a:solidFill>
                <a:srgbClr val="124F6F"/>
              </a:solidFill>
              <a:latin typeface="Poppins" panose="00000500000000000000" pitchFamily="2" charset="0"/>
              <a:cs typeface="Poppins" panose="00000500000000000000" pitchFamily="2" charset="0"/>
            </a:endParaRPr>
          </a:p>
        </p:txBody>
      </p:sp>
      <p:grpSp>
        <p:nvGrpSpPr>
          <p:cNvPr id="88" name="Group 87">
            <a:extLst>
              <a:ext uri="{FF2B5EF4-FFF2-40B4-BE49-F238E27FC236}">
                <a16:creationId xmlns:a16="http://schemas.microsoft.com/office/drawing/2014/main" id="{171370C8-60F7-237C-5A53-C6FC26B0089C}"/>
              </a:ext>
            </a:extLst>
          </p:cNvPr>
          <p:cNvGrpSpPr/>
          <p:nvPr userDrawn="1"/>
        </p:nvGrpSpPr>
        <p:grpSpPr>
          <a:xfrm>
            <a:off x="5400983" y="1318824"/>
            <a:ext cx="1132704" cy="1260844"/>
            <a:chOff x="1935730" y="2359687"/>
            <a:chExt cx="2527200" cy="2813096"/>
          </a:xfrm>
          <a:solidFill>
            <a:srgbClr val="F6872B"/>
          </a:solidFill>
        </p:grpSpPr>
        <p:sp>
          <p:nvSpPr>
            <p:cNvPr id="89" name="Oval 88">
              <a:extLst>
                <a:ext uri="{FF2B5EF4-FFF2-40B4-BE49-F238E27FC236}">
                  <a16:creationId xmlns:a16="http://schemas.microsoft.com/office/drawing/2014/main" id="{E9ADA168-79B0-545C-C177-4E76D23B376F}"/>
                </a:ext>
              </a:extLst>
            </p:cNvPr>
            <p:cNvSpPr/>
            <p:nvPr/>
          </p:nvSpPr>
          <p:spPr>
            <a:xfrm>
              <a:off x="19357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0" name="Oval 89">
              <a:extLst>
                <a:ext uri="{FF2B5EF4-FFF2-40B4-BE49-F238E27FC236}">
                  <a16:creationId xmlns:a16="http://schemas.microsoft.com/office/drawing/2014/main" id="{33D182BD-5621-7F00-5EEA-34E052452B05}"/>
                </a:ext>
              </a:extLst>
            </p:cNvPr>
            <p:cNvSpPr/>
            <p:nvPr/>
          </p:nvSpPr>
          <p:spPr>
            <a:xfrm>
              <a:off x="19357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1" name="Oval 90">
              <a:extLst>
                <a:ext uri="{FF2B5EF4-FFF2-40B4-BE49-F238E27FC236}">
                  <a16:creationId xmlns:a16="http://schemas.microsoft.com/office/drawing/2014/main" id="{8ADFB3F3-1C06-96D9-315E-FF5201A9C8A1}"/>
                </a:ext>
              </a:extLst>
            </p:cNvPr>
            <p:cNvSpPr/>
            <p:nvPr/>
          </p:nvSpPr>
          <p:spPr>
            <a:xfrm>
              <a:off x="19357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2" name="Oval 91">
              <a:extLst>
                <a:ext uri="{FF2B5EF4-FFF2-40B4-BE49-F238E27FC236}">
                  <a16:creationId xmlns:a16="http://schemas.microsoft.com/office/drawing/2014/main" id="{D6072CDB-01DC-C8E0-8247-9780AC5B6F6F}"/>
                </a:ext>
              </a:extLst>
            </p:cNvPr>
            <p:cNvSpPr/>
            <p:nvPr/>
          </p:nvSpPr>
          <p:spPr>
            <a:xfrm>
              <a:off x="19357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3" name="Oval 92">
              <a:extLst>
                <a:ext uri="{FF2B5EF4-FFF2-40B4-BE49-F238E27FC236}">
                  <a16:creationId xmlns:a16="http://schemas.microsoft.com/office/drawing/2014/main" id="{7BAE95CD-975B-D56B-5CC6-F464A9387737}"/>
                </a:ext>
              </a:extLst>
            </p:cNvPr>
            <p:cNvSpPr/>
            <p:nvPr/>
          </p:nvSpPr>
          <p:spPr>
            <a:xfrm>
              <a:off x="19357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4" name="Oval 93">
              <a:extLst>
                <a:ext uri="{FF2B5EF4-FFF2-40B4-BE49-F238E27FC236}">
                  <a16:creationId xmlns:a16="http://schemas.microsoft.com/office/drawing/2014/main" id="{0EF84BD9-3F33-57F4-4A11-60F7D57280F3}"/>
                </a:ext>
              </a:extLst>
            </p:cNvPr>
            <p:cNvSpPr/>
            <p:nvPr/>
          </p:nvSpPr>
          <p:spPr>
            <a:xfrm>
              <a:off x="19357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5" name="Oval 94">
              <a:extLst>
                <a:ext uri="{FF2B5EF4-FFF2-40B4-BE49-F238E27FC236}">
                  <a16:creationId xmlns:a16="http://schemas.microsoft.com/office/drawing/2014/main" id="{B6127607-F3F1-4BA2-C3FC-503872AC6683}"/>
                </a:ext>
              </a:extLst>
            </p:cNvPr>
            <p:cNvSpPr/>
            <p:nvPr/>
          </p:nvSpPr>
          <p:spPr>
            <a:xfrm>
              <a:off x="19357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6" name="Oval 95">
              <a:extLst>
                <a:ext uri="{FF2B5EF4-FFF2-40B4-BE49-F238E27FC236}">
                  <a16:creationId xmlns:a16="http://schemas.microsoft.com/office/drawing/2014/main" id="{F35BED39-E595-6B1A-55A7-7719406F3B4E}"/>
                </a:ext>
              </a:extLst>
            </p:cNvPr>
            <p:cNvSpPr/>
            <p:nvPr/>
          </p:nvSpPr>
          <p:spPr>
            <a:xfrm>
              <a:off x="19357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7" name="Oval 96">
              <a:extLst>
                <a:ext uri="{FF2B5EF4-FFF2-40B4-BE49-F238E27FC236}">
                  <a16:creationId xmlns:a16="http://schemas.microsoft.com/office/drawing/2014/main" id="{5498C26B-D2EA-D0A7-D156-9B942DB58434}"/>
                </a:ext>
              </a:extLst>
            </p:cNvPr>
            <p:cNvSpPr/>
            <p:nvPr/>
          </p:nvSpPr>
          <p:spPr>
            <a:xfrm>
              <a:off x="19357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8" name="Oval 97">
              <a:extLst>
                <a:ext uri="{FF2B5EF4-FFF2-40B4-BE49-F238E27FC236}">
                  <a16:creationId xmlns:a16="http://schemas.microsoft.com/office/drawing/2014/main" id="{75852653-2FB8-7D50-C77F-E918F074D261}"/>
                </a:ext>
              </a:extLst>
            </p:cNvPr>
            <p:cNvSpPr/>
            <p:nvPr/>
          </p:nvSpPr>
          <p:spPr>
            <a:xfrm>
              <a:off x="23389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9" name="Oval 98">
              <a:extLst>
                <a:ext uri="{FF2B5EF4-FFF2-40B4-BE49-F238E27FC236}">
                  <a16:creationId xmlns:a16="http://schemas.microsoft.com/office/drawing/2014/main" id="{D9EB8E53-25FA-E3EA-3D42-B7572D8A6C85}"/>
                </a:ext>
              </a:extLst>
            </p:cNvPr>
            <p:cNvSpPr/>
            <p:nvPr/>
          </p:nvSpPr>
          <p:spPr>
            <a:xfrm>
              <a:off x="23389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0" name="Oval 99">
              <a:extLst>
                <a:ext uri="{FF2B5EF4-FFF2-40B4-BE49-F238E27FC236}">
                  <a16:creationId xmlns:a16="http://schemas.microsoft.com/office/drawing/2014/main" id="{17EC44DE-A5A7-772F-3DDD-7A837B938255}"/>
                </a:ext>
              </a:extLst>
            </p:cNvPr>
            <p:cNvSpPr/>
            <p:nvPr/>
          </p:nvSpPr>
          <p:spPr>
            <a:xfrm>
              <a:off x="23389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1" name="Oval 100">
              <a:extLst>
                <a:ext uri="{FF2B5EF4-FFF2-40B4-BE49-F238E27FC236}">
                  <a16:creationId xmlns:a16="http://schemas.microsoft.com/office/drawing/2014/main" id="{E8C9CFBB-D16C-19B4-EA14-AA1709F90E64}"/>
                </a:ext>
              </a:extLst>
            </p:cNvPr>
            <p:cNvSpPr/>
            <p:nvPr/>
          </p:nvSpPr>
          <p:spPr>
            <a:xfrm>
              <a:off x="23389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2" name="Oval 101">
              <a:extLst>
                <a:ext uri="{FF2B5EF4-FFF2-40B4-BE49-F238E27FC236}">
                  <a16:creationId xmlns:a16="http://schemas.microsoft.com/office/drawing/2014/main" id="{98B67C78-D3D6-5223-622C-4D62138098BD}"/>
                </a:ext>
              </a:extLst>
            </p:cNvPr>
            <p:cNvSpPr/>
            <p:nvPr/>
          </p:nvSpPr>
          <p:spPr>
            <a:xfrm>
              <a:off x="23389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3" name="Oval 102">
              <a:extLst>
                <a:ext uri="{FF2B5EF4-FFF2-40B4-BE49-F238E27FC236}">
                  <a16:creationId xmlns:a16="http://schemas.microsoft.com/office/drawing/2014/main" id="{737A5BFD-E679-4A2C-90AC-E7B452D7B277}"/>
                </a:ext>
              </a:extLst>
            </p:cNvPr>
            <p:cNvSpPr/>
            <p:nvPr/>
          </p:nvSpPr>
          <p:spPr>
            <a:xfrm>
              <a:off x="23389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4" name="Oval 103">
              <a:extLst>
                <a:ext uri="{FF2B5EF4-FFF2-40B4-BE49-F238E27FC236}">
                  <a16:creationId xmlns:a16="http://schemas.microsoft.com/office/drawing/2014/main" id="{EB23428A-3986-D993-7FA7-D3D07EB25826}"/>
                </a:ext>
              </a:extLst>
            </p:cNvPr>
            <p:cNvSpPr/>
            <p:nvPr/>
          </p:nvSpPr>
          <p:spPr>
            <a:xfrm>
              <a:off x="23389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5" name="Oval 104">
              <a:extLst>
                <a:ext uri="{FF2B5EF4-FFF2-40B4-BE49-F238E27FC236}">
                  <a16:creationId xmlns:a16="http://schemas.microsoft.com/office/drawing/2014/main" id="{197E319A-78A0-65DA-13E1-33680C5CC926}"/>
                </a:ext>
              </a:extLst>
            </p:cNvPr>
            <p:cNvSpPr/>
            <p:nvPr/>
          </p:nvSpPr>
          <p:spPr>
            <a:xfrm>
              <a:off x="23389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6" name="Oval 105">
              <a:extLst>
                <a:ext uri="{FF2B5EF4-FFF2-40B4-BE49-F238E27FC236}">
                  <a16:creationId xmlns:a16="http://schemas.microsoft.com/office/drawing/2014/main" id="{B3F634B5-899C-8987-D7B8-7368123FAB92}"/>
                </a:ext>
              </a:extLst>
            </p:cNvPr>
            <p:cNvSpPr/>
            <p:nvPr/>
          </p:nvSpPr>
          <p:spPr>
            <a:xfrm>
              <a:off x="23389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7" name="Oval 106">
              <a:extLst>
                <a:ext uri="{FF2B5EF4-FFF2-40B4-BE49-F238E27FC236}">
                  <a16:creationId xmlns:a16="http://schemas.microsoft.com/office/drawing/2014/main" id="{91E13B2F-87C1-30A9-34C3-6BEF7D8ABF82}"/>
                </a:ext>
              </a:extLst>
            </p:cNvPr>
            <p:cNvSpPr/>
            <p:nvPr/>
          </p:nvSpPr>
          <p:spPr>
            <a:xfrm>
              <a:off x="27421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8" name="Oval 107">
              <a:extLst>
                <a:ext uri="{FF2B5EF4-FFF2-40B4-BE49-F238E27FC236}">
                  <a16:creationId xmlns:a16="http://schemas.microsoft.com/office/drawing/2014/main" id="{FE43A9EE-8963-572F-A701-85AA358B7536}"/>
                </a:ext>
              </a:extLst>
            </p:cNvPr>
            <p:cNvSpPr/>
            <p:nvPr/>
          </p:nvSpPr>
          <p:spPr>
            <a:xfrm>
              <a:off x="27421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9" name="Oval 108">
              <a:extLst>
                <a:ext uri="{FF2B5EF4-FFF2-40B4-BE49-F238E27FC236}">
                  <a16:creationId xmlns:a16="http://schemas.microsoft.com/office/drawing/2014/main" id="{84459D6F-10FA-0075-9EE7-1550C79083D1}"/>
                </a:ext>
              </a:extLst>
            </p:cNvPr>
            <p:cNvSpPr/>
            <p:nvPr/>
          </p:nvSpPr>
          <p:spPr>
            <a:xfrm>
              <a:off x="27421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10" name="Oval 109">
              <a:extLst>
                <a:ext uri="{FF2B5EF4-FFF2-40B4-BE49-F238E27FC236}">
                  <a16:creationId xmlns:a16="http://schemas.microsoft.com/office/drawing/2014/main" id="{49C54A65-E460-DAD1-78DF-4300B3640CC8}"/>
                </a:ext>
              </a:extLst>
            </p:cNvPr>
            <p:cNvSpPr/>
            <p:nvPr/>
          </p:nvSpPr>
          <p:spPr>
            <a:xfrm>
              <a:off x="27421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11" name="Oval 110">
              <a:extLst>
                <a:ext uri="{FF2B5EF4-FFF2-40B4-BE49-F238E27FC236}">
                  <a16:creationId xmlns:a16="http://schemas.microsoft.com/office/drawing/2014/main" id="{FFC6DA71-6F71-52FB-3494-87972201F026}"/>
                </a:ext>
              </a:extLst>
            </p:cNvPr>
            <p:cNvSpPr/>
            <p:nvPr/>
          </p:nvSpPr>
          <p:spPr>
            <a:xfrm>
              <a:off x="27421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12" name="Oval 111">
              <a:extLst>
                <a:ext uri="{FF2B5EF4-FFF2-40B4-BE49-F238E27FC236}">
                  <a16:creationId xmlns:a16="http://schemas.microsoft.com/office/drawing/2014/main" id="{FF703CCA-73EB-93B0-1057-53726E3B469D}"/>
                </a:ext>
              </a:extLst>
            </p:cNvPr>
            <p:cNvSpPr/>
            <p:nvPr/>
          </p:nvSpPr>
          <p:spPr>
            <a:xfrm>
              <a:off x="27421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13" name="Oval 112">
              <a:extLst>
                <a:ext uri="{FF2B5EF4-FFF2-40B4-BE49-F238E27FC236}">
                  <a16:creationId xmlns:a16="http://schemas.microsoft.com/office/drawing/2014/main" id="{E1CEF129-C9D5-2A90-B35A-D45FEDC99258}"/>
                </a:ext>
              </a:extLst>
            </p:cNvPr>
            <p:cNvSpPr/>
            <p:nvPr/>
          </p:nvSpPr>
          <p:spPr>
            <a:xfrm>
              <a:off x="27421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14" name="Oval 113">
              <a:extLst>
                <a:ext uri="{FF2B5EF4-FFF2-40B4-BE49-F238E27FC236}">
                  <a16:creationId xmlns:a16="http://schemas.microsoft.com/office/drawing/2014/main" id="{CB3247FB-EA35-88E9-82C8-5D39FCA20449}"/>
                </a:ext>
              </a:extLst>
            </p:cNvPr>
            <p:cNvSpPr/>
            <p:nvPr/>
          </p:nvSpPr>
          <p:spPr>
            <a:xfrm>
              <a:off x="27421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15" name="Oval 114">
              <a:extLst>
                <a:ext uri="{FF2B5EF4-FFF2-40B4-BE49-F238E27FC236}">
                  <a16:creationId xmlns:a16="http://schemas.microsoft.com/office/drawing/2014/main" id="{BF2A7002-8846-E01D-03C5-B48029976685}"/>
                </a:ext>
              </a:extLst>
            </p:cNvPr>
            <p:cNvSpPr/>
            <p:nvPr/>
          </p:nvSpPr>
          <p:spPr>
            <a:xfrm>
              <a:off x="27421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16" name="Oval 115">
              <a:extLst>
                <a:ext uri="{FF2B5EF4-FFF2-40B4-BE49-F238E27FC236}">
                  <a16:creationId xmlns:a16="http://schemas.microsoft.com/office/drawing/2014/main" id="{11EC8936-5B79-D93E-3DD1-046FD012A462}"/>
                </a:ext>
              </a:extLst>
            </p:cNvPr>
            <p:cNvSpPr/>
            <p:nvPr/>
          </p:nvSpPr>
          <p:spPr>
            <a:xfrm>
              <a:off x="31453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17" name="Oval 116">
              <a:extLst>
                <a:ext uri="{FF2B5EF4-FFF2-40B4-BE49-F238E27FC236}">
                  <a16:creationId xmlns:a16="http://schemas.microsoft.com/office/drawing/2014/main" id="{9FE399CA-75E8-3AB2-FEB2-34B783812F00}"/>
                </a:ext>
              </a:extLst>
            </p:cNvPr>
            <p:cNvSpPr/>
            <p:nvPr/>
          </p:nvSpPr>
          <p:spPr>
            <a:xfrm>
              <a:off x="31453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18" name="Oval 117">
              <a:extLst>
                <a:ext uri="{FF2B5EF4-FFF2-40B4-BE49-F238E27FC236}">
                  <a16:creationId xmlns:a16="http://schemas.microsoft.com/office/drawing/2014/main" id="{FE10F93D-86FD-53ED-8D4E-D6EEC5272D3E}"/>
                </a:ext>
              </a:extLst>
            </p:cNvPr>
            <p:cNvSpPr/>
            <p:nvPr/>
          </p:nvSpPr>
          <p:spPr>
            <a:xfrm>
              <a:off x="31453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19" name="Oval 118">
              <a:extLst>
                <a:ext uri="{FF2B5EF4-FFF2-40B4-BE49-F238E27FC236}">
                  <a16:creationId xmlns:a16="http://schemas.microsoft.com/office/drawing/2014/main" id="{2D1445C4-D2C0-F971-8D79-B452FB8CD22B}"/>
                </a:ext>
              </a:extLst>
            </p:cNvPr>
            <p:cNvSpPr/>
            <p:nvPr/>
          </p:nvSpPr>
          <p:spPr>
            <a:xfrm>
              <a:off x="31453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20" name="Oval 119">
              <a:extLst>
                <a:ext uri="{FF2B5EF4-FFF2-40B4-BE49-F238E27FC236}">
                  <a16:creationId xmlns:a16="http://schemas.microsoft.com/office/drawing/2014/main" id="{A31907F1-4193-D631-6019-1CD7B477EC34}"/>
                </a:ext>
              </a:extLst>
            </p:cNvPr>
            <p:cNvSpPr/>
            <p:nvPr/>
          </p:nvSpPr>
          <p:spPr>
            <a:xfrm>
              <a:off x="31453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21" name="Oval 120">
              <a:extLst>
                <a:ext uri="{FF2B5EF4-FFF2-40B4-BE49-F238E27FC236}">
                  <a16:creationId xmlns:a16="http://schemas.microsoft.com/office/drawing/2014/main" id="{367B36FD-C417-9053-A6DD-7302B4F5C1F3}"/>
                </a:ext>
              </a:extLst>
            </p:cNvPr>
            <p:cNvSpPr/>
            <p:nvPr/>
          </p:nvSpPr>
          <p:spPr>
            <a:xfrm>
              <a:off x="31453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22" name="Oval 121">
              <a:extLst>
                <a:ext uri="{FF2B5EF4-FFF2-40B4-BE49-F238E27FC236}">
                  <a16:creationId xmlns:a16="http://schemas.microsoft.com/office/drawing/2014/main" id="{BEB4F3F1-99AA-668C-CF4C-8BD1F4CD8906}"/>
                </a:ext>
              </a:extLst>
            </p:cNvPr>
            <p:cNvSpPr/>
            <p:nvPr/>
          </p:nvSpPr>
          <p:spPr>
            <a:xfrm>
              <a:off x="31453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23" name="Oval 122">
              <a:extLst>
                <a:ext uri="{FF2B5EF4-FFF2-40B4-BE49-F238E27FC236}">
                  <a16:creationId xmlns:a16="http://schemas.microsoft.com/office/drawing/2014/main" id="{5B0A55C3-FC92-DF31-C9E9-C78ED4013EB1}"/>
                </a:ext>
              </a:extLst>
            </p:cNvPr>
            <p:cNvSpPr/>
            <p:nvPr/>
          </p:nvSpPr>
          <p:spPr>
            <a:xfrm>
              <a:off x="31453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24" name="Oval 123">
              <a:extLst>
                <a:ext uri="{FF2B5EF4-FFF2-40B4-BE49-F238E27FC236}">
                  <a16:creationId xmlns:a16="http://schemas.microsoft.com/office/drawing/2014/main" id="{7ED3984C-DDF0-F621-CD19-5419C32FDF6F}"/>
                </a:ext>
              </a:extLst>
            </p:cNvPr>
            <p:cNvSpPr/>
            <p:nvPr/>
          </p:nvSpPr>
          <p:spPr>
            <a:xfrm>
              <a:off x="31453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25" name="Oval 124">
              <a:extLst>
                <a:ext uri="{FF2B5EF4-FFF2-40B4-BE49-F238E27FC236}">
                  <a16:creationId xmlns:a16="http://schemas.microsoft.com/office/drawing/2014/main" id="{355D3219-F6FC-B9E8-6D95-C3EEA1A689D6}"/>
                </a:ext>
              </a:extLst>
            </p:cNvPr>
            <p:cNvSpPr/>
            <p:nvPr/>
          </p:nvSpPr>
          <p:spPr>
            <a:xfrm>
              <a:off x="35485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26" name="Oval 125">
              <a:extLst>
                <a:ext uri="{FF2B5EF4-FFF2-40B4-BE49-F238E27FC236}">
                  <a16:creationId xmlns:a16="http://schemas.microsoft.com/office/drawing/2014/main" id="{B86BA87B-1FE4-8F68-BDC6-D87CDDF52F2C}"/>
                </a:ext>
              </a:extLst>
            </p:cNvPr>
            <p:cNvSpPr/>
            <p:nvPr/>
          </p:nvSpPr>
          <p:spPr>
            <a:xfrm>
              <a:off x="35485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27" name="Oval 126">
              <a:extLst>
                <a:ext uri="{FF2B5EF4-FFF2-40B4-BE49-F238E27FC236}">
                  <a16:creationId xmlns:a16="http://schemas.microsoft.com/office/drawing/2014/main" id="{66B066F6-C6C0-D65E-69F8-3E2D9B0E0ADA}"/>
                </a:ext>
              </a:extLst>
            </p:cNvPr>
            <p:cNvSpPr/>
            <p:nvPr/>
          </p:nvSpPr>
          <p:spPr>
            <a:xfrm>
              <a:off x="35485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28" name="Oval 127">
              <a:extLst>
                <a:ext uri="{FF2B5EF4-FFF2-40B4-BE49-F238E27FC236}">
                  <a16:creationId xmlns:a16="http://schemas.microsoft.com/office/drawing/2014/main" id="{D543CB91-2F50-C403-7E73-E73C06B5206B}"/>
                </a:ext>
              </a:extLst>
            </p:cNvPr>
            <p:cNvSpPr/>
            <p:nvPr/>
          </p:nvSpPr>
          <p:spPr>
            <a:xfrm>
              <a:off x="35485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29" name="Oval 128">
              <a:extLst>
                <a:ext uri="{FF2B5EF4-FFF2-40B4-BE49-F238E27FC236}">
                  <a16:creationId xmlns:a16="http://schemas.microsoft.com/office/drawing/2014/main" id="{6C272132-42FA-3059-2254-2704AEB555EB}"/>
                </a:ext>
              </a:extLst>
            </p:cNvPr>
            <p:cNvSpPr/>
            <p:nvPr/>
          </p:nvSpPr>
          <p:spPr>
            <a:xfrm>
              <a:off x="35485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30" name="Oval 129">
              <a:extLst>
                <a:ext uri="{FF2B5EF4-FFF2-40B4-BE49-F238E27FC236}">
                  <a16:creationId xmlns:a16="http://schemas.microsoft.com/office/drawing/2014/main" id="{4F35B5C4-F825-B559-0FA3-14279B3D9BF7}"/>
                </a:ext>
              </a:extLst>
            </p:cNvPr>
            <p:cNvSpPr/>
            <p:nvPr/>
          </p:nvSpPr>
          <p:spPr>
            <a:xfrm>
              <a:off x="35485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31" name="Oval 130">
              <a:extLst>
                <a:ext uri="{FF2B5EF4-FFF2-40B4-BE49-F238E27FC236}">
                  <a16:creationId xmlns:a16="http://schemas.microsoft.com/office/drawing/2014/main" id="{597E68F8-5531-96F4-59EA-DFCD64E62948}"/>
                </a:ext>
              </a:extLst>
            </p:cNvPr>
            <p:cNvSpPr/>
            <p:nvPr/>
          </p:nvSpPr>
          <p:spPr>
            <a:xfrm>
              <a:off x="35485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32" name="Oval 131">
              <a:extLst>
                <a:ext uri="{FF2B5EF4-FFF2-40B4-BE49-F238E27FC236}">
                  <a16:creationId xmlns:a16="http://schemas.microsoft.com/office/drawing/2014/main" id="{8D4F2115-B7A4-EFDE-DC5C-E1C1D73BEF7B}"/>
                </a:ext>
              </a:extLst>
            </p:cNvPr>
            <p:cNvSpPr/>
            <p:nvPr/>
          </p:nvSpPr>
          <p:spPr>
            <a:xfrm>
              <a:off x="35485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33" name="Oval 132">
              <a:extLst>
                <a:ext uri="{FF2B5EF4-FFF2-40B4-BE49-F238E27FC236}">
                  <a16:creationId xmlns:a16="http://schemas.microsoft.com/office/drawing/2014/main" id="{449D6C15-A602-94E2-52E5-3522A0755434}"/>
                </a:ext>
              </a:extLst>
            </p:cNvPr>
            <p:cNvSpPr/>
            <p:nvPr/>
          </p:nvSpPr>
          <p:spPr>
            <a:xfrm>
              <a:off x="35485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34" name="Oval 133">
              <a:extLst>
                <a:ext uri="{FF2B5EF4-FFF2-40B4-BE49-F238E27FC236}">
                  <a16:creationId xmlns:a16="http://schemas.microsoft.com/office/drawing/2014/main" id="{A8DCEDF1-CCBB-63F3-8351-625A56BFF04A}"/>
                </a:ext>
              </a:extLst>
            </p:cNvPr>
            <p:cNvSpPr/>
            <p:nvPr/>
          </p:nvSpPr>
          <p:spPr>
            <a:xfrm>
              <a:off x="39517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35" name="Oval 134">
              <a:extLst>
                <a:ext uri="{FF2B5EF4-FFF2-40B4-BE49-F238E27FC236}">
                  <a16:creationId xmlns:a16="http://schemas.microsoft.com/office/drawing/2014/main" id="{665E5923-BFC8-96A6-2198-8463BEA0CF58}"/>
                </a:ext>
              </a:extLst>
            </p:cNvPr>
            <p:cNvSpPr/>
            <p:nvPr/>
          </p:nvSpPr>
          <p:spPr>
            <a:xfrm>
              <a:off x="39517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36" name="Oval 135">
              <a:extLst>
                <a:ext uri="{FF2B5EF4-FFF2-40B4-BE49-F238E27FC236}">
                  <a16:creationId xmlns:a16="http://schemas.microsoft.com/office/drawing/2014/main" id="{273DB9D8-D91E-9592-4E3D-9201FBC49BE9}"/>
                </a:ext>
              </a:extLst>
            </p:cNvPr>
            <p:cNvSpPr/>
            <p:nvPr/>
          </p:nvSpPr>
          <p:spPr>
            <a:xfrm>
              <a:off x="39517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37" name="Oval 136">
              <a:extLst>
                <a:ext uri="{FF2B5EF4-FFF2-40B4-BE49-F238E27FC236}">
                  <a16:creationId xmlns:a16="http://schemas.microsoft.com/office/drawing/2014/main" id="{0E56B92D-E22B-C1BF-5F8C-2FB35F767546}"/>
                </a:ext>
              </a:extLst>
            </p:cNvPr>
            <p:cNvSpPr/>
            <p:nvPr/>
          </p:nvSpPr>
          <p:spPr>
            <a:xfrm>
              <a:off x="39517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38" name="Oval 137">
              <a:extLst>
                <a:ext uri="{FF2B5EF4-FFF2-40B4-BE49-F238E27FC236}">
                  <a16:creationId xmlns:a16="http://schemas.microsoft.com/office/drawing/2014/main" id="{00374617-0EE8-BD30-2F37-6E17C90B39A8}"/>
                </a:ext>
              </a:extLst>
            </p:cNvPr>
            <p:cNvSpPr/>
            <p:nvPr/>
          </p:nvSpPr>
          <p:spPr>
            <a:xfrm>
              <a:off x="39517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39" name="Oval 138">
              <a:extLst>
                <a:ext uri="{FF2B5EF4-FFF2-40B4-BE49-F238E27FC236}">
                  <a16:creationId xmlns:a16="http://schemas.microsoft.com/office/drawing/2014/main" id="{D9F0C57D-66E8-AC60-C114-161BE19C502C}"/>
                </a:ext>
              </a:extLst>
            </p:cNvPr>
            <p:cNvSpPr/>
            <p:nvPr/>
          </p:nvSpPr>
          <p:spPr>
            <a:xfrm>
              <a:off x="39517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40" name="Oval 139">
              <a:extLst>
                <a:ext uri="{FF2B5EF4-FFF2-40B4-BE49-F238E27FC236}">
                  <a16:creationId xmlns:a16="http://schemas.microsoft.com/office/drawing/2014/main" id="{D3F446E4-D32B-51FF-ED22-0BF7151ED0DC}"/>
                </a:ext>
              </a:extLst>
            </p:cNvPr>
            <p:cNvSpPr/>
            <p:nvPr/>
          </p:nvSpPr>
          <p:spPr>
            <a:xfrm>
              <a:off x="39517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41" name="Oval 140">
              <a:extLst>
                <a:ext uri="{FF2B5EF4-FFF2-40B4-BE49-F238E27FC236}">
                  <a16:creationId xmlns:a16="http://schemas.microsoft.com/office/drawing/2014/main" id="{F0EAD88B-C617-3391-857D-20999DBB99F7}"/>
                </a:ext>
              </a:extLst>
            </p:cNvPr>
            <p:cNvSpPr/>
            <p:nvPr/>
          </p:nvSpPr>
          <p:spPr>
            <a:xfrm>
              <a:off x="39517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42" name="Oval 141">
              <a:extLst>
                <a:ext uri="{FF2B5EF4-FFF2-40B4-BE49-F238E27FC236}">
                  <a16:creationId xmlns:a16="http://schemas.microsoft.com/office/drawing/2014/main" id="{8DB90873-F950-4E83-C383-BA58F121607E}"/>
                </a:ext>
              </a:extLst>
            </p:cNvPr>
            <p:cNvSpPr/>
            <p:nvPr/>
          </p:nvSpPr>
          <p:spPr>
            <a:xfrm>
              <a:off x="39517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43" name="Oval 142">
              <a:extLst>
                <a:ext uri="{FF2B5EF4-FFF2-40B4-BE49-F238E27FC236}">
                  <a16:creationId xmlns:a16="http://schemas.microsoft.com/office/drawing/2014/main" id="{182C6586-546B-E67A-6F15-8475BE44CA32}"/>
                </a:ext>
              </a:extLst>
            </p:cNvPr>
            <p:cNvSpPr/>
            <p:nvPr/>
          </p:nvSpPr>
          <p:spPr>
            <a:xfrm>
              <a:off x="43549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44" name="Oval 143">
              <a:extLst>
                <a:ext uri="{FF2B5EF4-FFF2-40B4-BE49-F238E27FC236}">
                  <a16:creationId xmlns:a16="http://schemas.microsoft.com/office/drawing/2014/main" id="{85B78B93-33B6-5297-41D4-A8E8CE09C756}"/>
                </a:ext>
              </a:extLst>
            </p:cNvPr>
            <p:cNvSpPr/>
            <p:nvPr/>
          </p:nvSpPr>
          <p:spPr>
            <a:xfrm>
              <a:off x="43549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45" name="Oval 144">
              <a:extLst>
                <a:ext uri="{FF2B5EF4-FFF2-40B4-BE49-F238E27FC236}">
                  <a16:creationId xmlns:a16="http://schemas.microsoft.com/office/drawing/2014/main" id="{26E1465F-14D1-2E09-3A2A-B74CC8A5D0B4}"/>
                </a:ext>
              </a:extLst>
            </p:cNvPr>
            <p:cNvSpPr/>
            <p:nvPr/>
          </p:nvSpPr>
          <p:spPr>
            <a:xfrm>
              <a:off x="43549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46" name="Oval 145">
              <a:extLst>
                <a:ext uri="{FF2B5EF4-FFF2-40B4-BE49-F238E27FC236}">
                  <a16:creationId xmlns:a16="http://schemas.microsoft.com/office/drawing/2014/main" id="{C4692D3A-8BEE-0D1D-AF6A-3DC991D43BFB}"/>
                </a:ext>
              </a:extLst>
            </p:cNvPr>
            <p:cNvSpPr/>
            <p:nvPr/>
          </p:nvSpPr>
          <p:spPr>
            <a:xfrm>
              <a:off x="43549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47" name="Oval 146">
              <a:extLst>
                <a:ext uri="{FF2B5EF4-FFF2-40B4-BE49-F238E27FC236}">
                  <a16:creationId xmlns:a16="http://schemas.microsoft.com/office/drawing/2014/main" id="{273BC47E-6887-DAAE-B5B1-0273833686B1}"/>
                </a:ext>
              </a:extLst>
            </p:cNvPr>
            <p:cNvSpPr/>
            <p:nvPr/>
          </p:nvSpPr>
          <p:spPr>
            <a:xfrm>
              <a:off x="43549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48" name="Oval 147">
              <a:extLst>
                <a:ext uri="{FF2B5EF4-FFF2-40B4-BE49-F238E27FC236}">
                  <a16:creationId xmlns:a16="http://schemas.microsoft.com/office/drawing/2014/main" id="{F82DABAD-C9A5-3ACC-7C23-28737EB9DD38}"/>
                </a:ext>
              </a:extLst>
            </p:cNvPr>
            <p:cNvSpPr/>
            <p:nvPr/>
          </p:nvSpPr>
          <p:spPr>
            <a:xfrm>
              <a:off x="43549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49" name="Oval 148">
              <a:extLst>
                <a:ext uri="{FF2B5EF4-FFF2-40B4-BE49-F238E27FC236}">
                  <a16:creationId xmlns:a16="http://schemas.microsoft.com/office/drawing/2014/main" id="{BD7CEEB4-265D-7C5B-F518-60EE4A6A95B3}"/>
                </a:ext>
              </a:extLst>
            </p:cNvPr>
            <p:cNvSpPr/>
            <p:nvPr/>
          </p:nvSpPr>
          <p:spPr>
            <a:xfrm>
              <a:off x="43549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50" name="Oval 149">
              <a:extLst>
                <a:ext uri="{FF2B5EF4-FFF2-40B4-BE49-F238E27FC236}">
                  <a16:creationId xmlns:a16="http://schemas.microsoft.com/office/drawing/2014/main" id="{202E0793-48AA-BE37-7C38-08555C9508C8}"/>
                </a:ext>
              </a:extLst>
            </p:cNvPr>
            <p:cNvSpPr/>
            <p:nvPr/>
          </p:nvSpPr>
          <p:spPr>
            <a:xfrm>
              <a:off x="43549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51" name="Oval 150">
              <a:extLst>
                <a:ext uri="{FF2B5EF4-FFF2-40B4-BE49-F238E27FC236}">
                  <a16:creationId xmlns:a16="http://schemas.microsoft.com/office/drawing/2014/main" id="{252F1D2A-60C0-4325-6767-25B6C2F4DC77}"/>
                </a:ext>
              </a:extLst>
            </p:cNvPr>
            <p:cNvSpPr/>
            <p:nvPr/>
          </p:nvSpPr>
          <p:spPr>
            <a:xfrm>
              <a:off x="43549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pic>
        <p:nvPicPr>
          <p:cNvPr id="152" name="Picture 151">
            <a:extLst>
              <a:ext uri="{FF2B5EF4-FFF2-40B4-BE49-F238E27FC236}">
                <a16:creationId xmlns:a16="http://schemas.microsoft.com/office/drawing/2014/main" id="{E374642F-3124-9944-FA77-9120D4F1FE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407" y="215793"/>
            <a:ext cx="964086" cy="1000262"/>
          </a:xfrm>
          <a:prstGeom prst="rect">
            <a:avLst/>
          </a:prstGeom>
        </p:spPr>
      </p:pic>
      <p:sp>
        <p:nvSpPr>
          <p:cNvPr id="153" name="Title Placeholder 1">
            <a:extLst>
              <a:ext uri="{FF2B5EF4-FFF2-40B4-BE49-F238E27FC236}">
                <a16:creationId xmlns:a16="http://schemas.microsoft.com/office/drawing/2014/main" id="{8528A32F-DA3F-9431-CE9F-1C329229DB84}"/>
              </a:ext>
            </a:extLst>
          </p:cNvPr>
          <p:cNvSpPr>
            <a:spLocks noGrp="1" noChangeArrowheads="1"/>
          </p:cNvSpPr>
          <p:nvPr>
            <p:ph type="title" hasCustomPrompt="1"/>
          </p:nvPr>
        </p:nvSpPr>
        <p:spPr bwMode="auto">
          <a:xfrm>
            <a:off x="1716088" y="2787750"/>
            <a:ext cx="434724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altLang="en-US"/>
              <a:t>Title</a:t>
            </a:r>
          </a:p>
        </p:txBody>
      </p:sp>
    </p:spTree>
    <p:extLst>
      <p:ext uri="{BB962C8B-B14F-4D97-AF65-F5344CB8AC3E}">
        <p14:creationId xmlns:p14="http://schemas.microsoft.com/office/powerpoint/2010/main" val="2912202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or Slide">
    <p:spTree>
      <p:nvGrpSpPr>
        <p:cNvPr id="1" name=""/>
        <p:cNvGrpSpPr/>
        <p:nvPr/>
      </p:nvGrpSpPr>
      <p:grpSpPr>
        <a:xfrm>
          <a:off x="0" y="0"/>
          <a:ext cx="0" cy="0"/>
          <a:chOff x="0" y="0"/>
          <a:chExt cx="0" cy="0"/>
        </a:xfrm>
      </p:grpSpPr>
      <p:sp>
        <p:nvSpPr>
          <p:cNvPr id="2" name="Graphic 15">
            <a:extLst>
              <a:ext uri="{FF2B5EF4-FFF2-40B4-BE49-F238E27FC236}">
                <a16:creationId xmlns:a16="http://schemas.microsoft.com/office/drawing/2014/main" id="{F52C0ECC-059A-EC0C-10B1-FF174686E54B}"/>
              </a:ext>
            </a:extLst>
          </p:cNvPr>
          <p:cNvSpPr>
            <a:spLocks/>
          </p:cNvSpPr>
          <p:nvPr/>
        </p:nvSpPr>
        <p:spPr bwMode="auto">
          <a:xfrm>
            <a:off x="1708150" y="1577975"/>
            <a:ext cx="3886200" cy="4533900"/>
          </a:xfrm>
          <a:custGeom>
            <a:avLst/>
            <a:gdLst>
              <a:gd name="T0" fmla="*/ 1088982 w 1924893"/>
              <a:gd name="T1" fmla="*/ 0 h 2245861"/>
              <a:gd name="T2" fmla="*/ 3885267 w 1924893"/>
              <a:gd name="T3" fmla="*/ 0 h 2245861"/>
              <a:gd name="T4" fmla="*/ 3885267 w 1924893"/>
              <a:gd name="T5" fmla="*/ 3444135 h 2245861"/>
              <a:gd name="T6" fmla="*/ 2794438 w 1924893"/>
              <a:gd name="T7" fmla="*/ 4533117 h 2245861"/>
              <a:gd name="T8" fmla="*/ 0 w 1924893"/>
              <a:gd name="T9" fmla="*/ 4533117 h 2245861"/>
              <a:gd name="T10" fmla="*/ 0 w 1924893"/>
              <a:gd name="T11" fmla="*/ 1090827 h 2245861"/>
              <a:gd name="T12" fmla="*/ 1088982 w 1924893"/>
              <a:gd name="T13" fmla="*/ 0 h 22458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4893" h="2245861">
                <a:moveTo>
                  <a:pt x="539519" y="0"/>
                </a:moveTo>
                <a:lnTo>
                  <a:pt x="1924894" y="0"/>
                </a:lnTo>
                <a:lnTo>
                  <a:pt x="1924894" y="1706343"/>
                </a:lnTo>
                <a:cubicBezTo>
                  <a:pt x="1924894" y="2002621"/>
                  <a:pt x="1681653" y="2245862"/>
                  <a:pt x="1384460" y="2245862"/>
                </a:cubicBezTo>
                <a:lnTo>
                  <a:pt x="0" y="2245862"/>
                </a:lnTo>
                <a:lnTo>
                  <a:pt x="0" y="540433"/>
                </a:lnTo>
                <a:cubicBezTo>
                  <a:pt x="0" y="243241"/>
                  <a:pt x="242326" y="0"/>
                  <a:pt x="539519" y="0"/>
                </a:cubicBezTo>
                <a:close/>
              </a:path>
            </a:pathLst>
          </a:custGeom>
          <a:solidFill>
            <a:srgbClr val="F2F2F2"/>
          </a:solidFill>
          <a:ln>
            <a:noFill/>
          </a:ln>
        </p:spPr>
        <p:txBody>
          <a:bodyPr anchor="ctr"/>
          <a:lstStyle/>
          <a:p>
            <a:endParaRPr lang="en-US"/>
          </a:p>
        </p:txBody>
      </p:sp>
      <p:sp>
        <p:nvSpPr>
          <p:cNvPr id="3" name="Rectangle 2">
            <a:extLst>
              <a:ext uri="{FF2B5EF4-FFF2-40B4-BE49-F238E27FC236}">
                <a16:creationId xmlns:a16="http://schemas.microsoft.com/office/drawing/2014/main" id="{2955828E-560E-CA1C-C82C-A505BCCD3F32}"/>
              </a:ext>
            </a:extLst>
          </p:cNvPr>
          <p:cNvSpPr/>
          <p:nvPr userDrawn="1"/>
        </p:nvSpPr>
        <p:spPr>
          <a:xfrm>
            <a:off x="11966575" y="0"/>
            <a:ext cx="225425" cy="4892675"/>
          </a:xfrm>
          <a:prstGeom prst="rect">
            <a:avLst/>
          </a:prstGeom>
          <a:solidFill>
            <a:srgbClr val="124F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5C1934D5-31EE-C51C-F39D-BB86A895C7C8}"/>
              </a:ext>
            </a:extLst>
          </p:cNvPr>
          <p:cNvSpPr/>
          <p:nvPr userDrawn="1"/>
        </p:nvSpPr>
        <p:spPr>
          <a:xfrm>
            <a:off x="11966575" y="4892675"/>
            <a:ext cx="225425" cy="674688"/>
          </a:xfrm>
          <a:prstGeom prst="rect">
            <a:avLst/>
          </a:prstGeom>
          <a:solidFill>
            <a:srgbClr val="EAD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D19611A8-B37C-8585-8588-B7D14E4886F9}"/>
              </a:ext>
            </a:extLst>
          </p:cNvPr>
          <p:cNvSpPr/>
          <p:nvPr userDrawn="1"/>
        </p:nvSpPr>
        <p:spPr>
          <a:xfrm>
            <a:off x="11966575" y="5567363"/>
            <a:ext cx="225425" cy="673100"/>
          </a:xfrm>
          <a:prstGeom prst="rect">
            <a:avLst/>
          </a:prstGeom>
          <a:solidFill>
            <a:srgbClr val="51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AB9A2B79-6413-7C4E-30BF-B0D655B1D171}"/>
              </a:ext>
            </a:extLst>
          </p:cNvPr>
          <p:cNvSpPr/>
          <p:nvPr userDrawn="1"/>
        </p:nvSpPr>
        <p:spPr>
          <a:xfrm>
            <a:off x="11966575" y="6240463"/>
            <a:ext cx="225425" cy="617537"/>
          </a:xfrm>
          <a:prstGeom prst="rect">
            <a:avLst/>
          </a:prstGeom>
          <a:solidFill>
            <a:srgbClr val="F687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Picture Placeholder 13"/>
          <p:cNvSpPr>
            <a:spLocks noGrp="1"/>
          </p:cNvSpPr>
          <p:nvPr>
            <p:ph type="pic" sz="quarter" idx="12"/>
          </p:nvPr>
        </p:nvSpPr>
        <p:spPr>
          <a:xfrm>
            <a:off x="1079846" y="1033497"/>
            <a:ext cx="3885264" cy="4533115"/>
          </a:xfrm>
          <a:custGeom>
            <a:avLst/>
            <a:gdLst>
              <a:gd name="connsiteX0" fmla="*/ 1088982 w 3885264"/>
              <a:gd name="connsiteY0" fmla="*/ 0 h 4533115"/>
              <a:gd name="connsiteX1" fmla="*/ 3885264 w 3885264"/>
              <a:gd name="connsiteY1" fmla="*/ 0 h 4533115"/>
              <a:gd name="connsiteX2" fmla="*/ 3885264 w 3885264"/>
              <a:gd name="connsiteY2" fmla="*/ 3444134 h 4533115"/>
              <a:gd name="connsiteX3" fmla="*/ 2794436 w 3885264"/>
              <a:gd name="connsiteY3" fmla="*/ 4533115 h 4533115"/>
              <a:gd name="connsiteX4" fmla="*/ 0 w 3885264"/>
              <a:gd name="connsiteY4" fmla="*/ 4533115 h 4533115"/>
              <a:gd name="connsiteX5" fmla="*/ 0 w 3885264"/>
              <a:gd name="connsiteY5" fmla="*/ 1090826 h 4533115"/>
              <a:gd name="connsiteX6" fmla="*/ 1088982 w 3885264"/>
              <a:gd name="connsiteY6" fmla="*/ 0 h 453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5264" h="4533115">
                <a:moveTo>
                  <a:pt x="1088982" y="0"/>
                </a:moveTo>
                <a:lnTo>
                  <a:pt x="3885264" y="0"/>
                </a:lnTo>
                <a:lnTo>
                  <a:pt x="3885264" y="3444134"/>
                </a:lnTo>
                <a:cubicBezTo>
                  <a:pt x="3885264" y="4042150"/>
                  <a:pt x="3394299" y="4533115"/>
                  <a:pt x="2794436" y="4533115"/>
                </a:cubicBezTo>
                <a:lnTo>
                  <a:pt x="0" y="4533115"/>
                </a:lnTo>
                <a:lnTo>
                  <a:pt x="0" y="1090826"/>
                </a:lnTo>
                <a:cubicBezTo>
                  <a:pt x="0" y="490965"/>
                  <a:pt x="489118" y="0"/>
                  <a:pt x="1088982" y="0"/>
                </a:cubicBezTo>
                <a:close/>
              </a:path>
            </a:pathLst>
          </a:custGeom>
          <a:pattFill prst="dkUpDiag">
            <a:fgClr>
              <a:schemeClr val="accent1"/>
            </a:fgClr>
            <a:bgClr>
              <a:schemeClr val="bg1"/>
            </a:bgClr>
          </a:pattFill>
        </p:spPr>
        <p:txBody>
          <a:bodyPr rtlCol="0">
            <a:noAutofit/>
          </a:bodyPr>
          <a:lstStyle>
            <a:lvl1pPr>
              <a:defRPr sz="1200"/>
            </a:lvl1pPr>
          </a:lstStyle>
          <a:p>
            <a:pPr lvl="0"/>
            <a:endParaRPr lang="id-ID" noProof="0"/>
          </a:p>
        </p:txBody>
      </p:sp>
      <p:pic>
        <p:nvPicPr>
          <p:cNvPr id="16" name="Picture 15">
            <a:extLst>
              <a:ext uri="{FF2B5EF4-FFF2-40B4-BE49-F238E27FC236}">
                <a16:creationId xmlns:a16="http://schemas.microsoft.com/office/drawing/2014/main" id="{85287D28-9B98-AF39-8187-966BDEB417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0457" y="215793"/>
            <a:ext cx="964086" cy="1000262"/>
          </a:xfrm>
          <a:prstGeom prst="rect">
            <a:avLst/>
          </a:prstGeom>
        </p:spPr>
      </p:pic>
    </p:spTree>
    <p:extLst>
      <p:ext uri="{BB962C8B-B14F-4D97-AF65-F5344CB8AC3E}">
        <p14:creationId xmlns:p14="http://schemas.microsoft.com/office/powerpoint/2010/main" val="3898751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DF2FA2-A90B-AD8C-0184-F43DE3036FDC}"/>
              </a:ext>
            </a:extLst>
          </p:cNvPr>
          <p:cNvSpPr/>
          <p:nvPr userDrawn="1"/>
        </p:nvSpPr>
        <p:spPr>
          <a:xfrm>
            <a:off x="9353550" y="0"/>
            <a:ext cx="2838450" cy="6858000"/>
          </a:xfrm>
          <a:prstGeom prst="rect">
            <a:avLst/>
          </a:prstGeom>
          <a:solidFill>
            <a:srgbClr val="124F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icture Placeholder 5"/>
          <p:cNvSpPr>
            <a:spLocks noGrp="1"/>
          </p:cNvSpPr>
          <p:nvPr>
            <p:ph type="pic" sz="quarter" idx="11"/>
          </p:nvPr>
        </p:nvSpPr>
        <p:spPr>
          <a:xfrm>
            <a:off x="7256369" y="901338"/>
            <a:ext cx="3851417" cy="5956663"/>
          </a:xfrm>
          <a:custGeom>
            <a:avLst/>
            <a:gdLst>
              <a:gd name="connsiteX0" fmla="*/ 419843 w 3851417"/>
              <a:gd name="connsiteY0" fmla="*/ 0 h 5956663"/>
              <a:gd name="connsiteX1" fmla="*/ 3431574 w 3851417"/>
              <a:gd name="connsiteY1" fmla="*/ 0 h 5956663"/>
              <a:gd name="connsiteX2" fmla="*/ 3851417 w 3851417"/>
              <a:gd name="connsiteY2" fmla="*/ 419843 h 5956663"/>
              <a:gd name="connsiteX3" fmla="*/ 3851417 w 3851417"/>
              <a:gd name="connsiteY3" fmla="*/ 5956663 h 5956663"/>
              <a:gd name="connsiteX4" fmla="*/ 0 w 3851417"/>
              <a:gd name="connsiteY4" fmla="*/ 5956663 h 5956663"/>
              <a:gd name="connsiteX5" fmla="*/ 0 w 3851417"/>
              <a:gd name="connsiteY5" fmla="*/ 419843 h 5956663"/>
              <a:gd name="connsiteX6" fmla="*/ 419843 w 3851417"/>
              <a:gd name="connsiteY6" fmla="*/ 0 h 5956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417" h="5956663">
                <a:moveTo>
                  <a:pt x="419843" y="0"/>
                </a:moveTo>
                <a:lnTo>
                  <a:pt x="3431574" y="0"/>
                </a:lnTo>
                <a:cubicBezTo>
                  <a:pt x="3663447" y="0"/>
                  <a:pt x="3851417" y="187970"/>
                  <a:pt x="3851417" y="419843"/>
                </a:cubicBezTo>
                <a:lnTo>
                  <a:pt x="3851417" y="5956663"/>
                </a:lnTo>
                <a:lnTo>
                  <a:pt x="0" y="5956663"/>
                </a:lnTo>
                <a:lnTo>
                  <a:pt x="0" y="419843"/>
                </a:lnTo>
                <a:cubicBezTo>
                  <a:pt x="0" y="187970"/>
                  <a:pt x="187970" y="0"/>
                  <a:pt x="419843" y="0"/>
                </a:cubicBezTo>
                <a:close/>
              </a:path>
            </a:pathLst>
          </a:custGeom>
          <a:pattFill prst="dkUpDiag">
            <a:fgClr>
              <a:schemeClr val="accent1"/>
            </a:fgClr>
            <a:bgClr>
              <a:schemeClr val="bg1"/>
            </a:bgClr>
          </a:pattFill>
        </p:spPr>
        <p:txBody>
          <a:bodyPr rtlCol="0">
            <a:noAutofit/>
          </a:bodyPr>
          <a:lstStyle>
            <a:lvl1pPr>
              <a:defRPr sz="1200"/>
            </a:lvl1pPr>
          </a:lstStyle>
          <a:p>
            <a:pPr lvl="0"/>
            <a:endParaRPr lang="id-ID" noProof="0"/>
          </a:p>
        </p:txBody>
      </p:sp>
    </p:spTree>
    <p:extLst>
      <p:ext uri="{BB962C8B-B14F-4D97-AF65-F5344CB8AC3E}">
        <p14:creationId xmlns:p14="http://schemas.microsoft.com/office/powerpoint/2010/main" val="390238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FD91A558-D047-5E9F-BC4D-CD24BE3DA91E}"/>
              </a:ext>
            </a:extLst>
          </p:cNvPr>
          <p:cNvSpPr/>
          <p:nvPr userDrawn="1"/>
        </p:nvSpPr>
        <p:spPr>
          <a:xfrm>
            <a:off x="7523163" y="0"/>
            <a:ext cx="4668837" cy="5357813"/>
          </a:xfrm>
          <a:custGeom>
            <a:avLst/>
            <a:gdLst>
              <a:gd name="connsiteX0" fmla="*/ 2869 w 4668253"/>
              <a:gd name="connsiteY0" fmla="*/ 0 h 5358062"/>
              <a:gd name="connsiteX1" fmla="*/ 4668253 w 4668253"/>
              <a:gd name="connsiteY1" fmla="*/ 0 h 5358062"/>
              <a:gd name="connsiteX2" fmla="*/ 4668253 w 4668253"/>
              <a:gd name="connsiteY2" fmla="*/ 5358062 h 5358062"/>
              <a:gd name="connsiteX3" fmla="*/ 1628940 w 4668253"/>
              <a:gd name="connsiteY3" fmla="*/ 5358062 h 5358062"/>
              <a:gd name="connsiteX4" fmla="*/ 0 w 4668253"/>
              <a:gd name="connsiteY4" fmla="*/ 3729122 h 5358062"/>
              <a:gd name="connsiteX5" fmla="*/ 0 w 4668253"/>
              <a:gd name="connsiteY5" fmla="*/ 56814 h 535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8253" h="5358062">
                <a:moveTo>
                  <a:pt x="2869" y="0"/>
                </a:moveTo>
                <a:lnTo>
                  <a:pt x="4668253" y="0"/>
                </a:lnTo>
                <a:lnTo>
                  <a:pt x="4668253" y="5358062"/>
                </a:lnTo>
                <a:lnTo>
                  <a:pt x="1628940" y="5358062"/>
                </a:lnTo>
                <a:cubicBezTo>
                  <a:pt x="729301" y="5358062"/>
                  <a:pt x="0" y="4628761"/>
                  <a:pt x="0" y="3729122"/>
                </a:cubicBezTo>
                <a:lnTo>
                  <a:pt x="0" y="568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Picture Placeholder 4"/>
          <p:cNvSpPr>
            <a:spLocks noGrp="1"/>
          </p:cNvSpPr>
          <p:nvPr>
            <p:ph type="pic" sz="quarter" idx="13"/>
          </p:nvPr>
        </p:nvSpPr>
        <p:spPr>
          <a:xfrm>
            <a:off x="6589664" y="3677739"/>
            <a:ext cx="2059036" cy="1922961"/>
          </a:xfrm>
          <a:prstGeom prst="roundRect">
            <a:avLst>
              <a:gd name="adj" fmla="val 13655"/>
            </a:avLst>
          </a:prstGeom>
          <a:pattFill prst="dkUpDiag">
            <a:fgClr>
              <a:schemeClr val="accent1"/>
            </a:fgClr>
            <a:bgClr>
              <a:schemeClr val="bg1"/>
            </a:bgClr>
          </a:pattFill>
        </p:spPr>
        <p:txBody>
          <a:bodyPr rtlCol="0">
            <a:noAutofit/>
          </a:bodyPr>
          <a:lstStyle>
            <a:lvl1pPr>
              <a:defRPr sz="1200"/>
            </a:lvl1pPr>
          </a:lstStyle>
          <a:p>
            <a:pPr lvl="0"/>
            <a:endParaRPr lang="id-ID" noProof="0"/>
          </a:p>
        </p:txBody>
      </p:sp>
      <p:sp>
        <p:nvSpPr>
          <p:cNvPr id="4" name="Picture Placeholder 4"/>
          <p:cNvSpPr>
            <a:spLocks noGrp="1"/>
          </p:cNvSpPr>
          <p:nvPr>
            <p:ph type="pic" sz="quarter" idx="14"/>
          </p:nvPr>
        </p:nvSpPr>
        <p:spPr>
          <a:xfrm>
            <a:off x="6589664" y="1506039"/>
            <a:ext cx="4440286" cy="1922961"/>
          </a:xfrm>
          <a:prstGeom prst="roundRect">
            <a:avLst>
              <a:gd name="adj" fmla="val 13655"/>
            </a:avLst>
          </a:prstGeom>
          <a:pattFill prst="dkUpDiag">
            <a:fgClr>
              <a:schemeClr val="accent1"/>
            </a:fgClr>
            <a:bgClr>
              <a:schemeClr val="bg1"/>
            </a:bgClr>
          </a:pattFill>
        </p:spPr>
        <p:txBody>
          <a:bodyPr rtlCol="0">
            <a:noAutofit/>
          </a:bodyPr>
          <a:lstStyle>
            <a:lvl1pPr>
              <a:defRPr sz="1200"/>
            </a:lvl1pPr>
          </a:lstStyle>
          <a:p>
            <a:pPr lvl="0"/>
            <a:endParaRPr lang="id-ID" noProof="0"/>
          </a:p>
        </p:txBody>
      </p:sp>
      <p:sp>
        <p:nvSpPr>
          <p:cNvPr id="5" name="Picture Placeholder 4"/>
          <p:cNvSpPr>
            <a:spLocks noGrp="1"/>
          </p:cNvSpPr>
          <p:nvPr>
            <p:ph type="pic" sz="quarter" idx="15"/>
          </p:nvPr>
        </p:nvSpPr>
        <p:spPr>
          <a:xfrm>
            <a:off x="8970914" y="3677738"/>
            <a:ext cx="2059036" cy="1922961"/>
          </a:xfrm>
          <a:prstGeom prst="roundRect">
            <a:avLst>
              <a:gd name="adj" fmla="val 13655"/>
            </a:avLst>
          </a:prstGeom>
          <a:pattFill prst="dkUpDiag">
            <a:fgClr>
              <a:schemeClr val="accent1"/>
            </a:fgClr>
            <a:bgClr>
              <a:schemeClr val="bg1"/>
            </a:bgClr>
          </a:pattFill>
        </p:spPr>
        <p:txBody>
          <a:bodyPr rtlCol="0">
            <a:noAutofit/>
          </a:bodyPr>
          <a:lstStyle>
            <a:lvl1pPr>
              <a:defRPr sz="1200"/>
            </a:lvl1pPr>
          </a:lstStyle>
          <a:p>
            <a:pPr lvl="0"/>
            <a:endParaRPr lang="id-ID" noProof="0"/>
          </a:p>
        </p:txBody>
      </p:sp>
      <p:sp>
        <p:nvSpPr>
          <p:cNvPr id="10" name="Rectangle 9">
            <a:extLst>
              <a:ext uri="{FF2B5EF4-FFF2-40B4-BE49-F238E27FC236}">
                <a16:creationId xmlns:a16="http://schemas.microsoft.com/office/drawing/2014/main" id="{53CD2F7B-BF0F-388C-DFB5-01CA659EB771}"/>
              </a:ext>
            </a:extLst>
          </p:cNvPr>
          <p:cNvSpPr/>
          <p:nvPr userDrawn="1"/>
        </p:nvSpPr>
        <p:spPr>
          <a:xfrm>
            <a:off x="0" y="0"/>
            <a:ext cx="225425" cy="4892675"/>
          </a:xfrm>
          <a:prstGeom prst="rect">
            <a:avLst/>
          </a:prstGeom>
          <a:solidFill>
            <a:srgbClr val="124F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98E01EB7-AF72-CFF2-A9C4-ED69CA542BD9}"/>
              </a:ext>
            </a:extLst>
          </p:cNvPr>
          <p:cNvSpPr/>
          <p:nvPr userDrawn="1"/>
        </p:nvSpPr>
        <p:spPr>
          <a:xfrm>
            <a:off x="0" y="4892675"/>
            <a:ext cx="225425" cy="674688"/>
          </a:xfrm>
          <a:prstGeom prst="rect">
            <a:avLst/>
          </a:prstGeom>
          <a:solidFill>
            <a:srgbClr val="EAD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738A5F0A-62CA-FF0D-A028-CF5FEFDF5581}"/>
              </a:ext>
            </a:extLst>
          </p:cNvPr>
          <p:cNvSpPr/>
          <p:nvPr userDrawn="1"/>
        </p:nvSpPr>
        <p:spPr>
          <a:xfrm>
            <a:off x="0" y="5567363"/>
            <a:ext cx="225425" cy="673100"/>
          </a:xfrm>
          <a:prstGeom prst="rect">
            <a:avLst/>
          </a:prstGeom>
          <a:solidFill>
            <a:srgbClr val="51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3FD55FBC-ECEC-E8F5-0DC7-60C719FC1C7D}"/>
              </a:ext>
            </a:extLst>
          </p:cNvPr>
          <p:cNvSpPr/>
          <p:nvPr userDrawn="1"/>
        </p:nvSpPr>
        <p:spPr>
          <a:xfrm>
            <a:off x="0" y="6240463"/>
            <a:ext cx="225425" cy="617537"/>
          </a:xfrm>
          <a:prstGeom prst="rect">
            <a:avLst/>
          </a:prstGeom>
          <a:solidFill>
            <a:srgbClr val="F687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2575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9C1E8F3A-BFD9-2D38-A661-95ADA23F4701}"/>
              </a:ext>
            </a:extLst>
          </p:cNvPr>
          <p:cNvSpPr/>
          <p:nvPr userDrawn="1"/>
        </p:nvSpPr>
        <p:spPr>
          <a:xfrm rot="16200000" flipV="1">
            <a:off x="7178675" y="-344487"/>
            <a:ext cx="4668838" cy="5357812"/>
          </a:xfrm>
          <a:custGeom>
            <a:avLst/>
            <a:gdLst>
              <a:gd name="connsiteX0" fmla="*/ 2869 w 4668253"/>
              <a:gd name="connsiteY0" fmla="*/ 0 h 5358062"/>
              <a:gd name="connsiteX1" fmla="*/ 4668253 w 4668253"/>
              <a:gd name="connsiteY1" fmla="*/ 0 h 5358062"/>
              <a:gd name="connsiteX2" fmla="*/ 4668253 w 4668253"/>
              <a:gd name="connsiteY2" fmla="*/ 5358062 h 5358062"/>
              <a:gd name="connsiteX3" fmla="*/ 1628940 w 4668253"/>
              <a:gd name="connsiteY3" fmla="*/ 5358062 h 5358062"/>
              <a:gd name="connsiteX4" fmla="*/ 0 w 4668253"/>
              <a:gd name="connsiteY4" fmla="*/ 3729122 h 5358062"/>
              <a:gd name="connsiteX5" fmla="*/ 0 w 4668253"/>
              <a:gd name="connsiteY5" fmla="*/ 56814 h 535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8253" h="5358062">
                <a:moveTo>
                  <a:pt x="2869" y="0"/>
                </a:moveTo>
                <a:lnTo>
                  <a:pt x="4668253" y="0"/>
                </a:lnTo>
                <a:lnTo>
                  <a:pt x="4668253" y="5358062"/>
                </a:lnTo>
                <a:lnTo>
                  <a:pt x="1628940" y="5358062"/>
                </a:lnTo>
                <a:cubicBezTo>
                  <a:pt x="729301" y="5358062"/>
                  <a:pt x="0" y="4628761"/>
                  <a:pt x="0" y="3729122"/>
                </a:cubicBezTo>
                <a:lnTo>
                  <a:pt x="0" y="568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87751F48-C392-55DD-8889-A6329C9AE906}"/>
              </a:ext>
            </a:extLst>
          </p:cNvPr>
          <p:cNvSpPr/>
          <p:nvPr userDrawn="1"/>
        </p:nvSpPr>
        <p:spPr>
          <a:xfrm>
            <a:off x="0" y="0"/>
            <a:ext cx="225425" cy="4892675"/>
          </a:xfrm>
          <a:prstGeom prst="rect">
            <a:avLst/>
          </a:prstGeom>
          <a:solidFill>
            <a:srgbClr val="124F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BD21F500-A02B-D8AD-01B5-0153C734042B}"/>
              </a:ext>
            </a:extLst>
          </p:cNvPr>
          <p:cNvSpPr/>
          <p:nvPr userDrawn="1"/>
        </p:nvSpPr>
        <p:spPr>
          <a:xfrm>
            <a:off x="0" y="4892675"/>
            <a:ext cx="225425" cy="674688"/>
          </a:xfrm>
          <a:prstGeom prst="rect">
            <a:avLst/>
          </a:prstGeom>
          <a:solidFill>
            <a:srgbClr val="EAD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C983CEE8-ECCE-BA96-D62F-7BB46C2F14C8}"/>
              </a:ext>
            </a:extLst>
          </p:cNvPr>
          <p:cNvSpPr/>
          <p:nvPr userDrawn="1"/>
        </p:nvSpPr>
        <p:spPr>
          <a:xfrm>
            <a:off x="0" y="5567363"/>
            <a:ext cx="225425" cy="673100"/>
          </a:xfrm>
          <a:prstGeom prst="rect">
            <a:avLst/>
          </a:prstGeom>
          <a:solidFill>
            <a:srgbClr val="51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72CC132A-3029-B5F8-2271-D42485F673B2}"/>
              </a:ext>
            </a:extLst>
          </p:cNvPr>
          <p:cNvSpPr/>
          <p:nvPr userDrawn="1"/>
        </p:nvSpPr>
        <p:spPr>
          <a:xfrm>
            <a:off x="0" y="6240463"/>
            <a:ext cx="225425" cy="617537"/>
          </a:xfrm>
          <a:prstGeom prst="rect">
            <a:avLst/>
          </a:prstGeom>
          <a:solidFill>
            <a:srgbClr val="F687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489516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Full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751F48-C392-55DD-8889-A6329C9AE906}"/>
              </a:ext>
            </a:extLst>
          </p:cNvPr>
          <p:cNvSpPr/>
          <p:nvPr userDrawn="1"/>
        </p:nvSpPr>
        <p:spPr>
          <a:xfrm>
            <a:off x="0" y="0"/>
            <a:ext cx="225425" cy="4892675"/>
          </a:xfrm>
          <a:prstGeom prst="rect">
            <a:avLst/>
          </a:prstGeom>
          <a:solidFill>
            <a:srgbClr val="124F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BD21F500-A02B-D8AD-01B5-0153C734042B}"/>
              </a:ext>
            </a:extLst>
          </p:cNvPr>
          <p:cNvSpPr/>
          <p:nvPr userDrawn="1"/>
        </p:nvSpPr>
        <p:spPr>
          <a:xfrm>
            <a:off x="0" y="4892675"/>
            <a:ext cx="225425" cy="674688"/>
          </a:xfrm>
          <a:prstGeom prst="rect">
            <a:avLst/>
          </a:prstGeom>
          <a:solidFill>
            <a:srgbClr val="EAD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C983CEE8-ECCE-BA96-D62F-7BB46C2F14C8}"/>
              </a:ext>
            </a:extLst>
          </p:cNvPr>
          <p:cNvSpPr/>
          <p:nvPr userDrawn="1"/>
        </p:nvSpPr>
        <p:spPr>
          <a:xfrm>
            <a:off x="0" y="5567363"/>
            <a:ext cx="225425" cy="673100"/>
          </a:xfrm>
          <a:prstGeom prst="rect">
            <a:avLst/>
          </a:prstGeom>
          <a:solidFill>
            <a:srgbClr val="51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72CC132A-3029-B5F8-2271-D42485F673B2}"/>
              </a:ext>
            </a:extLst>
          </p:cNvPr>
          <p:cNvSpPr/>
          <p:nvPr userDrawn="1"/>
        </p:nvSpPr>
        <p:spPr>
          <a:xfrm>
            <a:off x="0" y="6240463"/>
            <a:ext cx="225425" cy="617537"/>
          </a:xfrm>
          <a:prstGeom prst="rect">
            <a:avLst/>
          </a:prstGeom>
          <a:solidFill>
            <a:srgbClr val="F687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225189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7252FAB-36A1-125A-C040-446C384245C2}"/>
              </a:ext>
            </a:extLst>
          </p:cNvPr>
          <p:cNvSpPr/>
          <p:nvPr userDrawn="1"/>
        </p:nvSpPr>
        <p:spPr>
          <a:xfrm>
            <a:off x="7900988" y="0"/>
            <a:ext cx="4291012" cy="5229225"/>
          </a:xfrm>
          <a:custGeom>
            <a:avLst/>
            <a:gdLst>
              <a:gd name="connsiteX0" fmla="*/ 4291262 w 4291262"/>
              <a:gd name="connsiteY0" fmla="*/ 561474 h 5229727"/>
              <a:gd name="connsiteX1" fmla="*/ 0 w 4291262"/>
              <a:gd name="connsiteY1" fmla="*/ 561474 h 5229727"/>
              <a:gd name="connsiteX2" fmla="*/ 0 w 4291262"/>
              <a:gd name="connsiteY2" fmla="*/ 3600787 h 5229727"/>
              <a:gd name="connsiteX3" fmla="*/ 1628940 w 4291262"/>
              <a:gd name="connsiteY3" fmla="*/ 5229727 h 5229727"/>
              <a:gd name="connsiteX4" fmla="*/ 4291262 w 4291262"/>
              <a:gd name="connsiteY4" fmla="*/ 5229727 h 5229727"/>
              <a:gd name="connsiteX5" fmla="*/ 4291262 w 4291262"/>
              <a:gd name="connsiteY5" fmla="*/ 0 h 5229727"/>
              <a:gd name="connsiteX6" fmla="*/ 1 w 4291262"/>
              <a:gd name="connsiteY6" fmla="*/ 0 h 5229727"/>
              <a:gd name="connsiteX7" fmla="*/ 1 w 4291262"/>
              <a:gd name="connsiteY7" fmla="*/ 561472 h 5229727"/>
              <a:gd name="connsiteX8" fmla="*/ 4291262 w 4291262"/>
              <a:gd name="connsiteY8" fmla="*/ 561472 h 522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1262" h="5229727">
                <a:moveTo>
                  <a:pt x="4291262" y="561474"/>
                </a:moveTo>
                <a:lnTo>
                  <a:pt x="0" y="561474"/>
                </a:lnTo>
                <a:lnTo>
                  <a:pt x="0" y="3600787"/>
                </a:lnTo>
                <a:cubicBezTo>
                  <a:pt x="0" y="4500426"/>
                  <a:pt x="729302" y="5229727"/>
                  <a:pt x="1628940" y="5229727"/>
                </a:cubicBezTo>
                <a:lnTo>
                  <a:pt x="4291262" y="5229727"/>
                </a:lnTo>
                <a:close/>
                <a:moveTo>
                  <a:pt x="4291262" y="0"/>
                </a:moveTo>
                <a:lnTo>
                  <a:pt x="1" y="0"/>
                </a:lnTo>
                <a:lnTo>
                  <a:pt x="1" y="561472"/>
                </a:lnTo>
                <a:lnTo>
                  <a:pt x="4291262" y="56147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Picture Placeholder 4"/>
          <p:cNvSpPr>
            <a:spLocks noGrp="1"/>
          </p:cNvSpPr>
          <p:nvPr>
            <p:ph type="pic" sz="quarter" idx="11"/>
          </p:nvPr>
        </p:nvSpPr>
        <p:spPr>
          <a:xfrm>
            <a:off x="10194878" y="1910686"/>
            <a:ext cx="1997122" cy="3975267"/>
          </a:xfrm>
          <a:prstGeom prst="rect">
            <a:avLst/>
          </a:prstGeom>
          <a:pattFill prst="dkUpDiag">
            <a:fgClr>
              <a:schemeClr val="accent1"/>
            </a:fgClr>
            <a:bgClr>
              <a:schemeClr val="bg1"/>
            </a:bgClr>
          </a:pattFill>
        </p:spPr>
        <p:txBody>
          <a:bodyPr rtlCol="0">
            <a:noAutofit/>
          </a:bodyPr>
          <a:lstStyle>
            <a:lvl1pPr>
              <a:defRPr sz="1200"/>
            </a:lvl1pPr>
          </a:lstStyle>
          <a:p>
            <a:pPr lvl="0"/>
            <a:endParaRPr lang="id-ID" noProof="0"/>
          </a:p>
        </p:txBody>
      </p:sp>
      <p:sp>
        <p:nvSpPr>
          <p:cNvPr id="16" name="Picture Placeholder 4"/>
          <p:cNvSpPr>
            <a:spLocks noGrp="1"/>
          </p:cNvSpPr>
          <p:nvPr>
            <p:ph type="pic" sz="quarter" idx="12"/>
          </p:nvPr>
        </p:nvSpPr>
        <p:spPr>
          <a:xfrm>
            <a:off x="7547212" y="1910686"/>
            <a:ext cx="2354240" cy="3975267"/>
          </a:xfrm>
          <a:prstGeom prst="rect">
            <a:avLst/>
          </a:prstGeom>
          <a:pattFill prst="dkUpDiag">
            <a:fgClr>
              <a:schemeClr val="accent1"/>
            </a:fgClr>
            <a:bgClr>
              <a:schemeClr val="bg1"/>
            </a:bgClr>
          </a:pattFill>
        </p:spPr>
        <p:txBody>
          <a:bodyPr rtlCol="0">
            <a:noAutofit/>
          </a:bodyPr>
          <a:lstStyle>
            <a:lvl1pPr>
              <a:defRPr sz="1200"/>
            </a:lvl1pPr>
          </a:lstStyle>
          <a:p>
            <a:pPr lvl="0"/>
            <a:endParaRPr lang="id-ID" noProof="0"/>
          </a:p>
        </p:txBody>
      </p:sp>
      <p:sp>
        <p:nvSpPr>
          <p:cNvPr id="17" name="Picture Placeholder 4"/>
          <p:cNvSpPr>
            <a:spLocks noGrp="1"/>
          </p:cNvSpPr>
          <p:nvPr>
            <p:ph type="pic" sz="quarter" idx="13"/>
          </p:nvPr>
        </p:nvSpPr>
        <p:spPr>
          <a:xfrm>
            <a:off x="4899546" y="1910686"/>
            <a:ext cx="2354240" cy="3975267"/>
          </a:xfrm>
          <a:prstGeom prst="rect">
            <a:avLst/>
          </a:prstGeom>
          <a:pattFill prst="dkUpDiag">
            <a:fgClr>
              <a:schemeClr val="accent1"/>
            </a:fgClr>
            <a:bgClr>
              <a:schemeClr val="bg1"/>
            </a:bgClr>
          </a:pattFill>
        </p:spPr>
        <p:txBody>
          <a:bodyPr rtlCol="0">
            <a:noAutofit/>
          </a:bodyPr>
          <a:lstStyle>
            <a:lvl1pPr>
              <a:defRPr sz="1200"/>
            </a:lvl1pPr>
          </a:lstStyle>
          <a:p>
            <a:pPr lvl="0"/>
            <a:endParaRPr lang="id-ID" noProof="0"/>
          </a:p>
        </p:txBody>
      </p:sp>
      <p:sp>
        <p:nvSpPr>
          <p:cNvPr id="7" name="Rectangle 6">
            <a:extLst>
              <a:ext uri="{FF2B5EF4-FFF2-40B4-BE49-F238E27FC236}">
                <a16:creationId xmlns:a16="http://schemas.microsoft.com/office/drawing/2014/main" id="{94BEDD4F-B7AF-44B9-DD81-1A0E6293F423}"/>
              </a:ext>
            </a:extLst>
          </p:cNvPr>
          <p:cNvSpPr/>
          <p:nvPr userDrawn="1"/>
        </p:nvSpPr>
        <p:spPr>
          <a:xfrm>
            <a:off x="0" y="0"/>
            <a:ext cx="225425" cy="4892675"/>
          </a:xfrm>
          <a:prstGeom prst="rect">
            <a:avLst/>
          </a:prstGeom>
          <a:solidFill>
            <a:srgbClr val="124F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EED30F3A-19E8-68B4-386D-E4A4A76009AA}"/>
              </a:ext>
            </a:extLst>
          </p:cNvPr>
          <p:cNvSpPr/>
          <p:nvPr userDrawn="1"/>
        </p:nvSpPr>
        <p:spPr>
          <a:xfrm>
            <a:off x="0" y="4892675"/>
            <a:ext cx="225425" cy="674688"/>
          </a:xfrm>
          <a:prstGeom prst="rect">
            <a:avLst/>
          </a:prstGeom>
          <a:solidFill>
            <a:srgbClr val="EAD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160E603D-CB29-24CC-175B-C2DE13DD90DD}"/>
              </a:ext>
            </a:extLst>
          </p:cNvPr>
          <p:cNvSpPr/>
          <p:nvPr userDrawn="1"/>
        </p:nvSpPr>
        <p:spPr>
          <a:xfrm>
            <a:off x="0" y="5567363"/>
            <a:ext cx="225425" cy="673100"/>
          </a:xfrm>
          <a:prstGeom prst="rect">
            <a:avLst/>
          </a:prstGeom>
          <a:solidFill>
            <a:srgbClr val="51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FEFC46F0-C305-DBF8-6C31-9E06F43AEB6D}"/>
              </a:ext>
            </a:extLst>
          </p:cNvPr>
          <p:cNvSpPr/>
          <p:nvPr userDrawn="1"/>
        </p:nvSpPr>
        <p:spPr>
          <a:xfrm>
            <a:off x="0" y="6240463"/>
            <a:ext cx="225425" cy="617537"/>
          </a:xfrm>
          <a:prstGeom prst="rect">
            <a:avLst/>
          </a:prstGeom>
          <a:solidFill>
            <a:srgbClr val="F687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593404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42536AC-D2AB-CB17-AD8D-DFA6832CEB63}"/>
              </a:ext>
            </a:extLst>
          </p:cNvPr>
          <p:cNvSpPr/>
          <p:nvPr userDrawn="1"/>
        </p:nvSpPr>
        <p:spPr>
          <a:xfrm flipH="1">
            <a:off x="466725" y="0"/>
            <a:ext cx="4291013" cy="5229225"/>
          </a:xfrm>
          <a:custGeom>
            <a:avLst/>
            <a:gdLst>
              <a:gd name="connsiteX0" fmla="*/ 4291262 w 4291262"/>
              <a:gd name="connsiteY0" fmla="*/ 561474 h 5229727"/>
              <a:gd name="connsiteX1" fmla="*/ 0 w 4291262"/>
              <a:gd name="connsiteY1" fmla="*/ 561474 h 5229727"/>
              <a:gd name="connsiteX2" fmla="*/ 0 w 4291262"/>
              <a:gd name="connsiteY2" fmla="*/ 3600787 h 5229727"/>
              <a:gd name="connsiteX3" fmla="*/ 1628940 w 4291262"/>
              <a:gd name="connsiteY3" fmla="*/ 5229727 h 5229727"/>
              <a:gd name="connsiteX4" fmla="*/ 4291262 w 4291262"/>
              <a:gd name="connsiteY4" fmla="*/ 5229727 h 5229727"/>
              <a:gd name="connsiteX5" fmla="*/ 4291262 w 4291262"/>
              <a:gd name="connsiteY5" fmla="*/ 0 h 5229727"/>
              <a:gd name="connsiteX6" fmla="*/ 1 w 4291262"/>
              <a:gd name="connsiteY6" fmla="*/ 0 h 5229727"/>
              <a:gd name="connsiteX7" fmla="*/ 1 w 4291262"/>
              <a:gd name="connsiteY7" fmla="*/ 561472 h 5229727"/>
              <a:gd name="connsiteX8" fmla="*/ 4291262 w 4291262"/>
              <a:gd name="connsiteY8" fmla="*/ 561472 h 522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1262" h="5229727">
                <a:moveTo>
                  <a:pt x="4291262" y="561474"/>
                </a:moveTo>
                <a:lnTo>
                  <a:pt x="0" y="561474"/>
                </a:lnTo>
                <a:lnTo>
                  <a:pt x="0" y="3600787"/>
                </a:lnTo>
                <a:cubicBezTo>
                  <a:pt x="0" y="4500426"/>
                  <a:pt x="729302" y="5229727"/>
                  <a:pt x="1628940" y="5229727"/>
                </a:cubicBezTo>
                <a:lnTo>
                  <a:pt x="4291262" y="5229727"/>
                </a:lnTo>
                <a:close/>
                <a:moveTo>
                  <a:pt x="4291262" y="0"/>
                </a:moveTo>
                <a:lnTo>
                  <a:pt x="1" y="0"/>
                </a:lnTo>
                <a:lnTo>
                  <a:pt x="1" y="561472"/>
                </a:lnTo>
                <a:lnTo>
                  <a:pt x="4291262" y="561472"/>
                </a:lnTo>
                <a:close/>
              </a:path>
            </a:pathLst>
          </a:custGeom>
          <a:solidFill>
            <a:srgbClr val="124F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Picture Placeholder 8"/>
          <p:cNvSpPr>
            <a:spLocks noGrp="1"/>
          </p:cNvSpPr>
          <p:nvPr>
            <p:ph type="pic" sz="quarter" idx="12"/>
          </p:nvPr>
        </p:nvSpPr>
        <p:spPr>
          <a:xfrm>
            <a:off x="0" y="-2"/>
            <a:ext cx="4291262" cy="5763126"/>
          </a:xfrm>
          <a:custGeom>
            <a:avLst/>
            <a:gdLst>
              <a:gd name="connsiteX0" fmla="*/ 0 w 4291262"/>
              <a:gd name="connsiteY0" fmla="*/ 0 h 5763126"/>
              <a:gd name="connsiteX1" fmla="*/ 4291261 w 4291262"/>
              <a:gd name="connsiteY1" fmla="*/ 0 h 5763126"/>
              <a:gd name="connsiteX2" fmla="*/ 4291261 w 4291262"/>
              <a:gd name="connsiteY2" fmla="*/ 1 h 5763126"/>
              <a:gd name="connsiteX3" fmla="*/ 4291262 w 4291262"/>
              <a:gd name="connsiteY3" fmla="*/ 1 h 5763126"/>
              <a:gd name="connsiteX4" fmla="*/ 4291262 w 4291262"/>
              <a:gd name="connsiteY4" fmla="*/ 1094873 h 5763126"/>
              <a:gd name="connsiteX5" fmla="*/ 4291262 w 4291262"/>
              <a:gd name="connsiteY5" fmla="*/ 1841864 h 5763126"/>
              <a:gd name="connsiteX6" fmla="*/ 4291262 w 4291262"/>
              <a:gd name="connsiteY6" fmla="*/ 4134186 h 5763126"/>
              <a:gd name="connsiteX7" fmla="*/ 2662322 w 4291262"/>
              <a:gd name="connsiteY7" fmla="*/ 5763126 h 5763126"/>
              <a:gd name="connsiteX8" fmla="*/ 0 w 4291262"/>
              <a:gd name="connsiteY8" fmla="*/ 5763126 h 5763126"/>
              <a:gd name="connsiteX9" fmla="*/ 0 w 4291262"/>
              <a:gd name="connsiteY9" fmla="*/ 1841864 h 5763126"/>
              <a:gd name="connsiteX10" fmla="*/ 0 w 4291262"/>
              <a:gd name="connsiteY10" fmla="*/ 1094873 h 5763126"/>
              <a:gd name="connsiteX11" fmla="*/ 0 w 4291262"/>
              <a:gd name="connsiteY11" fmla="*/ 1094871 h 5763126"/>
              <a:gd name="connsiteX12" fmla="*/ 0 w 4291262"/>
              <a:gd name="connsiteY12" fmla="*/ 1 h 576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91262" h="5763126">
                <a:moveTo>
                  <a:pt x="0" y="0"/>
                </a:moveTo>
                <a:lnTo>
                  <a:pt x="4291261" y="0"/>
                </a:lnTo>
                <a:lnTo>
                  <a:pt x="4291261" y="1"/>
                </a:lnTo>
                <a:lnTo>
                  <a:pt x="4291262" y="1"/>
                </a:lnTo>
                <a:lnTo>
                  <a:pt x="4291262" y="1094873"/>
                </a:lnTo>
                <a:lnTo>
                  <a:pt x="4291262" y="1841864"/>
                </a:lnTo>
                <a:lnTo>
                  <a:pt x="4291262" y="4134186"/>
                </a:lnTo>
                <a:cubicBezTo>
                  <a:pt x="4291262" y="5033825"/>
                  <a:pt x="3561960" y="5763126"/>
                  <a:pt x="2662322" y="5763126"/>
                </a:cubicBezTo>
                <a:lnTo>
                  <a:pt x="0" y="5763126"/>
                </a:lnTo>
                <a:lnTo>
                  <a:pt x="0" y="1841864"/>
                </a:lnTo>
                <a:lnTo>
                  <a:pt x="0" y="1094873"/>
                </a:lnTo>
                <a:lnTo>
                  <a:pt x="0" y="1094871"/>
                </a:lnTo>
                <a:lnTo>
                  <a:pt x="0" y="1"/>
                </a:lnTo>
                <a:close/>
              </a:path>
            </a:pathLst>
          </a:custGeom>
          <a:pattFill prst="dkUpDiag">
            <a:fgClr>
              <a:schemeClr val="accent1"/>
            </a:fgClr>
            <a:bgClr>
              <a:schemeClr val="bg1"/>
            </a:bgClr>
          </a:pattFill>
        </p:spPr>
        <p:txBody>
          <a:bodyPr rtlCol="0">
            <a:noAutofit/>
          </a:bodyPr>
          <a:lstStyle>
            <a:lvl1pPr>
              <a:defRPr sz="1200"/>
            </a:lvl1pPr>
          </a:lstStyle>
          <a:p>
            <a:pPr lvl="0"/>
            <a:endParaRPr lang="id-ID" noProof="0"/>
          </a:p>
        </p:txBody>
      </p:sp>
      <p:sp>
        <p:nvSpPr>
          <p:cNvPr id="7" name="Rectangle 6">
            <a:extLst>
              <a:ext uri="{FF2B5EF4-FFF2-40B4-BE49-F238E27FC236}">
                <a16:creationId xmlns:a16="http://schemas.microsoft.com/office/drawing/2014/main" id="{7B5A53F0-3655-4126-D0F0-A82FC51E53F9}"/>
              </a:ext>
            </a:extLst>
          </p:cNvPr>
          <p:cNvSpPr/>
          <p:nvPr userDrawn="1"/>
        </p:nvSpPr>
        <p:spPr>
          <a:xfrm>
            <a:off x="11966575" y="0"/>
            <a:ext cx="225425" cy="4892675"/>
          </a:xfrm>
          <a:prstGeom prst="rect">
            <a:avLst/>
          </a:prstGeom>
          <a:solidFill>
            <a:srgbClr val="124F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147A8828-DF2C-5703-D755-968308C97E29}"/>
              </a:ext>
            </a:extLst>
          </p:cNvPr>
          <p:cNvSpPr/>
          <p:nvPr userDrawn="1"/>
        </p:nvSpPr>
        <p:spPr>
          <a:xfrm>
            <a:off x="11966575" y="4892675"/>
            <a:ext cx="225425" cy="674688"/>
          </a:xfrm>
          <a:prstGeom prst="rect">
            <a:avLst/>
          </a:prstGeom>
          <a:solidFill>
            <a:srgbClr val="EAD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7C24B8B2-9647-D8AF-5AF9-4D10A4891768}"/>
              </a:ext>
            </a:extLst>
          </p:cNvPr>
          <p:cNvSpPr/>
          <p:nvPr userDrawn="1"/>
        </p:nvSpPr>
        <p:spPr>
          <a:xfrm>
            <a:off x="11966575" y="5567363"/>
            <a:ext cx="225425" cy="673100"/>
          </a:xfrm>
          <a:prstGeom prst="rect">
            <a:avLst/>
          </a:prstGeom>
          <a:solidFill>
            <a:srgbClr val="51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09514D6F-3AE4-655C-B478-1B7B1AD7F5C8}"/>
              </a:ext>
            </a:extLst>
          </p:cNvPr>
          <p:cNvSpPr/>
          <p:nvPr userDrawn="1"/>
        </p:nvSpPr>
        <p:spPr>
          <a:xfrm>
            <a:off x="11966575" y="6240463"/>
            <a:ext cx="225425" cy="617537"/>
          </a:xfrm>
          <a:prstGeom prst="rect">
            <a:avLst/>
          </a:prstGeom>
          <a:solidFill>
            <a:srgbClr val="F687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312559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93FB5E7-EA49-5235-0A30-BD6396C1E5D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Title</a:t>
            </a:r>
          </a:p>
        </p:txBody>
      </p:sp>
      <p:sp>
        <p:nvSpPr>
          <p:cNvPr id="1027" name="Text Placeholder 2">
            <a:extLst>
              <a:ext uri="{FF2B5EF4-FFF2-40B4-BE49-F238E27FC236}">
                <a16:creationId xmlns:a16="http://schemas.microsoft.com/office/drawing/2014/main" id="{4CC9D99A-9CCA-E667-6D80-24DCF305845D}"/>
              </a:ext>
            </a:extLst>
          </p:cNvPr>
          <p:cNvSpPr>
            <a:spLocks noGrp="1" noChangeArrowheads="1"/>
          </p:cNvSpPr>
          <p:nvPr>
            <p:ph type="body" idx="1"/>
          </p:nvPr>
        </p:nvSpPr>
        <p:spPr bwMode="auto">
          <a:xfrm>
            <a:off x="838200" y="2025651"/>
            <a:ext cx="10515600"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D2CC455-4C2A-7874-19E1-F007153C7C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Arial" panose="020B0604020202020204" pitchFamily="34" charset="0"/>
                <a:cs typeface="Arial" panose="020B0604020202020204" pitchFamily="34" charset="0"/>
              </a:defRPr>
            </a:lvl1pPr>
          </a:lstStyle>
          <a:p>
            <a:pPr>
              <a:defRPr/>
            </a:pPr>
            <a:fld id="{EF6852FD-14B7-4DE2-9116-AADFD3686EF4}" type="datetimeFigureOut">
              <a:rPr lang="en-US"/>
              <a:pPr>
                <a:defRPr/>
              </a:pPr>
              <a:t>5/1/2026</a:t>
            </a:fld>
            <a:endParaRPr lang="en-US"/>
          </a:p>
        </p:txBody>
      </p:sp>
      <p:sp>
        <p:nvSpPr>
          <p:cNvPr id="5" name="Footer Placeholder 4">
            <a:extLst>
              <a:ext uri="{FF2B5EF4-FFF2-40B4-BE49-F238E27FC236}">
                <a16:creationId xmlns:a16="http://schemas.microsoft.com/office/drawing/2014/main" id="{7BDCB3DD-8AF8-D592-9E5E-7691C911B0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763DC87-0388-9A3D-5848-86B8ABF664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Arial" panose="020B0604020202020204" pitchFamily="34" charset="0"/>
                <a:cs typeface="Arial" panose="020B0604020202020204" pitchFamily="34" charset="0"/>
              </a:defRPr>
            </a:lvl1pPr>
          </a:lstStyle>
          <a:p>
            <a:pPr>
              <a:defRPr/>
            </a:pPr>
            <a:fld id="{6D1A3500-2D84-4BED-9707-2D85977FF2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7" r:id="rId3"/>
    <p:sldLayoutId id="2147483739" r:id="rId4"/>
    <p:sldLayoutId id="2147483751" r:id="rId5"/>
    <p:sldLayoutId id="2147483772" r:id="rId6"/>
    <p:sldLayoutId id="2147483760" r:id="rId7"/>
    <p:sldLayoutId id="2147483771" r:id="rId8"/>
  </p:sldLayoutIdLst>
  <p:txStyles>
    <p:titleStyle>
      <a:lvl1pPr algn="l" rtl="0" fontAlgn="base">
        <a:lnSpc>
          <a:spcPct val="90000"/>
        </a:lnSpc>
        <a:spcBef>
          <a:spcPct val="0"/>
        </a:spcBef>
        <a:spcAft>
          <a:spcPct val="0"/>
        </a:spcAft>
        <a:defRPr sz="10000" kern="1200">
          <a:solidFill>
            <a:srgbClr val="124F6F"/>
          </a:solidFill>
          <a:latin typeface="Playfair Display" panose="00000800000000000000" pitchFamily="2" charset="0"/>
          <a:ea typeface="+mj-ea"/>
          <a:cs typeface="Arial" panose="020B0604020202020204" pitchFamily="34" charset="0"/>
        </a:defRPr>
      </a:lvl1pPr>
      <a:lvl2pPr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Poppins" panose="00000500000000000000" pitchFamily="2" charset="0"/>
          <a:ea typeface="+mn-ea"/>
          <a:cs typeface="Poppins" panose="00000500000000000000" pitchFamily="2"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4E_6684891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s://www.cdc.gov/diabetes/education-support-programs/find-a-dsmes-program.html" TargetMode="Externa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https://www.cdc.gov/diabetes-prevention/lifestyle-change-program/find-a-program.html"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www.cdc.gov/diabetes/prevention/index.html" TargetMode="External"/><Relationship Id="rId3" Type="http://schemas.openxmlformats.org/officeDocument/2006/relationships/hyperlink" Target="https://diabetes.org/sites/default/files/2023-09/ADV_2023_State_Fact_sheets_all_rev_Ohio.pdf" TargetMode="External"/><Relationship Id="rId7" Type="http://schemas.openxmlformats.org/officeDocument/2006/relationships/hyperlink" Target="https://www.cdc.gov/diabetes/php/data-research/index.html"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https://www.cdc.gov/obesity/data/adult.html" TargetMode="External"/><Relationship Id="rId5" Type="http://schemas.openxmlformats.org/officeDocument/2006/relationships/hyperlink" Target="https://www.cdc.gov/diabetes/dsmes-toolkit/index.html" TargetMode="External"/><Relationship Id="rId10" Type="http://schemas.openxmlformats.org/officeDocument/2006/relationships/hyperlink" Target="https://www.niddk.nih.gov/about-niddk/research-areas/diabetes/diabetes-prevention-program-dpp" TargetMode="External"/><Relationship Id="rId4" Type="http://schemas.openxmlformats.org/officeDocument/2006/relationships/hyperlink" Target="https://diatribe.org/diabetes-management/42-factors-affect-blood-glucose-surprising-update?utm" TargetMode="External"/><Relationship Id="rId9" Type="http://schemas.openxmlformats.org/officeDocument/2006/relationships/hyperlink" Target="https://doi.org/10.2337/dc24-1110"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doi.org/10.2337/dc19-2158" TargetMode="External"/><Relationship Id="rId3" Type="http://schemas.openxmlformats.org/officeDocument/2006/relationships/hyperlink" Target="https://codes.ohio.gov/ohio-administrative-code/rule-4729:1-6-03" TargetMode="External"/><Relationship Id="rId7" Type="http://schemas.openxmlformats.org/officeDocument/2006/relationships/hyperlink" Target="https://www.cms.gov/files/document/mln909381-provider-information-medicare-diabetes-self-management-training.pdf"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https://www.cms.gov/priorities/innovation/innovation-models/medicare-diabetes-prevention-program" TargetMode="External"/><Relationship Id="rId5" Type="http://schemas.openxmlformats.org/officeDocument/2006/relationships/hyperlink" Target="https://www.cms.gov/medicare/health-safety-standards/certification-compliance/five-star-quality-rating-system" TargetMode="External"/><Relationship Id="rId4" Type="http://schemas.openxmlformats.org/officeDocument/2006/relationships/hyperlink" Target="https://doi.org/10.2337/dci20-002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57D04DC-6833-4BA8-5076-A3F98220DD22}"/>
              </a:ext>
            </a:extLst>
          </p:cNvPr>
          <p:cNvCxnSpPr/>
          <p:nvPr/>
        </p:nvCxnSpPr>
        <p:spPr>
          <a:xfrm>
            <a:off x="1716088" y="2686050"/>
            <a:ext cx="1090612" cy="0"/>
          </a:xfrm>
          <a:prstGeom prst="line">
            <a:avLst/>
          </a:prstGeom>
          <a:ln w="38100">
            <a:solidFill>
              <a:srgbClr val="F6872B"/>
            </a:solidFill>
          </a:ln>
        </p:spPr>
        <p:style>
          <a:lnRef idx="1">
            <a:schemeClr val="accent1"/>
          </a:lnRef>
          <a:fillRef idx="0">
            <a:schemeClr val="accent1"/>
          </a:fillRef>
          <a:effectRef idx="0">
            <a:schemeClr val="accent1"/>
          </a:effectRef>
          <a:fontRef idx="minor">
            <a:schemeClr val="tx1"/>
          </a:fontRef>
        </p:style>
      </p:cxnSp>
      <p:sp>
        <p:nvSpPr>
          <p:cNvPr id="45066" name="TextBox 24">
            <a:extLst>
              <a:ext uri="{FF2B5EF4-FFF2-40B4-BE49-F238E27FC236}">
                <a16:creationId xmlns:a16="http://schemas.microsoft.com/office/drawing/2014/main" id="{8A72CAFC-47AD-DD04-FC9D-3ED76DD4FBB4}"/>
              </a:ext>
            </a:extLst>
          </p:cNvPr>
          <p:cNvSpPr txBox="1">
            <a:spLocks noChangeArrowheads="1"/>
          </p:cNvSpPr>
          <p:nvPr/>
        </p:nvSpPr>
        <p:spPr bwMode="auto">
          <a:xfrm>
            <a:off x="1187450" y="2728982"/>
            <a:ext cx="5389789" cy="289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a:cs typeface="Open Sans ExtraBold"/>
              </a:rPr>
              <a:t>Advancing Patient Outcomes through Diabetes Prevention and Management Programs in Ohio</a:t>
            </a:r>
            <a:endParaRPr lang="en-US" altLang="en-US" sz="3600" b="1">
              <a:solidFill>
                <a:srgbClr val="124F6F"/>
              </a:solidFill>
              <a:latin typeface="Playfair Display" panose="00000800000000000000" pitchFamily="2" charset="0"/>
              <a:cs typeface="Open Sans ExtraBold" pitchFamily="2" charset="0"/>
            </a:endParaRPr>
          </a:p>
        </p:txBody>
      </p:sp>
      <p:sp>
        <p:nvSpPr>
          <p:cNvPr id="45067" name="TextBox 25">
            <a:extLst>
              <a:ext uri="{FF2B5EF4-FFF2-40B4-BE49-F238E27FC236}">
                <a16:creationId xmlns:a16="http://schemas.microsoft.com/office/drawing/2014/main" id="{229041B4-3FF3-CC12-4BAE-EAFB4721E017}"/>
              </a:ext>
            </a:extLst>
          </p:cNvPr>
          <p:cNvSpPr txBox="1">
            <a:spLocks noChangeArrowheads="1"/>
          </p:cNvSpPr>
          <p:nvPr/>
        </p:nvSpPr>
        <p:spPr bwMode="auto">
          <a:xfrm>
            <a:off x="927100" y="5999163"/>
            <a:ext cx="13580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d-ID" altLang="en-US" sz="1200">
                <a:solidFill>
                  <a:srgbClr val="124F6F"/>
                </a:solidFill>
                <a:latin typeface="Poppins" panose="00000500000000000000" pitchFamily="2" charset="0"/>
                <a:cs typeface="Poppins" panose="00000500000000000000" pitchFamily="2" charset="0"/>
              </a:rPr>
              <a:t>Copyright </a:t>
            </a:r>
            <a:r>
              <a:rPr lang="en-US" altLang="en-US" sz="1200">
                <a:solidFill>
                  <a:srgbClr val="124F6F"/>
                </a:solidFill>
                <a:latin typeface="Poppins" panose="00000500000000000000" pitchFamily="2" charset="0"/>
                <a:cs typeface="Poppins" panose="00000500000000000000" pitchFamily="2" charset="0"/>
              </a:rPr>
              <a:t>2026</a:t>
            </a:r>
            <a:endParaRPr lang="id-ID" altLang="en-US" sz="1200">
              <a:solidFill>
                <a:srgbClr val="124F6F"/>
              </a:solidFill>
              <a:latin typeface="Poppins" panose="00000500000000000000" pitchFamily="2" charset="0"/>
              <a:cs typeface="Poppins" panose="00000500000000000000" pitchFamily="2" charset="0"/>
            </a:endParaRPr>
          </a:p>
        </p:txBody>
      </p:sp>
      <p:sp>
        <p:nvSpPr>
          <p:cNvPr id="98" name="Picture Placeholder 2">
            <a:extLst>
              <a:ext uri="{FF2B5EF4-FFF2-40B4-BE49-F238E27FC236}">
                <a16:creationId xmlns:a16="http://schemas.microsoft.com/office/drawing/2014/main" id="{B2ABF390-7E6A-EE1D-65FB-9D1A0D52D2B7}"/>
              </a:ext>
            </a:extLst>
          </p:cNvPr>
          <p:cNvSpPr>
            <a:spLocks noGrp="1"/>
          </p:cNvSpPr>
          <p:nvPr>
            <p:ph type="pic" sz="quarter" idx="11"/>
          </p:nvPr>
        </p:nvSpPr>
        <p:spPr>
          <a:xfrm>
            <a:off x="7523748" y="1299416"/>
            <a:ext cx="3208419" cy="4399547"/>
          </a:xfrm>
        </p:spPr>
        <p:txBody>
          <a:bodyPr/>
          <a:lstStyle/>
          <a:p>
            <a:pPr marL="0" indent="0">
              <a:buNone/>
            </a:pPr>
            <a:endParaRPr lang="en-US"/>
          </a:p>
        </p:txBody>
      </p:sp>
      <p:pic>
        <p:nvPicPr>
          <p:cNvPr id="99" name="Picture 98">
            <a:extLst>
              <a:ext uri="{FF2B5EF4-FFF2-40B4-BE49-F238E27FC236}">
                <a16:creationId xmlns:a16="http://schemas.microsoft.com/office/drawing/2014/main" id="{18BCCC61-8143-594D-B9D9-2F0CD48F9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07" y="215793"/>
            <a:ext cx="964086" cy="10002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CA424-0C34-4E9F-0137-AFFAAE98628A}"/>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092A4CEA-7264-8286-84CA-9D062DFE8C85}"/>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Diabetes Management</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BABAFEA7-63F9-D4E3-4119-265376A52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2" name="TextBox 1">
            <a:extLst>
              <a:ext uri="{FF2B5EF4-FFF2-40B4-BE49-F238E27FC236}">
                <a16:creationId xmlns:a16="http://schemas.microsoft.com/office/drawing/2014/main" id="{577AEA82-1D98-C9F2-4601-3EB6EE0687EC}"/>
              </a:ext>
            </a:extLst>
          </p:cNvPr>
          <p:cNvSpPr txBox="1"/>
          <p:nvPr/>
        </p:nvSpPr>
        <p:spPr>
          <a:xfrm>
            <a:off x="1064987" y="1800086"/>
            <a:ext cx="5031014" cy="3724866"/>
          </a:xfrm>
          <a:prstGeom prst="rect">
            <a:avLst/>
          </a:prstGeom>
          <a:noFill/>
        </p:spPr>
        <p:txBody>
          <a:bodyPr wrap="square"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tx1">
                    <a:lumMod val="50000"/>
                    <a:lumOff val="50000"/>
                  </a:schemeClr>
                </a:solidFill>
                <a:latin typeface="Lato"/>
                <a:ea typeface="Open Sans"/>
                <a:cs typeface="Open Sans"/>
              </a:rPr>
              <a:t>Time spent with a healthcare professional in comparison to time spent in daily diabetes self-management is less than 1%.</a:t>
            </a:r>
            <a:endParaRPr lang="en-US"/>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On average, people get 15 minutes every 3 months with their primary care provider or endocrinologist.</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Diabates management is not easy. </a:t>
            </a:r>
          </a:p>
        </p:txBody>
      </p:sp>
      <p:pic>
        <p:nvPicPr>
          <p:cNvPr id="4" name="Picture 2">
            <a:extLst>
              <a:ext uri="{FF2B5EF4-FFF2-40B4-BE49-F238E27FC236}">
                <a16:creationId xmlns:a16="http://schemas.microsoft.com/office/drawing/2014/main" id="{FA930498-CD02-874B-D374-B8C4C535C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027" y="2216316"/>
            <a:ext cx="4504073" cy="302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398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E31FD-4323-6870-2D29-AAB2EC2D170E}"/>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489538FB-9C9E-BDF9-0E66-F23C19A339B5}"/>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Factors Affecting Glucose</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074EDA29-8E06-BE42-6A9A-3D684766D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graphicFrame>
        <p:nvGraphicFramePr>
          <p:cNvPr id="5" name="Diagram 4">
            <a:extLst>
              <a:ext uri="{FF2B5EF4-FFF2-40B4-BE49-F238E27FC236}">
                <a16:creationId xmlns:a16="http://schemas.microsoft.com/office/drawing/2014/main" id="{D1CC96F7-DE24-FA14-D3F6-A27E3B3AA243}"/>
              </a:ext>
            </a:extLst>
          </p:cNvPr>
          <p:cNvGraphicFramePr/>
          <p:nvPr>
            <p:extLst>
              <p:ext uri="{D42A27DB-BD31-4B8C-83A1-F6EECF244321}">
                <p14:modId xmlns:p14="http://schemas.microsoft.com/office/powerpoint/2010/main" val="2944479260"/>
              </p:ext>
            </p:extLst>
          </p:nvPr>
        </p:nvGraphicFramePr>
        <p:xfrm>
          <a:off x="277514" y="-1542035"/>
          <a:ext cx="11924743" cy="7329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85BE3689-2E9C-EECD-F511-54714F33D21D}"/>
              </a:ext>
            </a:extLst>
          </p:cNvPr>
          <p:cNvSpPr txBox="1"/>
          <p:nvPr/>
        </p:nvSpPr>
        <p:spPr>
          <a:xfrm>
            <a:off x="342728" y="2706423"/>
            <a:ext cx="2111343" cy="2246769"/>
          </a:xfrm>
          <a:prstGeom prst="rect">
            <a:avLst/>
          </a:prstGeom>
          <a:noFill/>
        </p:spPr>
        <p:txBody>
          <a:bodyPr wrap="square">
            <a:spAutoFit/>
          </a:bodyPr>
          <a:lstStyle/>
          <a:p>
            <a:pPr algn="l" rtl="0" fontAlgn="base">
              <a:buFont typeface="+mj-lt"/>
              <a:buAutoNum type="arabicPeriod"/>
            </a:pPr>
            <a:r>
              <a:rPr lang="en-US" sz="1400" b="1" i="0" u="none" strike="noStrike">
                <a:solidFill>
                  <a:srgbClr val="C00000"/>
                </a:solidFill>
                <a:effectLst/>
                <a:latin typeface="Calibri" panose="020F0502020204030204" pitchFamily="34" charset="0"/>
              </a:rPr>
              <a:t>↑↑ </a:t>
            </a:r>
            <a:r>
              <a:rPr lang="en-US" sz="1400" b="0" i="0" u="none" strike="noStrike">
                <a:solidFill>
                  <a:srgbClr val="000000"/>
                </a:solidFill>
                <a:effectLst/>
                <a:latin typeface="Calibri" panose="020F0502020204030204" pitchFamily="34" charset="0"/>
              </a:rPr>
              <a:t>Carbo-hydrate quantity</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buFont typeface="+mj-lt"/>
              <a:buAutoNum type="arabicPeriod"/>
            </a:pPr>
            <a:r>
              <a:rPr lang="en-US" sz="1400" b="1" i="0" u="none" strike="noStrike">
                <a:solidFill>
                  <a:srgbClr val="BF9000"/>
                </a:solidFill>
                <a:effectLst/>
                <a:latin typeface="Calibri" panose="020F0502020204030204" pitchFamily="34" charset="0"/>
              </a:rPr>
              <a:t>→</a:t>
            </a:r>
            <a:r>
              <a:rPr lang="en-US" sz="1400" b="1" i="0" u="none" strike="noStrike">
                <a:solidFill>
                  <a:srgbClr val="C00000"/>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Carbo-hydrate type</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buFont typeface="+mj-lt"/>
              <a:buAutoNum type="arabicPeriod"/>
            </a:pPr>
            <a:r>
              <a:rPr lang="en-US" sz="1400" b="1" i="0" u="none" strike="noStrike">
                <a:solidFill>
                  <a:srgbClr val="BF9000"/>
                </a:solidFill>
                <a:effectLst/>
                <a:latin typeface="Calibri" panose="020F0502020204030204" pitchFamily="34" charset="0"/>
              </a:rPr>
              <a:t>→</a:t>
            </a:r>
            <a:r>
              <a:rPr lang="en-US" sz="1400" b="1" i="0" u="none" strike="noStrike">
                <a:solidFill>
                  <a:srgbClr val="C00000"/>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 Fat</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buFont typeface="+mj-lt"/>
              <a:buAutoNum type="arabicPeriod"/>
            </a:pPr>
            <a:r>
              <a:rPr lang="en-US" sz="1400" b="1" i="0" u="none" strike="noStrike">
                <a:solidFill>
                  <a:srgbClr val="BF9000"/>
                </a:solidFill>
                <a:effectLst/>
                <a:latin typeface="Calibri" panose="020F0502020204030204" pitchFamily="34" charset="0"/>
              </a:rPr>
              <a:t>→</a:t>
            </a:r>
            <a:r>
              <a:rPr lang="en-US" sz="1400" b="1" i="0" u="none" strike="noStrike">
                <a:solidFill>
                  <a:srgbClr val="C00000"/>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 Protein</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buFont typeface="+mj-lt"/>
              <a:buAutoNum type="arabicPeriod"/>
            </a:pPr>
            <a:r>
              <a:rPr lang="en-US" sz="1400" b="1" i="0" u="none" strike="noStrike">
                <a:solidFill>
                  <a:srgbClr val="BF9000"/>
                </a:solidFill>
                <a:effectLst/>
                <a:latin typeface="Calibri" panose="020F0502020204030204" pitchFamily="34" charset="0"/>
              </a:rPr>
              <a:t>→</a:t>
            </a:r>
            <a:r>
              <a:rPr lang="en-US" sz="1400" b="1" i="0" u="none" strike="noStrike">
                <a:solidFill>
                  <a:srgbClr val="C00000"/>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 Caffeine</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buFont typeface="+mj-lt"/>
              <a:buAutoNum type="arabicPeriod"/>
            </a:pPr>
            <a:r>
              <a:rPr lang="en-US" sz="1400" b="1" i="0" u="none" strike="noStrike">
                <a:solidFill>
                  <a:srgbClr val="1F4E79"/>
                </a:solidFill>
                <a:effectLst/>
                <a:latin typeface="Calibri" panose="020F0502020204030204" pitchFamily="34" charset="0"/>
              </a:rPr>
              <a:t>↓</a:t>
            </a:r>
            <a:r>
              <a:rPr lang="en-US" sz="1400" b="1" i="0" u="none" strike="noStrike">
                <a:solidFill>
                  <a:srgbClr val="C00000"/>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Alcohol</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buFont typeface="+mj-lt"/>
              <a:buAutoNum type="arabicPeriod"/>
            </a:pPr>
            <a:r>
              <a:rPr lang="en-US" sz="1400" b="1" i="0" u="none" strike="noStrike">
                <a:solidFill>
                  <a:srgbClr val="1F4E79"/>
                </a:solidFill>
                <a:effectLst/>
                <a:latin typeface="Calibri" panose="020F0502020204030204" pitchFamily="34" charset="0"/>
              </a:rPr>
              <a:t>↓</a:t>
            </a:r>
            <a:r>
              <a:rPr lang="en-US" sz="1400" b="1" i="0" u="none" strike="noStrike">
                <a:solidFill>
                  <a:srgbClr val="C00000"/>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 Meal timing</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buFont typeface="+mj-lt"/>
              <a:buAutoNum type="arabicPeriod"/>
            </a:pPr>
            <a:r>
              <a:rPr lang="en-US" sz="1400" b="1" i="0" u="none" strike="noStrike">
                <a:solidFill>
                  <a:srgbClr val="C00000"/>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Dehydration</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buFont typeface="+mj-lt"/>
              <a:buAutoNum type="arabicPeriod"/>
            </a:pPr>
            <a:r>
              <a:rPr lang="en-US" sz="1400" b="1" i="0" u="none" strike="noStrike">
                <a:solidFill>
                  <a:srgbClr val="000000"/>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 Personal microbiome</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p:txBody>
      </p:sp>
      <p:sp>
        <p:nvSpPr>
          <p:cNvPr id="12" name="TextBox 11">
            <a:extLst>
              <a:ext uri="{FF2B5EF4-FFF2-40B4-BE49-F238E27FC236}">
                <a16:creationId xmlns:a16="http://schemas.microsoft.com/office/drawing/2014/main" id="{1B317032-08E9-92B3-45C1-70B3DD40CBDB}"/>
              </a:ext>
            </a:extLst>
          </p:cNvPr>
          <p:cNvSpPr txBox="1"/>
          <p:nvPr/>
        </p:nvSpPr>
        <p:spPr>
          <a:xfrm>
            <a:off x="2317928" y="2706423"/>
            <a:ext cx="1837315" cy="1600438"/>
          </a:xfrm>
          <a:prstGeom prst="rect">
            <a:avLst/>
          </a:prstGeom>
          <a:noFill/>
        </p:spPr>
        <p:txBody>
          <a:bodyPr wrap="square" lIns="91440" tIns="45720" rIns="91440" bIns="45720" anchor="t">
            <a:spAutoFit/>
          </a:bodyPr>
          <a:lstStyle/>
          <a:p>
            <a:pPr algn="l" rtl="0" fontAlgn="base">
              <a:buFont typeface="+mj-lt"/>
              <a:buAutoNum type="arabicPeriod" startAt="10"/>
            </a:pPr>
            <a:r>
              <a:rPr lang="en-US" sz="1400" b="1" i="0" u="none" strike="noStrike">
                <a:solidFill>
                  <a:srgbClr val="BF9000"/>
                </a:solidFill>
                <a:effectLst/>
                <a:latin typeface="Calibri" panose="020F0502020204030204" pitchFamily="34" charset="0"/>
              </a:rPr>
              <a:t>→</a:t>
            </a:r>
            <a:r>
              <a:rPr lang="en-US" sz="1400" b="1" i="0" u="none" strike="noStrike">
                <a:solidFill>
                  <a:srgbClr val="1F4E79"/>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Dose</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buFont typeface="+mj-lt"/>
              <a:buAutoNum type="arabicPeriod" startAt="10"/>
            </a:pPr>
            <a:r>
              <a:rPr lang="en-US" sz="1400" b="1" i="0" u="none" strike="noStrike">
                <a:solidFill>
                  <a:srgbClr val="1F4E79"/>
                </a:solidFill>
                <a:effectLst/>
                <a:latin typeface="Calibri" panose="020F0502020204030204" pitchFamily="34" charset="0"/>
              </a:rPr>
              <a:t>↓</a:t>
            </a:r>
            <a:r>
              <a:rPr lang="en-US" sz="1400" b="1" i="0" u="none" strike="noStrike">
                <a:solidFill>
                  <a:srgbClr val="C00000"/>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 Timing</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buFont typeface="+mj-lt"/>
              <a:buAutoNum type="arabicPeriod" startAt="10"/>
            </a:pPr>
            <a:r>
              <a:rPr lang="en-US" sz="1400" b="1" i="0" u="none" strike="noStrike">
                <a:solidFill>
                  <a:srgbClr val="1F4E79"/>
                </a:solidFill>
                <a:effectLst/>
                <a:latin typeface="Calibri" panose="020F0502020204030204" pitchFamily="34" charset="0"/>
              </a:rPr>
              <a:t>↓</a:t>
            </a:r>
            <a:r>
              <a:rPr lang="en-US" sz="1400" b="1" i="0" u="none" strike="noStrike">
                <a:solidFill>
                  <a:srgbClr val="C00000"/>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 Inter-actions</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buFont typeface="+mj-lt"/>
              <a:buAutoNum type="arabicPeriod" startAt="10"/>
            </a:pPr>
            <a:r>
              <a:rPr lang="en-US" sz="1400" b="1" i="0" u="none" strike="noStrike">
                <a:solidFill>
                  <a:srgbClr val="C00000"/>
                </a:solidFill>
                <a:effectLst/>
                <a:latin typeface="Calibri"/>
                <a:ea typeface="Calibri"/>
                <a:cs typeface="Calibri"/>
              </a:rPr>
              <a:t>↑↑</a:t>
            </a:r>
            <a:r>
              <a:rPr lang="en-US" sz="1400" b="0" i="0" u="none" strike="noStrike">
                <a:solidFill>
                  <a:srgbClr val="000000"/>
                </a:solidFill>
                <a:effectLst/>
                <a:latin typeface="Calibri"/>
                <a:ea typeface="Calibri"/>
                <a:cs typeface="Calibri"/>
              </a:rPr>
              <a:t> </a:t>
            </a:r>
            <a:r>
              <a:rPr lang="en-US" sz="1400">
                <a:solidFill>
                  <a:srgbClr val="000000"/>
                </a:solidFill>
                <a:latin typeface="Calibri"/>
                <a:ea typeface="Calibri"/>
                <a:cs typeface="Calibri"/>
              </a:rPr>
              <a:t>Steroid administration</a:t>
            </a:r>
            <a:r>
              <a:rPr lang="en-US" sz="1400" b="0" i="0">
                <a:solidFill>
                  <a:srgbClr val="000000"/>
                </a:solidFill>
                <a:effectLst/>
                <a:latin typeface="Calibri"/>
                <a:ea typeface="Calibri"/>
                <a:cs typeface="Calibri"/>
              </a:rPr>
              <a:t>​</a:t>
            </a:r>
          </a:p>
          <a:p>
            <a:pPr>
              <a:buFont typeface="+mj-lt"/>
              <a:buAutoNum type="arabicPeriod" startAt="10"/>
            </a:pPr>
            <a:r>
              <a:rPr lang="en-US" sz="1400" b="1" i="0" u="none" strike="noStrike">
                <a:solidFill>
                  <a:srgbClr val="C00000"/>
                </a:solidFill>
                <a:effectLst/>
                <a:latin typeface="Calibri"/>
                <a:ea typeface="Calibri"/>
                <a:cs typeface="Calibri"/>
              </a:rPr>
              <a:t>↑</a:t>
            </a:r>
            <a:r>
              <a:rPr lang="en-US" sz="1400" b="0" i="0" u="none" strike="noStrike">
                <a:solidFill>
                  <a:srgbClr val="000000"/>
                </a:solidFill>
                <a:effectLst/>
                <a:latin typeface="Calibri"/>
                <a:ea typeface="Calibri"/>
                <a:cs typeface="Calibri"/>
              </a:rPr>
              <a:t> Niacin</a:t>
            </a:r>
            <a:r>
              <a:rPr lang="en-US" sz="1400">
                <a:solidFill>
                  <a:srgbClr val="000000"/>
                </a:solidFill>
                <a:latin typeface="Calibri"/>
                <a:ea typeface="Calibri"/>
                <a:cs typeface="Calibri"/>
              </a:rPr>
              <a:t> </a:t>
            </a:r>
            <a:r>
              <a:rPr lang="en-US" sz="1400" b="0" i="0" u="none" strike="noStrike">
                <a:solidFill>
                  <a:srgbClr val="000000"/>
                </a:solidFill>
                <a:effectLst/>
                <a:latin typeface="Calibri"/>
                <a:ea typeface="Calibri"/>
                <a:cs typeface="Calibri"/>
              </a:rPr>
              <a:t>(vitamin B3)</a:t>
            </a:r>
            <a:r>
              <a:rPr lang="en-US" sz="1400" b="0" i="0">
                <a:solidFill>
                  <a:srgbClr val="000000"/>
                </a:solidFill>
                <a:effectLst/>
                <a:latin typeface="Calibri"/>
                <a:ea typeface="Calibri"/>
                <a:cs typeface="Calibri"/>
              </a:rPr>
              <a:t>​</a:t>
            </a:r>
            <a:endParaRPr lang="en-US" sz="1400">
              <a:ea typeface="Calibri"/>
              <a:cs typeface="Calibri"/>
            </a:endParaRPr>
          </a:p>
        </p:txBody>
      </p:sp>
      <p:sp>
        <p:nvSpPr>
          <p:cNvPr id="14" name="TextBox 13">
            <a:extLst>
              <a:ext uri="{FF2B5EF4-FFF2-40B4-BE49-F238E27FC236}">
                <a16:creationId xmlns:a16="http://schemas.microsoft.com/office/drawing/2014/main" id="{96E2138B-212F-5194-6D85-A1D31321B1C0}"/>
              </a:ext>
            </a:extLst>
          </p:cNvPr>
          <p:cNvSpPr txBox="1"/>
          <p:nvPr/>
        </p:nvSpPr>
        <p:spPr>
          <a:xfrm>
            <a:off x="4205657" y="2706423"/>
            <a:ext cx="1839057" cy="1815882"/>
          </a:xfrm>
          <a:prstGeom prst="rect">
            <a:avLst/>
          </a:prstGeom>
          <a:noFill/>
        </p:spPr>
        <p:txBody>
          <a:bodyPr wrap="square" lIns="91440" tIns="45720" rIns="91440" bIns="45720" anchor="t">
            <a:spAutoFit/>
          </a:bodyPr>
          <a:lstStyle/>
          <a:p>
            <a:pPr>
              <a:buFont typeface="+mj-lt"/>
              <a:buAutoNum type="arabicPeriod" startAt="15"/>
            </a:pPr>
            <a:r>
              <a:rPr lang="en-US" sz="1400" b="1" i="0" u="none" strike="noStrike">
                <a:solidFill>
                  <a:srgbClr val="BF9000"/>
                </a:solidFill>
                <a:effectLst/>
                <a:latin typeface="Calibri"/>
                <a:ea typeface="Calibri"/>
                <a:cs typeface="Calibri"/>
              </a:rPr>
              <a:t>→</a:t>
            </a:r>
            <a:r>
              <a:rPr lang="en-US" sz="1400" b="1" i="0" u="none" strike="noStrike">
                <a:solidFill>
                  <a:srgbClr val="1F4E79"/>
                </a:solidFill>
                <a:effectLst/>
                <a:latin typeface="Calibri"/>
                <a:ea typeface="Calibri"/>
                <a:cs typeface="Calibri"/>
              </a:rPr>
              <a:t>↓</a:t>
            </a:r>
            <a:r>
              <a:rPr lang="en-US" sz="1400" b="0" i="0" u="none" strike="noStrike">
                <a:solidFill>
                  <a:srgbClr val="000000"/>
                </a:solidFill>
                <a:effectLst/>
                <a:latin typeface="Calibri"/>
                <a:ea typeface="Calibri"/>
                <a:cs typeface="Calibri"/>
              </a:rPr>
              <a:t> </a:t>
            </a:r>
            <a:r>
              <a:rPr lang="en-US" sz="1400">
                <a:solidFill>
                  <a:srgbClr val="000000"/>
                </a:solidFill>
                <a:latin typeface="Calibri"/>
                <a:ea typeface="Calibri"/>
                <a:cs typeface="Calibri"/>
              </a:rPr>
              <a:t>Light exercise</a:t>
            </a:r>
            <a:r>
              <a:rPr lang="en-US" sz="1400" b="0" i="0">
                <a:solidFill>
                  <a:srgbClr val="000000"/>
                </a:solidFill>
                <a:effectLst/>
                <a:latin typeface="Calibri"/>
                <a:ea typeface="Calibri"/>
                <a:cs typeface="Calibri"/>
              </a:rPr>
              <a:t>​</a:t>
            </a:r>
          </a:p>
          <a:p>
            <a:pPr>
              <a:buFont typeface="+mj-lt"/>
              <a:buAutoNum type="arabicPeriod" startAt="15"/>
            </a:pPr>
            <a:r>
              <a:rPr lang="en-US" sz="1400" b="1" i="0" u="none" strike="noStrike">
                <a:solidFill>
                  <a:srgbClr val="1F4E79"/>
                </a:solidFill>
                <a:effectLst/>
                <a:latin typeface="Calibri"/>
                <a:ea typeface="Calibri"/>
                <a:cs typeface="Calibri"/>
              </a:rPr>
              <a:t>↓</a:t>
            </a:r>
            <a:r>
              <a:rPr lang="en-US" sz="1400" b="1" i="0" u="none" strike="noStrike">
                <a:solidFill>
                  <a:srgbClr val="C00000"/>
                </a:solidFill>
                <a:effectLst/>
                <a:latin typeface="Calibri"/>
                <a:ea typeface="Calibri"/>
                <a:cs typeface="Calibri"/>
              </a:rPr>
              <a:t>↑</a:t>
            </a:r>
            <a:r>
              <a:rPr lang="en-US" sz="1400" b="0" i="0" u="none" strike="noStrike">
                <a:solidFill>
                  <a:srgbClr val="C00000"/>
                </a:solidFill>
                <a:effectLst/>
                <a:latin typeface="Calibri"/>
                <a:ea typeface="Calibri"/>
                <a:cs typeface="Calibri"/>
              </a:rPr>
              <a:t> </a:t>
            </a:r>
            <a:r>
              <a:rPr lang="en-US" sz="1400" b="0" i="0" u="none" strike="noStrike">
                <a:solidFill>
                  <a:srgbClr val="000000"/>
                </a:solidFill>
                <a:effectLst/>
                <a:latin typeface="Calibri"/>
                <a:ea typeface="Calibri"/>
                <a:cs typeface="Calibri"/>
              </a:rPr>
              <a:t>High/</a:t>
            </a:r>
            <a:r>
              <a:rPr lang="en-US" sz="1400">
                <a:solidFill>
                  <a:srgbClr val="000000"/>
                </a:solidFill>
                <a:latin typeface="Calibri"/>
                <a:ea typeface="Calibri"/>
                <a:cs typeface="Calibri"/>
              </a:rPr>
              <a:t>moderate exercise</a:t>
            </a:r>
            <a:r>
              <a:rPr lang="en-US" sz="1400" b="0" i="0">
                <a:solidFill>
                  <a:srgbClr val="000000"/>
                </a:solidFill>
                <a:effectLst/>
                <a:latin typeface="Calibri"/>
                <a:ea typeface="Calibri"/>
                <a:cs typeface="Calibri"/>
              </a:rPr>
              <a:t>​</a:t>
            </a:r>
          </a:p>
          <a:p>
            <a:pPr>
              <a:buFont typeface="+mj-lt"/>
              <a:buAutoNum type="arabicPeriod" startAt="15"/>
            </a:pPr>
            <a:r>
              <a:rPr lang="en-US" sz="1400" b="1" i="0" u="none" strike="noStrike">
                <a:solidFill>
                  <a:srgbClr val="BF9000"/>
                </a:solidFill>
                <a:effectLst/>
                <a:latin typeface="Calibri"/>
                <a:ea typeface="Calibri"/>
                <a:cs typeface="Calibri"/>
              </a:rPr>
              <a:t>→</a:t>
            </a:r>
            <a:r>
              <a:rPr lang="en-US" sz="1400" b="1" i="0" u="none" strike="noStrike">
                <a:solidFill>
                  <a:srgbClr val="1F4E79"/>
                </a:solidFill>
                <a:effectLst/>
                <a:latin typeface="Calibri"/>
                <a:ea typeface="Calibri"/>
                <a:cs typeface="Calibri"/>
              </a:rPr>
              <a:t>↓</a:t>
            </a:r>
            <a:r>
              <a:rPr lang="en-US" sz="1400" b="0" i="0" u="none" strike="noStrike">
                <a:solidFill>
                  <a:srgbClr val="000000"/>
                </a:solidFill>
                <a:effectLst/>
                <a:latin typeface="Calibri"/>
                <a:ea typeface="Calibri"/>
                <a:cs typeface="Calibri"/>
              </a:rPr>
              <a:t> Level </a:t>
            </a:r>
            <a:r>
              <a:rPr lang="en-US" sz="1400">
                <a:solidFill>
                  <a:srgbClr val="000000"/>
                </a:solidFill>
                <a:latin typeface="Calibri"/>
                <a:ea typeface="Calibri"/>
                <a:cs typeface="Calibri"/>
              </a:rPr>
              <a:t>of fitness</a:t>
            </a:r>
            <a:r>
              <a:rPr lang="en-US" sz="1400" b="0" i="0" u="none" strike="noStrike">
                <a:solidFill>
                  <a:srgbClr val="000000"/>
                </a:solidFill>
                <a:effectLst/>
                <a:latin typeface="Calibri"/>
                <a:ea typeface="Calibri"/>
                <a:cs typeface="Calibri"/>
              </a:rPr>
              <a:t>/training</a:t>
            </a:r>
            <a:r>
              <a:rPr lang="en-US" sz="1400" b="0" i="0">
                <a:solidFill>
                  <a:srgbClr val="000000"/>
                </a:solidFill>
                <a:effectLst/>
                <a:latin typeface="Calibri"/>
                <a:ea typeface="Calibri"/>
                <a:cs typeface="Calibri"/>
              </a:rPr>
              <a:t>​</a:t>
            </a:r>
          </a:p>
          <a:p>
            <a:pPr algn="l" rtl="0" fontAlgn="base">
              <a:buFont typeface="+mj-lt"/>
              <a:buAutoNum type="arabicPeriod" startAt="15"/>
            </a:pPr>
            <a:r>
              <a:rPr lang="en-US" sz="1400" b="1" i="0" u="none" strike="noStrike">
                <a:solidFill>
                  <a:srgbClr val="1F4E79"/>
                </a:solidFill>
                <a:effectLst/>
                <a:latin typeface="Calibri" panose="020F0502020204030204" pitchFamily="34" charset="0"/>
              </a:rPr>
              <a:t>↓</a:t>
            </a:r>
            <a:r>
              <a:rPr lang="en-US" sz="1400" b="1" i="0" u="none" strike="noStrike">
                <a:solidFill>
                  <a:srgbClr val="C00000"/>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 Time of day</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buFont typeface="+mj-lt"/>
              <a:buAutoNum type="arabicPeriod" startAt="15"/>
            </a:pPr>
            <a:r>
              <a:rPr lang="en-US" sz="1400" b="1" i="0" u="none" strike="noStrike">
                <a:solidFill>
                  <a:srgbClr val="1F4E79"/>
                </a:solidFill>
                <a:effectLst/>
                <a:latin typeface="Calibri"/>
                <a:ea typeface="Calibri"/>
                <a:cs typeface="Calibri"/>
              </a:rPr>
              <a:t>↓</a:t>
            </a:r>
            <a:r>
              <a:rPr lang="en-US" sz="1400" b="1" i="0" u="none" strike="noStrike">
                <a:solidFill>
                  <a:srgbClr val="C00000"/>
                </a:solidFill>
                <a:effectLst/>
                <a:latin typeface="Calibri"/>
                <a:ea typeface="Calibri"/>
                <a:cs typeface="Calibri"/>
              </a:rPr>
              <a:t>↑</a:t>
            </a:r>
            <a:r>
              <a:rPr lang="en-US" sz="1400" b="0" i="0" u="none" strike="noStrike">
                <a:solidFill>
                  <a:srgbClr val="000000"/>
                </a:solidFill>
                <a:effectLst/>
                <a:latin typeface="Calibri"/>
                <a:ea typeface="Calibri"/>
                <a:cs typeface="Calibri"/>
              </a:rPr>
              <a:t> Food </a:t>
            </a:r>
            <a:r>
              <a:rPr lang="en-US" sz="1400">
                <a:solidFill>
                  <a:srgbClr val="000000"/>
                </a:solidFill>
                <a:latin typeface="Calibri"/>
                <a:ea typeface="Calibri"/>
                <a:cs typeface="Calibri"/>
              </a:rPr>
              <a:t>and insulin</a:t>
            </a:r>
            <a:r>
              <a:rPr lang="en-US" sz="1400" b="0" i="0" u="none" strike="noStrike">
                <a:solidFill>
                  <a:srgbClr val="000000"/>
                </a:solidFill>
                <a:effectLst/>
                <a:latin typeface="Calibri"/>
                <a:ea typeface="Calibri"/>
                <a:cs typeface="Calibri"/>
              </a:rPr>
              <a:t> timing</a:t>
            </a:r>
            <a:r>
              <a:rPr lang="en-US" sz="1400" b="0" i="0">
                <a:solidFill>
                  <a:srgbClr val="000000"/>
                </a:solidFill>
                <a:effectLst/>
                <a:latin typeface="Calibri"/>
                <a:ea typeface="Calibri"/>
                <a:cs typeface="Calibri"/>
              </a:rPr>
              <a:t>​</a:t>
            </a:r>
          </a:p>
        </p:txBody>
      </p:sp>
      <p:sp>
        <p:nvSpPr>
          <p:cNvPr id="16" name="TextBox 15">
            <a:extLst>
              <a:ext uri="{FF2B5EF4-FFF2-40B4-BE49-F238E27FC236}">
                <a16:creationId xmlns:a16="http://schemas.microsoft.com/office/drawing/2014/main" id="{1654AEBE-0737-3170-2527-4A573DCEE48E}"/>
              </a:ext>
            </a:extLst>
          </p:cNvPr>
          <p:cNvSpPr txBox="1"/>
          <p:nvPr/>
        </p:nvSpPr>
        <p:spPr>
          <a:xfrm>
            <a:off x="6044714" y="2709901"/>
            <a:ext cx="2514458" cy="3754874"/>
          </a:xfrm>
          <a:prstGeom prst="rect">
            <a:avLst/>
          </a:prstGeom>
          <a:noFill/>
        </p:spPr>
        <p:txBody>
          <a:bodyPr wrap="square" lIns="91440" tIns="45720" rIns="91440" bIns="45720" anchor="t">
            <a:spAutoFit/>
          </a:bodyPr>
          <a:lstStyle/>
          <a:p>
            <a:pPr algn="l" rtl="0" fontAlgn="base">
              <a:buFont typeface="+mj-lt"/>
              <a:buAutoNum type="arabicPeriod" startAt="20"/>
            </a:pPr>
            <a:r>
              <a:rPr lang="en-US" sz="1400" b="1" i="0" u="none" strike="noStrike">
                <a:solidFill>
                  <a:srgbClr val="C00000"/>
                </a:solidFill>
                <a:effectLst/>
                <a:latin typeface="Calibri"/>
                <a:ea typeface="Calibri"/>
                <a:cs typeface="Calibri"/>
              </a:rPr>
              <a:t>↑</a:t>
            </a:r>
            <a:r>
              <a:rPr lang="en-US" sz="1400" b="1" i="0" u="none" strike="noStrike">
                <a:solidFill>
                  <a:srgbClr val="000000"/>
                </a:solidFill>
                <a:effectLst/>
                <a:latin typeface="Calibri"/>
                <a:ea typeface="Calibri"/>
                <a:cs typeface="Calibri"/>
              </a:rPr>
              <a:t> </a:t>
            </a:r>
            <a:r>
              <a:rPr lang="en-US" sz="1400" b="0" i="0" u="none" strike="noStrike">
                <a:solidFill>
                  <a:srgbClr val="000000"/>
                </a:solidFill>
                <a:effectLst/>
                <a:latin typeface="Calibri"/>
                <a:ea typeface="Calibri"/>
                <a:cs typeface="Calibri"/>
              </a:rPr>
              <a:t>Insufficient sleep</a:t>
            </a:r>
            <a:r>
              <a:rPr lang="en-US" sz="1400" b="0" i="0">
                <a:solidFill>
                  <a:srgbClr val="000000"/>
                </a:solidFill>
                <a:effectLst/>
                <a:latin typeface="Calibri"/>
                <a:ea typeface="Calibri"/>
                <a:cs typeface="Calibri"/>
              </a:rPr>
              <a:t>​</a:t>
            </a:r>
          </a:p>
          <a:p>
            <a:pPr algn="l" rtl="0" fontAlgn="base">
              <a:buFont typeface="+mj-lt"/>
              <a:buAutoNum type="arabicPeriod" startAt="20"/>
            </a:pPr>
            <a:r>
              <a:rPr lang="en-US" sz="1400" b="1" i="0" u="none" strike="noStrike">
                <a:solidFill>
                  <a:srgbClr val="C00000"/>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 Stress and illness</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buFont typeface="+mj-lt"/>
              <a:buAutoNum type="arabicPeriod" startAt="20"/>
            </a:pPr>
            <a:r>
              <a:rPr lang="en-US" sz="1400" b="1" i="0" u="none" strike="noStrike">
                <a:solidFill>
                  <a:srgbClr val="1F4E79"/>
                </a:solidFill>
                <a:effectLst/>
                <a:latin typeface="Calibri"/>
                <a:ea typeface="Calibri"/>
                <a:cs typeface="Calibri"/>
              </a:rPr>
              <a:t>↓</a:t>
            </a:r>
            <a:r>
              <a:rPr lang="en-US" sz="1400" b="1" i="0" u="none" strike="noStrike">
                <a:solidFill>
                  <a:srgbClr val="000000"/>
                </a:solidFill>
                <a:effectLst/>
                <a:latin typeface="Calibri"/>
                <a:ea typeface="Calibri"/>
                <a:cs typeface="Calibri"/>
              </a:rPr>
              <a:t> </a:t>
            </a:r>
            <a:r>
              <a:rPr lang="en-US" sz="1400" b="0" i="0" u="none" strike="noStrike">
                <a:solidFill>
                  <a:srgbClr val="000000"/>
                </a:solidFill>
                <a:effectLst/>
                <a:latin typeface="Calibri"/>
                <a:ea typeface="Calibri"/>
                <a:cs typeface="Calibri"/>
              </a:rPr>
              <a:t>Recent hypoglycemia</a:t>
            </a:r>
            <a:r>
              <a:rPr lang="en-US" sz="1400" b="0" i="0">
                <a:solidFill>
                  <a:srgbClr val="000000"/>
                </a:solidFill>
                <a:effectLst/>
                <a:latin typeface="Calibri"/>
                <a:ea typeface="Calibri"/>
                <a:cs typeface="Calibri"/>
              </a:rPr>
              <a:t>​</a:t>
            </a:r>
          </a:p>
          <a:p>
            <a:pPr>
              <a:buFont typeface="+mj-lt"/>
              <a:buAutoNum type="arabicPeriod" startAt="20"/>
            </a:pPr>
            <a:r>
              <a:rPr lang="en-US" sz="1400" b="1" i="0" u="none" strike="noStrike">
                <a:solidFill>
                  <a:srgbClr val="BF9000"/>
                </a:solidFill>
                <a:effectLst/>
                <a:latin typeface="Calibri"/>
                <a:ea typeface="Calibri"/>
                <a:cs typeface="Calibri"/>
              </a:rPr>
              <a:t>→</a:t>
            </a:r>
            <a:r>
              <a:rPr lang="en-US" sz="1400" b="1" i="0" u="none" strike="noStrike">
                <a:solidFill>
                  <a:srgbClr val="C00000"/>
                </a:solidFill>
                <a:effectLst/>
                <a:latin typeface="Calibri"/>
                <a:ea typeface="Calibri"/>
                <a:cs typeface="Calibri"/>
              </a:rPr>
              <a:t>↑</a:t>
            </a:r>
            <a:r>
              <a:rPr lang="en-US" sz="1400" b="0" i="0" u="none" strike="noStrike">
                <a:solidFill>
                  <a:srgbClr val="C00000"/>
                </a:solidFill>
                <a:effectLst/>
                <a:latin typeface="Calibri"/>
                <a:ea typeface="Calibri"/>
                <a:cs typeface="Calibri"/>
              </a:rPr>
              <a:t> </a:t>
            </a:r>
            <a:r>
              <a:rPr lang="en-US" sz="1400" b="0" i="0" u="none" strike="noStrike">
                <a:solidFill>
                  <a:srgbClr val="000000"/>
                </a:solidFill>
                <a:effectLst/>
                <a:latin typeface="Calibri"/>
                <a:ea typeface="Calibri"/>
                <a:cs typeface="Calibri"/>
              </a:rPr>
              <a:t>During-sleep </a:t>
            </a:r>
            <a:r>
              <a:rPr lang="en-US" sz="1400">
                <a:solidFill>
                  <a:srgbClr val="000000"/>
                </a:solidFill>
                <a:latin typeface="Calibri"/>
                <a:ea typeface="Calibri"/>
                <a:cs typeface="Calibri"/>
              </a:rPr>
              <a:t>blood sugars</a:t>
            </a:r>
            <a:r>
              <a:rPr lang="en-US" sz="1400" b="0" i="0">
                <a:solidFill>
                  <a:srgbClr val="000000"/>
                </a:solidFill>
                <a:effectLst/>
                <a:latin typeface="Calibri"/>
                <a:ea typeface="Calibri"/>
                <a:cs typeface="Calibri"/>
              </a:rPr>
              <a:t>​</a:t>
            </a:r>
          </a:p>
          <a:p>
            <a:pPr algn="l" rtl="0" fontAlgn="base">
              <a:buFont typeface="+mj-lt"/>
              <a:buAutoNum type="arabicPeriod" startAt="20"/>
            </a:pPr>
            <a:r>
              <a:rPr lang="en-US" sz="1400" b="1" i="0" u="none" strike="noStrike">
                <a:solidFill>
                  <a:srgbClr val="C00000"/>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 Dawn phenomenon</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buFont typeface="+mj-lt"/>
              <a:buAutoNum type="arabicPeriod" startAt="20"/>
            </a:pPr>
            <a:r>
              <a:rPr lang="en-US" sz="1400" b="1" i="0" u="none" strike="noStrike">
                <a:solidFill>
                  <a:srgbClr val="C00000"/>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 Infusion set issues</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buFont typeface="+mj-lt"/>
              <a:buAutoNum type="arabicPeriod" startAt="20"/>
            </a:pPr>
            <a:r>
              <a:rPr lang="en-US" sz="1400" b="1" i="0" u="none" strike="noStrike">
                <a:solidFill>
                  <a:srgbClr val="C00000"/>
                </a:solidFill>
                <a:effectLst/>
                <a:latin typeface="Calibri"/>
                <a:ea typeface="Calibri"/>
                <a:cs typeface="Calibri"/>
              </a:rPr>
              <a:t>↑</a:t>
            </a:r>
            <a:r>
              <a:rPr lang="en-US" sz="1400" b="0" i="0" u="none" strike="noStrike">
                <a:solidFill>
                  <a:srgbClr val="000000"/>
                </a:solidFill>
                <a:effectLst/>
                <a:latin typeface="Calibri"/>
                <a:ea typeface="Calibri"/>
                <a:cs typeface="Calibri"/>
              </a:rPr>
              <a:t> Scar tissue </a:t>
            </a:r>
            <a:r>
              <a:rPr lang="en-US" sz="1400">
                <a:solidFill>
                  <a:srgbClr val="000000"/>
                </a:solidFill>
                <a:latin typeface="Calibri"/>
                <a:ea typeface="Calibri"/>
                <a:cs typeface="Calibri"/>
              </a:rPr>
              <a:t>and lipodystrophy</a:t>
            </a:r>
            <a:r>
              <a:rPr lang="en-US" sz="1400" b="0" i="0">
                <a:solidFill>
                  <a:srgbClr val="000000"/>
                </a:solidFill>
                <a:effectLst/>
                <a:latin typeface="Calibri"/>
                <a:ea typeface="Calibri"/>
                <a:cs typeface="Calibri"/>
              </a:rPr>
              <a:t>​</a:t>
            </a:r>
          </a:p>
          <a:p>
            <a:pPr>
              <a:buFont typeface="+mj-lt"/>
              <a:buAutoNum type="arabicPeriod" startAt="20"/>
            </a:pPr>
            <a:r>
              <a:rPr lang="en-US" sz="1400" b="1" i="0" u="none" strike="noStrike">
                <a:solidFill>
                  <a:srgbClr val="1F4E79"/>
                </a:solidFill>
                <a:effectLst/>
                <a:latin typeface="Calibri"/>
                <a:ea typeface="Calibri"/>
                <a:cs typeface="Calibri"/>
              </a:rPr>
              <a:t>↓↓</a:t>
            </a:r>
            <a:r>
              <a:rPr lang="en-US" sz="1400" b="0" i="0" u="none" strike="noStrike">
                <a:solidFill>
                  <a:srgbClr val="000000"/>
                </a:solidFill>
                <a:effectLst/>
                <a:latin typeface="Calibri"/>
                <a:ea typeface="Calibri"/>
                <a:cs typeface="Calibri"/>
              </a:rPr>
              <a:t> Intramuscular </a:t>
            </a:r>
            <a:r>
              <a:rPr lang="en-US" sz="1400">
                <a:solidFill>
                  <a:srgbClr val="000000"/>
                </a:solidFill>
                <a:latin typeface="Calibri"/>
                <a:ea typeface="Calibri"/>
                <a:cs typeface="Calibri"/>
              </a:rPr>
              <a:t>insulin delivery</a:t>
            </a:r>
            <a:r>
              <a:rPr lang="en-US" sz="1400" b="0" i="0">
                <a:solidFill>
                  <a:srgbClr val="000000"/>
                </a:solidFill>
                <a:effectLst/>
                <a:latin typeface="Calibri"/>
                <a:ea typeface="Calibri"/>
                <a:cs typeface="Calibri"/>
              </a:rPr>
              <a:t>​</a:t>
            </a:r>
          </a:p>
          <a:p>
            <a:pPr algn="l" rtl="0" fontAlgn="base">
              <a:buFont typeface="+mj-lt"/>
              <a:buAutoNum type="arabicPeriod" startAt="20"/>
            </a:pPr>
            <a:r>
              <a:rPr lang="en-US" sz="1400" b="1" i="0" u="none" strike="noStrike">
                <a:solidFill>
                  <a:srgbClr val="C00000"/>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 Allergies</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buFont typeface="+mj-lt"/>
              <a:buAutoNum type="arabicPeriod" startAt="20"/>
            </a:pPr>
            <a:r>
              <a:rPr lang="en-US" sz="1400" b="1" i="0" u="none" strike="noStrike">
                <a:solidFill>
                  <a:srgbClr val="C00000"/>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 A higher glucose level</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buFont typeface="+mj-lt"/>
              <a:buAutoNum type="arabicPeriod" startAt="20"/>
            </a:pPr>
            <a:r>
              <a:rPr lang="en-US" sz="1400" b="1" i="0" u="none" strike="noStrike">
                <a:solidFill>
                  <a:srgbClr val="1F4E79"/>
                </a:solidFill>
                <a:effectLst/>
                <a:latin typeface="Calibri" panose="020F0502020204030204" pitchFamily="34" charset="0"/>
              </a:rPr>
              <a:t>↓</a:t>
            </a:r>
            <a:r>
              <a:rPr lang="en-US" sz="1400" b="1" i="0" u="none" strike="noStrike">
                <a:solidFill>
                  <a:srgbClr val="C00000"/>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 Menstruation</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buFont typeface="+mj-lt"/>
              <a:buAutoNum type="arabicPeriod" startAt="20"/>
            </a:pPr>
            <a:r>
              <a:rPr lang="en-US" sz="1400" b="1" i="0" u="none" strike="noStrike">
                <a:solidFill>
                  <a:srgbClr val="C00000"/>
                </a:solidFill>
                <a:effectLst/>
                <a:latin typeface="Calibri" panose="020F0502020204030204" pitchFamily="34" charset="0"/>
              </a:rPr>
              <a:t>↑↑ </a:t>
            </a:r>
            <a:r>
              <a:rPr lang="en-US" sz="1400" b="0" i="0" u="none" strike="noStrike">
                <a:solidFill>
                  <a:srgbClr val="000000"/>
                </a:solidFill>
                <a:effectLst/>
                <a:latin typeface="Calibri" panose="020F0502020204030204" pitchFamily="34" charset="0"/>
              </a:rPr>
              <a:t>Puberty</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buFont typeface="+mj-lt"/>
              <a:buAutoNum type="arabicPeriod" startAt="20"/>
            </a:pPr>
            <a:r>
              <a:rPr lang="en-US" sz="1400" b="1" i="0" u="none" strike="noStrike">
                <a:solidFill>
                  <a:srgbClr val="1F4E79"/>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 Celiac disease</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buFont typeface="+mj-lt"/>
              <a:buAutoNum type="arabicPeriod" startAt="20"/>
            </a:pPr>
            <a:r>
              <a:rPr lang="en-US" sz="1400" b="1" i="0" u="none" strike="noStrike">
                <a:solidFill>
                  <a:srgbClr val="C00000"/>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 Smoking</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p:txBody>
      </p:sp>
      <p:sp>
        <p:nvSpPr>
          <p:cNvPr id="18" name="TextBox 17">
            <a:extLst>
              <a:ext uri="{FF2B5EF4-FFF2-40B4-BE49-F238E27FC236}">
                <a16:creationId xmlns:a16="http://schemas.microsoft.com/office/drawing/2014/main" id="{758F5C37-8FD1-BE9A-9869-D0DD0C99F390}"/>
              </a:ext>
            </a:extLst>
          </p:cNvPr>
          <p:cNvSpPr txBox="1"/>
          <p:nvPr/>
        </p:nvSpPr>
        <p:spPr>
          <a:xfrm>
            <a:off x="8169802" y="2706423"/>
            <a:ext cx="1938143" cy="1600438"/>
          </a:xfrm>
          <a:prstGeom prst="rect">
            <a:avLst/>
          </a:prstGeom>
          <a:noFill/>
        </p:spPr>
        <p:txBody>
          <a:bodyPr wrap="square" lIns="91440" tIns="45720" rIns="91440" bIns="45720" anchor="t">
            <a:spAutoFit/>
          </a:bodyPr>
          <a:lstStyle/>
          <a:p>
            <a:pPr>
              <a:buFont typeface="+mj-lt"/>
              <a:buAutoNum type="arabicPeriod" startAt="34"/>
            </a:pPr>
            <a:r>
              <a:rPr lang="en-US" sz="1400" b="1" i="0" u="none" strike="noStrike">
                <a:solidFill>
                  <a:srgbClr val="C00000"/>
                </a:solidFill>
                <a:effectLst/>
                <a:latin typeface="Calibri"/>
                <a:ea typeface="Calibri"/>
                <a:cs typeface="Calibri"/>
              </a:rPr>
              <a:t>↑</a:t>
            </a:r>
            <a:r>
              <a:rPr lang="en-US" sz="1400" b="0" i="0" u="none" strike="noStrike">
                <a:solidFill>
                  <a:srgbClr val="000000"/>
                </a:solidFill>
                <a:effectLst/>
                <a:latin typeface="Calibri"/>
                <a:ea typeface="Calibri"/>
                <a:cs typeface="Calibri"/>
              </a:rPr>
              <a:t> </a:t>
            </a:r>
            <a:r>
              <a:rPr lang="en-US" sz="1400">
                <a:solidFill>
                  <a:srgbClr val="000000"/>
                </a:solidFill>
                <a:latin typeface="Calibri"/>
                <a:ea typeface="Calibri"/>
                <a:cs typeface="Calibri"/>
              </a:rPr>
              <a:t>Expired insulin</a:t>
            </a:r>
            <a:r>
              <a:rPr lang="en-US" sz="1400" b="0" i="0">
                <a:solidFill>
                  <a:srgbClr val="000000"/>
                </a:solidFill>
                <a:effectLst/>
                <a:latin typeface="Calibri"/>
                <a:ea typeface="Calibri"/>
                <a:cs typeface="Calibri"/>
              </a:rPr>
              <a:t>​</a:t>
            </a:r>
          </a:p>
          <a:p>
            <a:pPr>
              <a:buFont typeface="+mj-lt"/>
              <a:buAutoNum type="arabicPeriod" startAt="34"/>
            </a:pPr>
            <a:r>
              <a:rPr lang="en-US" sz="1400" b="1" i="0" u="none" strike="noStrike">
                <a:solidFill>
                  <a:srgbClr val="C00000"/>
                </a:solidFill>
                <a:effectLst/>
                <a:latin typeface="Calibri"/>
                <a:ea typeface="Calibri"/>
                <a:cs typeface="Calibri"/>
              </a:rPr>
              <a:t>↑</a:t>
            </a:r>
            <a:r>
              <a:rPr lang="en-US" sz="1400" b="0" i="0" u="none" strike="noStrike">
                <a:solidFill>
                  <a:srgbClr val="000000"/>
                </a:solidFill>
                <a:effectLst/>
                <a:latin typeface="Calibri"/>
                <a:ea typeface="Calibri"/>
                <a:cs typeface="Calibri"/>
              </a:rPr>
              <a:t> </a:t>
            </a:r>
            <a:r>
              <a:rPr lang="en-US" sz="1400">
                <a:solidFill>
                  <a:srgbClr val="000000"/>
                </a:solidFill>
                <a:latin typeface="Calibri"/>
                <a:ea typeface="Calibri"/>
                <a:cs typeface="Calibri"/>
              </a:rPr>
              <a:t>Inaccurate BG</a:t>
            </a:r>
            <a:r>
              <a:rPr lang="en-US" sz="1400" b="0" i="0" u="none" strike="noStrike">
                <a:solidFill>
                  <a:srgbClr val="000000"/>
                </a:solidFill>
                <a:effectLst/>
                <a:latin typeface="Calibri"/>
                <a:ea typeface="Calibri"/>
                <a:cs typeface="Calibri"/>
              </a:rPr>
              <a:t> reading</a:t>
            </a:r>
            <a:r>
              <a:rPr lang="en-US" sz="1400" b="0" i="0">
                <a:solidFill>
                  <a:srgbClr val="000000"/>
                </a:solidFill>
                <a:effectLst/>
                <a:latin typeface="Calibri"/>
                <a:ea typeface="Calibri"/>
                <a:cs typeface="Calibri"/>
              </a:rPr>
              <a:t>​</a:t>
            </a:r>
          </a:p>
          <a:p>
            <a:pPr>
              <a:buFont typeface="+mj-lt"/>
              <a:buAutoNum type="arabicPeriod" startAt="34"/>
            </a:pPr>
            <a:r>
              <a:rPr lang="en-US" sz="1400" b="1" i="0" u="none" strike="noStrike">
                <a:solidFill>
                  <a:srgbClr val="1F4E79"/>
                </a:solidFill>
                <a:effectLst/>
                <a:latin typeface="Calibri"/>
                <a:ea typeface="Calibri"/>
                <a:cs typeface="Calibri"/>
              </a:rPr>
              <a:t>↓</a:t>
            </a:r>
            <a:r>
              <a:rPr lang="en-US" sz="1400" b="1" i="0" u="none" strike="noStrike">
                <a:solidFill>
                  <a:srgbClr val="C00000"/>
                </a:solidFill>
                <a:effectLst/>
                <a:latin typeface="Calibri"/>
                <a:ea typeface="Calibri"/>
                <a:cs typeface="Calibri"/>
              </a:rPr>
              <a:t>↑</a:t>
            </a:r>
            <a:r>
              <a:rPr lang="en-US" sz="1400" b="0" i="0" u="none" strike="noStrike">
                <a:solidFill>
                  <a:srgbClr val="000000"/>
                </a:solidFill>
                <a:effectLst/>
                <a:latin typeface="Calibri"/>
                <a:ea typeface="Calibri"/>
                <a:cs typeface="Calibri"/>
              </a:rPr>
              <a:t> </a:t>
            </a:r>
            <a:r>
              <a:rPr lang="en-US" sz="1400">
                <a:solidFill>
                  <a:srgbClr val="000000"/>
                </a:solidFill>
                <a:latin typeface="Calibri"/>
                <a:ea typeface="Calibri"/>
                <a:cs typeface="Calibri"/>
              </a:rPr>
              <a:t>Outside temperature</a:t>
            </a:r>
            <a:r>
              <a:rPr lang="en-US" sz="1400" b="0" i="0">
                <a:solidFill>
                  <a:srgbClr val="000000"/>
                </a:solidFill>
                <a:effectLst/>
                <a:latin typeface="Calibri"/>
                <a:ea typeface="Calibri"/>
                <a:cs typeface="Calibri"/>
              </a:rPr>
              <a:t>​</a:t>
            </a:r>
          </a:p>
          <a:p>
            <a:pPr algn="l" rtl="0" fontAlgn="base">
              <a:buFont typeface="+mj-lt"/>
              <a:buAutoNum type="arabicPeriod" startAt="34"/>
            </a:pPr>
            <a:r>
              <a:rPr lang="en-US" sz="1400" b="1" i="0" u="none" strike="noStrike">
                <a:solidFill>
                  <a:srgbClr val="C00000"/>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 Sunburn</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buFont typeface="+mj-lt"/>
              <a:buAutoNum type="arabicPeriod" startAt="34"/>
            </a:pPr>
            <a:r>
              <a:rPr lang="en-US" sz="1400" b="1" i="0" u="none" strike="noStrike">
                <a:solidFill>
                  <a:srgbClr val="000000"/>
                </a:solidFill>
                <a:effectLst/>
                <a:latin typeface="Calibri" panose="020F0502020204030204" pitchFamily="34" charset="0"/>
              </a:rPr>
              <a:t>?</a:t>
            </a:r>
            <a:r>
              <a:rPr lang="en-US" sz="1400" b="0" i="0" u="none" strike="noStrike">
                <a:solidFill>
                  <a:srgbClr val="000000"/>
                </a:solidFill>
                <a:effectLst/>
                <a:latin typeface="Calibri" panose="020F0502020204030204" pitchFamily="34" charset="0"/>
              </a:rPr>
              <a:t> Altitude</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p:txBody>
      </p:sp>
      <p:sp>
        <p:nvSpPr>
          <p:cNvPr id="20" name="TextBox 19">
            <a:extLst>
              <a:ext uri="{FF2B5EF4-FFF2-40B4-BE49-F238E27FC236}">
                <a16:creationId xmlns:a16="http://schemas.microsoft.com/office/drawing/2014/main" id="{FEB4AEAC-7728-C2A6-39F4-5E81E917DF7E}"/>
              </a:ext>
            </a:extLst>
          </p:cNvPr>
          <p:cNvSpPr txBox="1"/>
          <p:nvPr/>
        </p:nvSpPr>
        <p:spPr>
          <a:xfrm>
            <a:off x="10107945" y="2706423"/>
            <a:ext cx="1986712" cy="2031325"/>
          </a:xfrm>
          <a:prstGeom prst="rect">
            <a:avLst/>
          </a:prstGeom>
          <a:noFill/>
        </p:spPr>
        <p:txBody>
          <a:bodyPr wrap="square" lIns="91440" tIns="45720" rIns="91440" bIns="45720" anchor="t">
            <a:spAutoFit/>
          </a:bodyPr>
          <a:lstStyle/>
          <a:p>
            <a:pPr>
              <a:buFont typeface="+mj-lt"/>
              <a:buAutoNum type="arabicPeriod" startAt="39"/>
            </a:pPr>
            <a:r>
              <a:rPr lang="en-US" sz="1400" b="1" i="0" u="none" strike="noStrike">
                <a:solidFill>
                  <a:srgbClr val="1F4E79"/>
                </a:solidFill>
                <a:effectLst/>
                <a:latin typeface="Calibri"/>
                <a:ea typeface="Calibri"/>
                <a:cs typeface="Calibri"/>
              </a:rPr>
              <a:t>↓</a:t>
            </a:r>
            <a:r>
              <a:rPr lang="en-US" sz="1400" b="0" i="0" u="none" strike="noStrike">
                <a:solidFill>
                  <a:srgbClr val="000000"/>
                </a:solidFill>
                <a:effectLst/>
                <a:latin typeface="Calibri"/>
                <a:ea typeface="Calibri"/>
                <a:cs typeface="Calibri"/>
              </a:rPr>
              <a:t> Frequency </a:t>
            </a:r>
            <a:r>
              <a:rPr lang="en-US" sz="1400">
                <a:solidFill>
                  <a:srgbClr val="000000"/>
                </a:solidFill>
                <a:latin typeface="Calibri"/>
                <a:ea typeface="Calibri"/>
                <a:cs typeface="Calibri"/>
              </a:rPr>
              <a:t>of glucose</a:t>
            </a:r>
            <a:r>
              <a:rPr lang="en-US" sz="1400" b="0" i="0" u="none" strike="noStrike">
                <a:solidFill>
                  <a:srgbClr val="000000"/>
                </a:solidFill>
                <a:effectLst/>
                <a:latin typeface="Calibri"/>
                <a:ea typeface="Calibri"/>
                <a:cs typeface="Calibri"/>
              </a:rPr>
              <a:t> checks</a:t>
            </a:r>
            <a:r>
              <a:rPr lang="en-US" sz="1400" b="0" i="0">
                <a:solidFill>
                  <a:srgbClr val="000000"/>
                </a:solidFill>
                <a:effectLst/>
                <a:latin typeface="Calibri"/>
                <a:ea typeface="Calibri"/>
                <a:cs typeface="Calibri"/>
              </a:rPr>
              <a:t>​</a:t>
            </a:r>
          </a:p>
          <a:p>
            <a:pPr>
              <a:buFont typeface="+mj-lt"/>
              <a:buAutoNum type="arabicPeriod" startAt="39"/>
            </a:pPr>
            <a:r>
              <a:rPr lang="en-US" sz="1400" b="1" i="0" u="none" strike="noStrike">
                <a:solidFill>
                  <a:srgbClr val="1F4E79"/>
                </a:solidFill>
                <a:effectLst/>
                <a:latin typeface="Calibri"/>
                <a:ea typeface="Calibri"/>
                <a:cs typeface="Calibri"/>
              </a:rPr>
              <a:t>↓</a:t>
            </a:r>
            <a:r>
              <a:rPr lang="en-US" sz="1400" b="1" i="0" u="none" strike="noStrike">
                <a:solidFill>
                  <a:srgbClr val="C00000"/>
                </a:solidFill>
                <a:effectLst/>
                <a:latin typeface="Calibri"/>
                <a:ea typeface="Calibri"/>
                <a:cs typeface="Calibri"/>
              </a:rPr>
              <a:t>↑</a:t>
            </a:r>
            <a:r>
              <a:rPr lang="en-US" sz="1400" b="1" i="0" u="none" strike="noStrike">
                <a:solidFill>
                  <a:srgbClr val="000000"/>
                </a:solidFill>
                <a:effectLst/>
                <a:latin typeface="Calibri"/>
                <a:ea typeface="Calibri"/>
                <a:cs typeface="Calibri"/>
              </a:rPr>
              <a:t> </a:t>
            </a:r>
            <a:r>
              <a:rPr lang="en-US" sz="1400">
                <a:solidFill>
                  <a:srgbClr val="000000"/>
                </a:solidFill>
                <a:latin typeface="Calibri"/>
                <a:ea typeface="Calibri"/>
                <a:cs typeface="Calibri"/>
              </a:rPr>
              <a:t>Default options</a:t>
            </a:r>
            <a:r>
              <a:rPr lang="en-US" sz="1400" b="0" i="0" u="none" strike="noStrike">
                <a:solidFill>
                  <a:srgbClr val="000000"/>
                </a:solidFill>
                <a:effectLst/>
                <a:latin typeface="Calibri"/>
                <a:ea typeface="Calibri"/>
                <a:cs typeface="Calibri"/>
              </a:rPr>
              <a:t> </a:t>
            </a:r>
            <a:r>
              <a:rPr lang="en-US" sz="1400">
                <a:solidFill>
                  <a:srgbClr val="000000"/>
                </a:solidFill>
                <a:latin typeface="Calibri"/>
                <a:ea typeface="Calibri"/>
                <a:cs typeface="Calibri"/>
              </a:rPr>
              <a:t>and choices</a:t>
            </a:r>
            <a:r>
              <a:rPr lang="en-US" sz="1400" b="0" i="0">
                <a:solidFill>
                  <a:srgbClr val="000000"/>
                </a:solidFill>
                <a:effectLst/>
                <a:latin typeface="Calibri"/>
                <a:ea typeface="Calibri"/>
                <a:cs typeface="Calibri"/>
              </a:rPr>
              <a:t>​</a:t>
            </a:r>
          </a:p>
          <a:p>
            <a:pPr algn="l" rtl="0" fontAlgn="base">
              <a:buFont typeface="+mj-lt"/>
              <a:buAutoNum type="arabicPeriod" startAt="39"/>
            </a:pPr>
            <a:r>
              <a:rPr lang="en-US" sz="1400" b="1" i="0" u="none" strike="noStrike">
                <a:solidFill>
                  <a:srgbClr val="1F4E79"/>
                </a:solidFill>
                <a:effectLst/>
                <a:latin typeface="Calibri"/>
                <a:ea typeface="Calibri"/>
                <a:cs typeface="Calibri"/>
              </a:rPr>
              <a:t>↓</a:t>
            </a:r>
            <a:r>
              <a:rPr lang="en-US" sz="1400" b="1" i="0" u="none" strike="noStrike">
                <a:solidFill>
                  <a:srgbClr val="C00000"/>
                </a:solidFill>
                <a:effectLst/>
                <a:latin typeface="Calibri"/>
                <a:ea typeface="Calibri"/>
                <a:cs typeface="Calibri"/>
              </a:rPr>
              <a:t>↑</a:t>
            </a:r>
            <a:r>
              <a:rPr lang="en-US" sz="1400" b="1" i="0" u="none" strike="noStrike">
                <a:solidFill>
                  <a:srgbClr val="000000"/>
                </a:solidFill>
                <a:effectLst/>
                <a:latin typeface="Calibri"/>
                <a:ea typeface="Calibri"/>
                <a:cs typeface="Calibri"/>
              </a:rPr>
              <a:t> </a:t>
            </a:r>
            <a:r>
              <a:rPr lang="en-US" sz="1400" b="0" i="0" u="none" strike="noStrike">
                <a:solidFill>
                  <a:srgbClr val="000000"/>
                </a:solidFill>
                <a:effectLst/>
                <a:latin typeface="Calibri"/>
                <a:ea typeface="Calibri"/>
                <a:cs typeface="Calibri"/>
              </a:rPr>
              <a:t>Decision-making biases</a:t>
            </a:r>
            <a:r>
              <a:rPr lang="en-US" sz="1400" b="0" i="0">
                <a:solidFill>
                  <a:srgbClr val="000000"/>
                </a:solidFill>
                <a:effectLst/>
                <a:latin typeface="Calibri"/>
                <a:ea typeface="Calibri"/>
                <a:cs typeface="Calibri"/>
              </a:rPr>
              <a:t>​</a:t>
            </a:r>
          </a:p>
          <a:p>
            <a:pPr>
              <a:buFont typeface="+mj-lt"/>
              <a:buAutoNum type="arabicPeriod" startAt="39"/>
            </a:pPr>
            <a:r>
              <a:rPr lang="en-US" sz="1400" b="1" i="0" u="none" strike="noStrike">
                <a:solidFill>
                  <a:srgbClr val="1F4E79"/>
                </a:solidFill>
                <a:effectLst/>
                <a:latin typeface="Calibri"/>
                <a:ea typeface="Calibri"/>
                <a:cs typeface="Calibri"/>
              </a:rPr>
              <a:t>↓</a:t>
            </a:r>
            <a:r>
              <a:rPr lang="en-US" sz="1400" b="1" i="0" u="none" strike="noStrike">
                <a:solidFill>
                  <a:srgbClr val="C00000"/>
                </a:solidFill>
                <a:effectLst/>
                <a:latin typeface="Calibri"/>
                <a:ea typeface="Calibri"/>
                <a:cs typeface="Calibri"/>
              </a:rPr>
              <a:t>↑</a:t>
            </a:r>
            <a:r>
              <a:rPr lang="en-US" sz="1400" b="1" i="0" u="none" strike="noStrike">
                <a:solidFill>
                  <a:srgbClr val="000000"/>
                </a:solidFill>
                <a:effectLst/>
                <a:latin typeface="Calibri"/>
                <a:ea typeface="Calibri"/>
                <a:cs typeface="Calibri"/>
              </a:rPr>
              <a:t> </a:t>
            </a:r>
            <a:r>
              <a:rPr lang="en-US" sz="1400">
                <a:solidFill>
                  <a:srgbClr val="000000"/>
                </a:solidFill>
                <a:latin typeface="Calibri"/>
                <a:ea typeface="Calibri"/>
                <a:cs typeface="Calibri"/>
              </a:rPr>
              <a:t>Family relationships</a:t>
            </a:r>
            <a:r>
              <a:rPr lang="en-US" sz="1400" b="0" i="0" u="none" strike="noStrike">
                <a:solidFill>
                  <a:srgbClr val="000000"/>
                </a:solidFill>
                <a:effectLst/>
                <a:latin typeface="Calibri"/>
                <a:ea typeface="Calibri"/>
                <a:cs typeface="Calibri"/>
              </a:rPr>
              <a:t> </a:t>
            </a:r>
            <a:r>
              <a:rPr lang="en-US" sz="1400">
                <a:solidFill>
                  <a:srgbClr val="000000"/>
                </a:solidFill>
                <a:latin typeface="Calibri"/>
                <a:ea typeface="Calibri"/>
                <a:cs typeface="Calibri"/>
              </a:rPr>
              <a:t>and social</a:t>
            </a:r>
            <a:r>
              <a:rPr lang="en-US" sz="1400" b="0" i="0" u="none" strike="noStrike">
                <a:solidFill>
                  <a:srgbClr val="000000"/>
                </a:solidFill>
                <a:effectLst/>
                <a:latin typeface="Calibri"/>
                <a:ea typeface="Calibri"/>
                <a:cs typeface="Calibri"/>
              </a:rPr>
              <a:t> pressures</a:t>
            </a:r>
            <a:r>
              <a:rPr lang="en-US" sz="1400" b="0" i="0">
                <a:solidFill>
                  <a:srgbClr val="000000"/>
                </a:solidFill>
                <a:effectLst/>
                <a:latin typeface="Calibri"/>
                <a:ea typeface="Calibri"/>
                <a:cs typeface="Calibri"/>
              </a:rPr>
              <a:t>​</a:t>
            </a:r>
          </a:p>
        </p:txBody>
      </p:sp>
      <p:sp>
        <p:nvSpPr>
          <p:cNvPr id="55" name="TextBox 54">
            <a:extLst>
              <a:ext uri="{FF2B5EF4-FFF2-40B4-BE49-F238E27FC236}">
                <a16:creationId xmlns:a16="http://schemas.microsoft.com/office/drawing/2014/main" id="{0721831F-D53F-F6F3-A780-6AFA36451A25}"/>
              </a:ext>
            </a:extLst>
          </p:cNvPr>
          <p:cNvSpPr txBox="1"/>
          <p:nvPr/>
        </p:nvSpPr>
        <p:spPr>
          <a:xfrm>
            <a:off x="11330518" y="6638924"/>
            <a:ext cx="989187"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Lato"/>
                <a:ea typeface="Lato"/>
                <a:cs typeface="Lato"/>
              </a:rPr>
              <a:t>Brown, 2022</a:t>
            </a:r>
          </a:p>
        </p:txBody>
      </p:sp>
    </p:spTree>
    <p:extLst>
      <p:ext uri="{BB962C8B-B14F-4D97-AF65-F5344CB8AC3E}">
        <p14:creationId xmlns:p14="http://schemas.microsoft.com/office/powerpoint/2010/main" val="1409929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14B39-725A-9AAC-B668-E76DB7D32E61}"/>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9D8C65E5-E0E1-86BE-134B-A417D597F33C}"/>
              </a:ext>
            </a:extLst>
          </p:cNvPr>
          <p:cNvSpPr txBox="1">
            <a:spLocks noChangeArrowheads="1"/>
          </p:cNvSpPr>
          <p:nvPr/>
        </p:nvSpPr>
        <p:spPr bwMode="auto">
          <a:xfrm>
            <a:off x="1064986" y="892889"/>
            <a:ext cx="97940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Diabetes Self-Management Education and Support (DSMES)</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8352FB4E-CB11-DE97-5A06-164EDE733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2" name="TextBox 1">
            <a:extLst>
              <a:ext uri="{FF2B5EF4-FFF2-40B4-BE49-F238E27FC236}">
                <a16:creationId xmlns:a16="http://schemas.microsoft.com/office/drawing/2014/main" id="{7754A44D-C84C-0271-DC0E-B640F1A7A46F}"/>
              </a:ext>
            </a:extLst>
          </p:cNvPr>
          <p:cNvSpPr txBox="1"/>
          <p:nvPr/>
        </p:nvSpPr>
        <p:spPr>
          <a:xfrm>
            <a:off x="1064986" y="2169418"/>
            <a:ext cx="10357757" cy="2801536"/>
          </a:xfrm>
          <a:prstGeom prst="rect">
            <a:avLst/>
          </a:prstGeom>
          <a:noFill/>
        </p:spPr>
        <p:txBody>
          <a:bodyPr wrap="square"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Provides an evidence-based foundation to help people with diabetes navigate their condition.</a:t>
            </a:r>
            <a:endParaRPr lang="en-US"/>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dirty="0">
                <a:solidFill>
                  <a:schemeClr val="bg1">
                    <a:lumMod val="50000"/>
                  </a:schemeClr>
                </a:solidFill>
                <a:latin typeface="Lato"/>
                <a:ea typeface="Open Sans"/>
                <a:cs typeface="Open Sans"/>
              </a:rPr>
              <a:t>People who participate in DSMES have been shown to have better diabetes-related outcomes than those who do not.</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Despite this, less than 5% of Medicare beneficiaries and 6.8% of privately insured people with diabetes have used DSMES within the first year of diagnosis.</a:t>
            </a:r>
            <a:endPar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DB8F14A4-2BF5-7EE2-1A32-0A62668E216C}"/>
              </a:ext>
            </a:extLst>
          </p:cNvPr>
          <p:cNvSpPr txBox="1"/>
          <p:nvPr/>
        </p:nvSpPr>
        <p:spPr>
          <a:xfrm>
            <a:off x="11415889" y="6618111"/>
            <a:ext cx="1340556"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aseline="0">
                <a:latin typeface="Lato"/>
              </a:rPr>
              <a:t>CDC, 2024</a:t>
            </a:r>
            <a:r>
              <a:rPr sz="800">
                <a:latin typeface="Lato"/>
                <a:ea typeface="Lato"/>
                <a:cs typeface="Lato"/>
              </a:rPr>
              <a:t>​</a:t>
            </a:r>
            <a:endParaRPr lang="en-US"/>
          </a:p>
          <a:p>
            <a:pPr algn="ctr"/>
            <a:endParaRPr lang="en-US"/>
          </a:p>
        </p:txBody>
      </p:sp>
    </p:spTree>
    <p:extLst>
      <p:ext uri="{BB962C8B-B14F-4D97-AF65-F5344CB8AC3E}">
        <p14:creationId xmlns:p14="http://schemas.microsoft.com/office/powerpoint/2010/main" val="3806958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20B58-E85C-BB5F-A5BE-7E7940E8B502}"/>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64B3E106-5F1E-38DF-53E3-5DFC8AFA6FE5}"/>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DSMES Objectives</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AB05A9B5-BD7B-643D-2262-CEFE8C6E5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2" name="TextBox 1">
            <a:extLst>
              <a:ext uri="{FF2B5EF4-FFF2-40B4-BE49-F238E27FC236}">
                <a16:creationId xmlns:a16="http://schemas.microsoft.com/office/drawing/2014/main" id="{33E11AB2-2703-62A4-EA80-85C9221E2E93}"/>
              </a:ext>
            </a:extLst>
          </p:cNvPr>
          <p:cNvSpPr txBox="1"/>
          <p:nvPr/>
        </p:nvSpPr>
        <p:spPr>
          <a:xfrm>
            <a:off x="1064986" y="1893151"/>
            <a:ext cx="10357757" cy="3263201"/>
          </a:xfrm>
          <a:prstGeom prst="rect">
            <a:avLst/>
          </a:prstGeom>
          <a:noFill/>
        </p:spPr>
        <p:txBody>
          <a:bodyPr wrap="square">
            <a:spAutoFit/>
          </a:bodyPr>
          <a:lstStyle/>
          <a:p>
            <a:pPr marL="171450"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Provides people with diabetes the knowledge, skills, and confidence to manage diabetes</a:t>
            </a:r>
          </a:p>
          <a:p>
            <a:pPr marL="171450"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This includes: </a:t>
            </a:r>
          </a:p>
          <a:p>
            <a:pPr marL="628650" lvl="1"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Active collaboration with the healthcare team</a:t>
            </a:r>
          </a:p>
          <a:p>
            <a:pPr marL="628650" lvl="1"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Making informed decisions</a:t>
            </a:r>
          </a:p>
          <a:p>
            <a:pPr marL="628650" lvl="1"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Solving problems</a:t>
            </a:r>
          </a:p>
          <a:p>
            <a:pPr marL="628650" lvl="1"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Developing personal goals and action plans</a:t>
            </a:r>
          </a:p>
          <a:p>
            <a:pPr marL="628650" lvl="1"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Coping with emotions and life stresses</a:t>
            </a:r>
          </a:p>
        </p:txBody>
      </p:sp>
      <p:sp>
        <p:nvSpPr>
          <p:cNvPr id="8" name="TextBox 7">
            <a:extLst>
              <a:ext uri="{FF2B5EF4-FFF2-40B4-BE49-F238E27FC236}">
                <a16:creationId xmlns:a16="http://schemas.microsoft.com/office/drawing/2014/main" id="{D391CC7C-D1DA-1E91-0E35-0BAA8A05C8B6}"/>
              </a:ext>
            </a:extLst>
          </p:cNvPr>
          <p:cNvSpPr txBox="1"/>
          <p:nvPr/>
        </p:nvSpPr>
        <p:spPr>
          <a:xfrm>
            <a:off x="11063112" y="6604000"/>
            <a:ext cx="115711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aseline="0">
                <a:latin typeface="Lato"/>
              </a:rPr>
              <a:t>Powers</a:t>
            </a:r>
            <a:r>
              <a:rPr lang="en-US" sz="800">
                <a:latin typeface="Lato"/>
              </a:rPr>
              <a:t> et al.,</a:t>
            </a:r>
            <a:r>
              <a:rPr lang="en-US" sz="800" baseline="0">
                <a:latin typeface="Lato"/>
              </a:rPr>
              <a:t> 2020</a:t>
            </a:r>
            <a:r>
              <a:rPr sz="800">
                <a:latin typeface="Lato"/>
                <a:ea typeface="Lato"/>
                <a:cs typeface="Lato"/>
              </a:rPr>
              <a:t>​</a:t>
            </a:r>
            <a:endParaRPr lang="en-US"/>
          </a:p>
        </p:txBody>
      </p:sp>
    </p:spTree>
    <p:extLst>
      <p:ext uri="{BB962C8B-B14F-4D97-AF65-F5344CB8AC3E}">
        <p14:creationId xmlns:p14="http://schemas.microsoft.com/office/powerpoint/2010/main" val="3910229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EE4D4-FAA2-56D7-AA36-04DC560752A2}"/>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80362D9F-DBB4-91CE-1036-5B87D7C3EE58}"/>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DSMES Promotes Self-Care Behaviors</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6683D69E-AD16-1263-AA9A-E253FD46B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2" name="TextBox 1">
            <a:extLst>
              <a:ext uri="{FF2B5EF4-FFF2-40B4-BE49-F238E27FC236}">
                <a16:creationId xmlns:a16="http://schemas.microsoft.com/office/drawing/2014/main" id="{34FB1D27-FCBA-3E27-7762-AAD80014C9B8}"/>
              </a:ext>
            </a:extLst>
          </p:cNvPr>
          <p:cNvSpPr txBox="1"/>
          <p:nvPr/>
        </p:nvSpPr>
        <p:spPr>
          <a:xfrm>
            <a:off x="1064986" y="1893151"/>
            <a:ext cx="10357757" cy="3724866"/>
          </a:xfrm>
          <a:prstGeom prst="rect">
            <a:avLst/>
          </a:prstGeom>
          <a:noFill/>
        </p:spPr>
        <p:txBody>
          <a:bodyPr wrap="square">
            <a:spAutoFit/>
          </a:bodyPr>
          <a:lstStyle/>
          <a:p>
            <a:pPr marL="171450"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ADCES7 Self-Care Behaviors</a:t>
            </a:r>
          </a:p>
          <a:p>
            <a:pPr marL="628650" lvl="1"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Healthy eating</a:t>
            </a:r>
          </a:p>
          <a:p>
            <a:pPr marL="628650" lvl="1"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Being active</a:t>
            </a:r>
          </a:p>
          <a:p>
            <a:pPr marL="628650" lvl="1"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Monitoring</a:t>
            </a:r>
          </a:p>
          <a:p>
            <a:pPr marL="628650" lvl="1"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Taking medication</a:t>
            </a:r>
          </a:p>
          <a:p>
            <a:pPr marL="628650" lvl="1"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Healthy coping</a:t>
            </a:r>
          </a:p>
          <a:p>
            <a:pPr marL="628650" lvl="1"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Problem solving </a:t>
            </a:r>
          </a:p>
          <a:p>
            <a:pPr marL="628650" lvl="1"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Reducing risks</a:t>
            </a:r>
          </a:p>
        </p:txBody>
      </p:sp>
      <p:sp>
        <p:nvSpPr>
          <p:cNvPr id="4" name="Rounded Rectangle 3">
            <a:extLst>
              <a:ext uri="{FF2B5EF4-FFF2-40B4-BE49-F238E27FC236}">
                <a16:creationId xmlns:a16="http://schemas.microsoft.com/office/drawing/2014/main" id="{E899C7A1-A8D6-9156-AF34-2CB758D2A7FB}"/>
              </a:ext>
            </a:extLst>
          </p:cNvPr>
          <p:cNvSpPr/>
          <p:nvPr/>
        </p:nvSpPr>
        <p:spPr>
          <a:xfrm>
            <a:off x="6966857" y="2326422"/>
            <a:ext cx="4160157" cy="3410857"/>
          </a:xfrm>
          <a:prstGeom prst="roundRect">
            <a:avLst/>
          </a:prstGeom>
          <a:solidFill>
            <a:srgbClr val="124F6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latin typeface="Lato"/>
                <a:ea typeface="Lato"/>
                <a:cs typeface="Lato"/>
              </a:rPr>
              <a:t>”All people with diabetes should participate in diabetes self-management education and support to facilitate the knowledge, decision-making, and skills mastery necessary for diabetes self-care.”</a:t>
            </a:r>
          </a:p>
          <a:p>
            <a:pPr algn="ctr"/>
            <a:r>
              <a:rPr lang="en-US" sz="2000">
                <a:latin typeface="Lato"/>
                <a:ea typeface="Lato"/>
                <a:cs typeface="Lato"/>
              </a:rPr>
              <a:t>- ADA Standards of Care</a:t>
            </a:r>
          </a:p>
        </p:txBody>
      </p:sp>
      <p:sp>
        <p:nvSpPr>
          <p:cNvPr id="6" name="TextBox 5">
            <a:extLst>
              <a:ext uri="{FF2B5EF4-FFF2-40B4-BE49-F238E27FC236}">
                <a16:creationId xmlns:a16="http://schemas.microsoft.com/office/drawing/2014/main" id="{530C261D-7BBB-E8DB-4995-9847302488E9}"/>
              </a:ext>
            </a:extLst>
          </p:cNvPr>
          <p:cNvSpPr txBox="1"/>
          <p:nvPr/>
        </p:nvSpPr>
        <p:spPr>
          <a:xfrm>
            <a:off x="11133667" y="6547555"/>
            <a:ext cx="1340556"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Lato"/>
              </a:rPr>
              <a:t>Powers et al., 2020</a:t>
            </a:r>
            <a:endParaRPr lang="en-US"/>
          </a:p>
          <a:p>
            <a:r>
              <a:rPr lang="en-US" sz="800">
                <a:latin typeface="Lato"/>
                <a:ea typeface="Lato"/>
                <a:cs typeface="Lato"/>
              </a:rPr>
              <a:t>Kolb, 2020</a:t>
            </a:r>
          </a:p>
          <a:p>
            <a:pPr algn="ctr"/>
            <a:endParaRPr lang="en-US">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7559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28603-7CD2-703B-301E-A8702B01F6A0}"/>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C32B5206-AB51-BED7-8830-59DE852A54B7}"/>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Critical Times to Provide and Modify DSMES</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A7977455-B8A2-2033-8255-AAD8467B5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graphicFrame>
        <p:nvGraphicFramePr>
          <p:cNvPr id="5" name="Diagram 4">
            <a:extLst>
              <a:ext uri="{FF2B5EF4-FFF2-40B4-BE49-F238E27FC236}">
                <a16:creationId xmlns:a16="http://schemas.microsoft.com/office/drawing/2014/main" id="{6F90B742-502C-5347-9237-CDE12022270A}"/>
              </a:ext>
            </a:extLst>
          </p:cNvPr>
          <p:cNvGraphicFramePr/>
          <p:nvPr>
            <p:extLst>
              <p:ext uri="{D42A27DB-BD31-4B8C-83A1-F6EECF244321}">
                <p14:modId xmlns:p14="http://schemas.microsoft.com/office/powerpoint/2010/main" val="1500413544"/>
              </p:ext>
            </p:extLst>
          </p:nvPr>
        </p:nvGraphicFramePr>
        <p:xfrm>
          <a:off x="1198964" y="1893151"/>
          <a:ext cx="9794071" cy="4333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a:extLst>
              <a:ext uri="{FF2B5EF4-FFF2-40B4-BE49-F238E27FC236}">
                <a16:creationId xmlns:a16="http://schemas.microsoft.com/office/drawing/2014/main" id="{B4472FBF-1895-B5F4-69D4-3611B9EF26E5}"/>
              </a:ext>
            </a:extLst>
          </p:cNvPr>
          <p:cNvSpPr txBox="1"/>
          <p:nvPr/>
        </p:nvSpPr>
        <p:spPr>
          <a:xfrm>
            <a:off x="11063112" y="6604000"/>
            <a:ext cx="115711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aseline="0">
                <a:latin typeface="Lato"/>
              </a:rPr>
              <a:t>Powers</a:t>
            </a:r>
            <a:r>
              <a:rPr lang="en-US" sz="800">
                <a:latin typeface="Lato"/>
              </a:rPr>
              <a:t> et al.,</a:t>
            </a:r>
            <a:r>
              <a:rPr lang="en-US" sz="800" baseline="0">
                <a:latin typeface="Lato"/>
              </a:rPr>
              <a:t> 2020</a:t>
            </a:r>
            <a:r>
              <a:rPr sz="800">
                <a:latin typeface="Lato"/>
                <a:ea typeface="Lato"/>
                <a:cs typeface="Lato"/>
              </a:rPr>
              <a:t>​</a:t>
            </a:r>
            <a:endParaRPr lang="en-US"/>
          </a:p>
        </p:txBody>
      </p:sp>
    </p:spTree>
    <p:extLst>
      <p:ext uri="{BB962C8B-B14F-4D97-AF65-F5344CB8AC3E}">
        <p14:creationId xmlns:p14="http://schemas.microsoft.com/office/powerpoint/2010/main" val="1751304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C5D0B-AE98-EA43-0376-C4CD53CD57DE}"/>
            </a:ext>
          </a:extLst>
        </p:cNvPr>
        <p:cNvGrpSpPr/>
        <p:nvPr/>
      </p:nvGrpSpPr>
      <p:grpSpPr>
        <a:xfrm>
          <a:off x="0" y="0"/>
          <a:ext cx="0" cy="0"/>
          <a:chOff x="0" y="0"/>
          <a:chExt cx="0" cy="0"/>
        </a:xfrm>
      </p:grpSpPr>
      <p:sp>
        <p:nvSpPr>
          <p:cNvPr id="62466" name="TextBox 525">
            <a:extLst>
              <a:ext uri="{FF2B5EF4-FFF2-40B4-BE49-F238E27FC236}">
                <a16:creationId xmlns:a16="http://schemas.microsoft.com/office/drawing/2014/main" id="{783B5628-9F2E-97FE-FF26-B23BA67F9775}"/>
              </a:ext>
            </a:extLst>
          </p:cNvPr>
          <p:cNvSpPr txBox="1">
            <a:spLocks noChangeArrowheads="1"/>
          </p:cNvSpPr>
          <p:nvPr/>
        </p:nvSpPr>
        <p:spPr bwMode="auto">
          <a:xfrm>
            <a:off x="1117600" y="3834666"/>
            <a:ext cx="4978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6872B"/>
                </a:solidFill>
                <a:latin typeface="Poppins" panose="00000500000000000000" pitchFamily="2" charset="0"/>
                <a:ea typeface="Open Sans ExtraBold" pitchFamily="2" charset="0"/>
                <a:cs typeface="Poppins" panose="00000500000000000000" pitchFamily="2" charset="0"/>
              </a:rPr>
              <a:t>Evaluate the impact of DSMES and DPP on patient outcomes, including prevention, glycemic management, cardiometabolic risk reduction, patient activation, and health equity.</a:t>
            </a:r>
          </a:p>
        </p:txBody>
      </p:sp>
      <p:cxnSp>
        <p:nvCxnSpPr>
          <p:cNvPr id="527" name="Straight Connector 526">
            <a:extLst>
              <a:ext uri="{FF2B5EF4-FFF2-40B4-BE49-F238E27FC236}">
                <a16:creationId xmlns:a16="http://schemas.microsoft.com/office/drawing/2014/main" id="{E81F88CE-C63F-8093-4241-EBE20A9DD174}"/>
              </a:ext>
            </a:extLst>
          </p:cNvPr>
          <p:cNvCxnSpPr/>
          <p:nvPr/>
        </p:nvCxnSpPr>
        <p:spPr>
          <a:xfrm>
            <a:off x="1117600" y="2206625"/>
            <a:ext cx="1090613" cy="0"/>
          </a:xfrm>
          <a:prstGeom prst="line">
            <a:avLst/>
          </a:prstGeom>
          <a:ln w="38100">
            <a:solidFill>
              <a:srgbClr val="FDD24F"/>
            </a:solidFill>
          </a:ln>
        </p:spPr>
        <p:style>
          <a:lnRef idx="1">
            <a:schemeClr val="accent1"/>
          </a:lnRef>
          <a:fillRef idx="0">
            <a:schemeClr val="accent1"/>
          </a:fillRef>
          <a:effectRef idx="0">
            <a:schemeClr val="accent1"/>
          </a:effectRef>
          <a:fontRef idx="minor">
            <a:schemeClr val="tx1"/>
          </a:fontRef>
        </p:style>
      </p:cxnSp>
      <p:sp>
        <p:nvSpPr>
          <p:cNvPr id="62468" name="TextBox 527">
            <a:extLst>
              <a:ext uri="{FF2B5EF4-FFF2-40B4-BE49-F238E27FC236}">
                <a16:creationId xmlns:a16="http://schemas.microsoft.com/office/drawing/2014/main" id="{53E895BA-4D5C-F9F5-3E7A-855940999E34}"/>
              </a:ext>
            </a:extLst>
          </p:cNvPr>
          <p:cNvSpPr txBox="1">
            <a:spLocks noChangeArrowheads="1"/>
          </p:cNvSpPr>
          <p:nvPr/>
        </p:nvSpPr>
        <p:spPr bwMode="auto">
          <a:xfrm>
            <a:off x="995363" y="2203450"/>
            <a:ext cx="344998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0" b="1">
                <a:solidFill>
                  <a:srgbClr val="124F6F"/>
                </a:solidFill>
                <a:latin typeface="Playfair Display" panose="00000800000000000000" pitchFamily="2" charset="0"/>
                <a:cs typeface="Open Sans ExtraBold" pitchFamily="2" charset="0"/>
              </a:rPr>
              <a:t>LO#2</a:t>
            </a:r>
          </a:p>
        </p:txBody>
      </p:sp>
      <p:grpSp>
        <p:nvGrpSpPr>
          <p:cNvPr id="529" name="Group 528">
            <a:extLst>
              <a:ext uri="{FF2B5EF4-FFF2-40B4-BE49-F238E27FC236}">
                <a16:creationId xmlns:a16="http://schemas.microsoft.com/office/drawing/2014/main" id="{7BDC7E09-66BE-4CFD-90DA-37EAAC0CF175}"/>
              </a:ext>
            </a:extLst>
          </p:cNvPr>
          <p:cNvGrpSpPr/>
          <p:nvPr/>
        </p:nvGrpSpPr>
        <p:grpSpPr>
          <a:xfrm>
            <a:off x="6152315" y="718171"/>
            <a:ext cx="1132704" cy="1260844"/>
            <a:chOff x="1935730" y="2359687"/>
            <a:chExt cx="2527200" cy="2813096"/>
          </a:xfrm>
          <a:solidFill>
            <a:srgbClr val="F6872B">
              <a:alpha val="50000"/>
            </a:srgbClr>
          </a:solidFill>
        </p:grpSpPr>
        <p:sp>
          <p:nvSpPr>
            <p:cNvPr id="530" name="Oval 529">
              <a:extLst>
                <a:ext uri="{FF2B5EF4-FFF2-40B4-BE49-F238E27FC236}">
                  <a16:creationId xmlns:a16="http://schemas.microsoft.com/office/drawing/2014/main" id="{8265545B-0C4A-98C2-2A28-C25B36990E9D}"/>
                </a:ext>
              </a:extLst>
            </p:cNvPr>
            <p:cNvSpPr/>
            <p:nvPr/>
          </p:nvSpPr>
          <p:spPr>
            <a:xfrm>
              <a:off x="19357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1" name="Oval 530">
              <a:extLst>
                <a:ext uri="{FF2B5EF4-FFF2-40B4-BE49-F238E27FC236}">
                  <a16:creationId xmlns:a16="http://schemas.microsoft.com/office/drawing/2014/main" id="{A5EE74BE-2FDC-2176-5793-5A6466597F18}"/>
                </a:ext>
              </a:extLst>
            </p:cNvPr>
            <p:cNvSpPr/>
            <p:nvPr/>
          </p:nvSpPr>
          <p:spPr>
            <a:xfrm>
              <a:off x="19357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2" name="Oval 531">
              <a:extLst>
                <a:ext uri="{FF2B5EF4-FFF2-40B4-BE49-F238E27FC236}">
                  <a16:creationId xmlns:a16="http://schemas.microsoft.com/office/drawing/2014/main" id="{6CC98D93-8C69-F9B5-CF33-DA418AB12254}"/>
                </a:ext>
              </a:extLst>
            </p:cNvPr>
            <p:cNvSpPr/>
            <p:nvPr/>
          </p:nvSpPr>
          <p:spPr>
            <a:xfrm>
              <a:off x="19357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3" name="Oval 532">
              <a:extLst>
                <a:ext uri="{FF2B5EF4-FFF2-40B4-BE49-F238E27FC236}">
                  <a16:creationId xmlns:a16="http://schemas.microsoft.com/office/drawing/2014/main" id="{B3ECDD89-29F7-2146-840C-62AEA2079E15}"/>
                </a:ext>
              </a:extLst>
            </p:cNvPr>
            <p:cNvSpPr/>
            <p:nvPr/>
          </p:nvSpPr>
          <p:spPr>
            <a:xfrm>
              <a:off x="19357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4" name="Oval 533">
              <a:extLst>
                <a:ext uri="{FF2B5EF4-FFF2-40B4-BE49-F238E27FC236}">
                  <a16:creationId xmlns:a16="http://schemas.microsoft.com/office/drawing/2014/main" id="{8D2254A6-C7AA-3DD4-E2B4-110CB857F949}"/>
                </a:ext>
              </a:extLst>
            </p:cNvPr>
            <p:cNvSpPr/>
            <p:nvPr/>
          </p:nvSpPr>
          <p:spPr>
            <a:xfrm>
              <a:off x="19357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5" name="Oval 534">
              <a:extLst>
                <a:ext uri="{FF2B5EF4-FFF2-40B4-BE49-F238E27FC236}">
                  <a16:creationId xmlns:a16="http://schemas.microsoft.com/office/drawing/2014/main" id="{1655F06A-A927-2E99-60B4-14F54322A79C}"/>
                </a:ext>
              </a:extLst>
            </p:cNvPr>
            <p:cNvSpPr/>
            <p:nvPr/>
          </p:nvSpPr>
          <p:spPr>
            <a:xfrm>
              <a:off x="19357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6" name="Oval 535">
              <a:extLst>
                <a:ext uri="{FF2B5EF4-FFF2-40B4-BE49-F238E27FC236}">
                  <a16:creationId xmlns:a16="http://schemas.microsoft.com/office/drawing/2014/main" id="{CEF3F3E4-3F09-CBA0-3805-953610C7C449}"/>
                </a:ext>
              </a:extLst>
            </p:cNvPr>
            <p:cNvSpPr/>
            <p:nvPr/>
          </p:nvSpPr>
          <p:spPr>
            <a:xfrm>
              <a:off x="19357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7" name="Oval 536">
              <a:extLst>
                <a:ext uri="{FF2B5EF4-FFF2-40B4-BE49-F238E27FC236}">
                  <a16:creationId xmlns:a16="http://schemas.microsoft.com/office/drawing/2014/main" id="{22C3040D-CF56-5983-CE2F-764006C05838}"/>
                </a:ext>
              </a:extLst>
            </p:cNvPr>
            <p:cNvSpPr/>
            <p:nvPr/>
          </p:nvSpPr>
          <p:spPr>
            <a:xfrm>
              <a:off x="19357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8" name="Oval 537">
              <a:extLst>
                <a:ext uri="{FF2B5EF4-FFF2-40B4-BE49-F238E27FC236}">
                  <a16:creationId xmlns:a16="http://schemas.microsoft.com/office/drawing/2014/main" id="{3CC3754B-8B52-25FE-736B-FE966C0B9403}"/>
                </a:ext>
              </a:extLst>
            </p:cNvPr>
            <p:cNvSpPr/>
            <p:nvPr/>
          </p:nvSpPr>
          <p:spPr>
            <a:xfrm>
              <a:off x="19357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9" name="Oval 538">
              <a:extLst>
                <a:ext uri="{FF2B5EF4-FFF2-40B4-BE49-F238E27FC236}">
                  <a16:creationId xmlns:a16="http://schemas.microsoft.com/office/drawing/2014/main" id="{9D1CE36F-63E4-9D90-D73D-E72EF171B67A}"/>
                </a:ext>
              </a:extLst>
            </p:cNvPr>
            <p:cNvSpPr/>
            <p:nvPr/>
          </p:nvSpPr>
          <p:spPr>
            <a:xfrm>
              <a:off x="23389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0" name="Oval 539">
              <a:extLst>
                <a:ext uri="{FF2B5EF4-FFF2-40B4-BE49-F238E27FC236}">
                  <a16:creationId xmlns:a16="http://schemas.microsoft.com/office/drawing/2014/main" id="{2E432B04-5074-2805-B011-F14CD86B94C2}"/>
                </a:ext>
              </a:extLst>
            </p:cNvPr>
            <p:cNvSpPr/>
            <p:nvPr/>
          </p:nvSpPr>
          <p:spPr>
            <a:xfrm>
              <a:off x="23389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1" name="Oval 540">
              <a:extLst>
                <a:ext uri="{FF2B5EF4-FFF2-40B4-BE49-F238E27FC236}">
                  <a16:creationId xmlns:a16="http://schemas.microsoft.com/office/drawing/2014/main" id="{85719BAB-A7C6-6782-637B-837E60D4C817}"/>
                </a:ext>
              </a:extLst>
            </p:cNvPr>
            <p:cNvSpPr/>
            <p:nvPr/>
          </p:nvSpPr>
          <p:spPr>
            <a:xfrm>
              <a:off x="23389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2" name="Oval 541">
              <a:extLst>
                <a:ext uri="{FF2B5EF4-FFF2-40B4-BE49-F238E27FC236}">
                  <a16:creationId xmlns:a16="http://schemas.microsoft.com/office/drawing/2014/main" id="{8850A5FC-0DAA-23FC-7857-9D853D24191C}"/>
                </a:ext>
              </a:extLst>
            </p:cNvPr>
            <p:cNvSpPr/>
            <p:nvPr/>
          </p:nvSpPr>
          <p:spPr>
            <a:xfrm>
              <a:off x="23389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3" name="Oval 542">
              <a:extLst>
                <a:ext uri="{FF2B5EF4-FFF2-40B4-BE49-F238E27FC236}">
                  <a16:creationId xmlns:a16="http://schemas.microsoft.com/office/drawing/2014/main" id="{92480DC1-5301-E649-6044-81F1208768D7}"/>
                </a:ext>
              </a:extLst>
            </p:cNvPr>
            <p:cNvSpPr/>
            <p:nvPr/>
          </p:nvSpPr>
          <p:spPr>
            <a:xfrm>
              <a:off x="23389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4" name="Oval 543">
              <a:extLst>
                <a:ext uri="{FF2B5EF4-FFF2-40B4-BE49-F238E27FC236}">
                  <a16:creationId xmlns:a16="http://schemas.microsoft.com/office/drawing/2014/main" id="{E9EAA8A6-15AC-DBF9-1FED-FB34C5C62DD7}"/>
                </a:ext>
              </a:extLst>
            </p:cNvPr>
            <p:cNvSpPr/>
            <p:nvPr/>
          </p:nvSpPr>
          <p:spPr>
            <a:xfrm>
              <a:off x="23389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5" name="Oval 544">
              <a:extLst>
                <a:ext uri="{FF2B5EF4-FFF2-40B4-BE49-F238E27FC236}">
                  <a16:creationId xmlns:a16="http://schemas.microsoft.com/office/drawing/2014/main" id="{5F9C7813-B70B-E404-BA21-55A6F2EF6134}"/>
                </a:ext>
              </a:extLst>
            </p:cNvPr>
            <p:cNvSpPr/>
            <p:nvPr/>
          </p:nvSpPr>
          <p:spPr>
            <a:xfrm>
              <a:off x="23389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6" name="Oval 545">
              <a:extLst>
                <a:ext uri="{FF2B5EF4-FFF2-40B4-BE49-F238E27FC236}">
                  <a16:creationId xmlns:a16="http://schemas.microsoft.com/office/drawing/2014/main" id="{E0C718F0-D368-BF7D-7DBA-27EB15CF0385}"/>
                </a:ext>
              </a:extLst>
            </p:cNvPr>
            <p:cNvSpPr/>
            <p:nvPr/>
          </p:nvSpPr>
          <p:spPr>
            <a:xfrm>
              <a:off x="23389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7" name="Oval 546">
              <a:extLst>
                <a:ext uri="{FF2B5EF4-FFF2-40B4-BE49-F238E27FC236}">
                  <a16:creationId xmlns:a16="http://schemas.microsoft.com/office/drawing/2014/main" id="{14DC4A84-BB03-B154-939C-EFB9AB03C1E3}"/>
                </a:ext>
              </a:extLst>
            </p:cNvPr>
            <p:cNvSpPr/>
            <p:nvPr/>
          </p:nvSpPr>
          <p:spPr>
            <a:xfrm>
              <a:off x="23389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8" name="Oval 547">
              <a:extLst>
                <a:ext uri="{FF2B5EF4-FFF2-40B4-BE49-F238E27FC236}">
                  <a16:creationId xmlns:a16="http://schemas.microsoft.com/office/drawing/2014/main" id="{038CE4AC-F780-995C-9248-42A0B1E0034C}"/>
                </a:ext>
              </a:extLst>
            </p:cNvPr>
            <p:cNvSpPr/>
            <p:nvPr/>
          </p:nvSpPr>
          <p:spPr>
            <a:xfrm>
              <a:off x="27421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9" name="Oval 548">
              <a:extLst>
                <a:ext uri="{FF2B5EF4-FFF2-40B4-BE49-F238E27FC236}">
                  <a16:creationId xmlns:a16="http://schemas.microsoft.com/office/drawing/2014/main" id="{43CA7B33-DBA4-8584-CDC8-F2B8415CF88A}"/>
                </a:ext>
              </a:extLst>
            </p:cNvPr>
            <p:cNvSpPr/>
            <p:nvPr/>
          </p:nvSpPr>
          <p:spPr>
            <a:xfrm>
              <a:off x="27421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0" name="Oval 549">
              <a:extLst>
                <a:ext uri="{FF2B5EF4-FFF2-40B4-BE49-F238E27FC236}">
                  <a16:creationId xmlns:a16="http://schemas.microsoft.com/office/drawing/2014/main" id="{F41E55BE-A2C9-09D6-4D97-E82F2C79C59A}"/>
                </a:ext>
              </a:extLst>
            </p:cNvPr>
            <p:cNvSpPr/>
            <p:nvPr/>
          </p:nvSpPr>
          <p:spPr>
            <a:xfrm>
              <a:off x="27421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1" name="Oval 550">
              <a:extLst>
                <a:ext uri="{FF2B5EF4-FFF2-40B4-BE49-F238E27FC236}">
                  <a16:creationId xmlns:a16="http://schemas.microsoft.com/office/drawing/2014/main" id="{B67CA2C7-6CEF-C37D-8C57-C438B8DB586B}"/>
                </a:ext>
              </a:extLst>
            </p:cNvPr>
            <p:cNvSpPr/>
            <p:nvPr/>
          </p:nvSpPr>
          <p:spPr>
            <a:xfrm>
              <a:off x="27421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2" name="Oval 551">
              <a:extLst>
                <a:ext uri="{FF2B5EF4-FFF2-40B4-BE49-F238E27FC236}">
                  <a16:creationId xmlns:a16="http://schemas.microsoft.com/office/drawing/2014/main" id="{71A5FC80-442E-BF4D-09D0-7AA84FDAF5DD}"/>
                </a:ext>
              </a:extLst>
            </p:cNvPr>
            <p:cNvSpPr/>
            <p:nvPr/>
          </p:nvSpPr>
          <p:spPr>
            <a:xfrm>
              <a:off x="27421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3" name="Oval 552">
              <a:extLst>
                <a:ext uri="{FF2B5EF4-FFF2-40B4-BE49-F238E27FC236}">
                  <a16:creationId xmlns:a16="http://schemas.microsoft.com/office/drawing/2014/main" id="{77635D56-F052-E3EB-5BA6-80C82C912961}"/>
                </a:ext>
              </a:extLst>
            </p:cNvPr>
            <p:cNvSpPr/>
            <p:nvPr/>
          </p:nvSpPr>
          <p:spPr>
            <a:xfrm>
              <a:off x="27421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4" name="Oval 553">
              <a:extLst>
                <a:ext uri="{FF2B5EF4-FFF2-40B4-BE49-F238E27FC236}">
                  <a16:creationId xmlns:a16="http://schemas.microsoft.com/office/drawing/2014/main" id="{F7988BCD-322E-EF79-1B7B-E8DFED19F011}"/>
                </a:ext>
              </a:extLst>
            </p:cNvPr>
            <p:cNvSpPr/>
            <p:nvPr/>
          </p:nvSpPr>
          <p:spPr>
            <a:xfrm>
              <a:off x="27421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5" name="Oval 554">
              <a:extLst>
                <a:ext uri="{FF2B5EF4-FFF2-40B4-BE49-F238E27FC236}">
                  <a16:creationId xmlns:a16="http://schemas.microsoft.com/office/drawing/2014/main" id="{EE003901-AAEF-6269-BB69-442C832AB942}"/>
                </a:ext>
              </a:extLst>
            </p:cNvPr>
            <p:cNvSpPr/>
            <p:nvPr/>
          </p:nvSpPr>
          <p:spPr>
            <a:xfrm>
              <a:off x="27421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6" name="Oval 555">
              <a:extLst>
                <a:ext uri="{FF2B5EF4-FFF2-40B4-BE49-F238E27FC236}">
                  <a16:creationId xmlns:a16="http://schemas.microsoft.com/office/drawing/2014/main" id="{3A46D03D-ADB5-177D-DD54-F13E299E1EF8}"/>
                </a:ext>
              </a:extLst>
            </p:cNvPr>
            <p:cNvSpPr/>
            <p:nvPr/>
          </p:nvSpPr>
          <p:spPr>
            <a:xfrm>
              <a:off x="27421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7" name="Oval 556">
              <a:extLst>
                <a:ext uri="{FF2B5EF4-FFF2-40B4-BE49-F238E27FC236}">
                  <a16:creationId xmlns:a16="http://schemas.microsoft.com/office/drawing/2014/main" id="{045C9E5C-30BE-3255-E975-8DFB86EDF8E5}"/>
                </a:ext>
              </a:extLst>
            </p:cNvPr>
            <p:cNvSpPr/>
            <p:nvPr/>
          </p:nvSpPr>
          <p:spPr>
            <a:xfrm>
              <a:off x="31453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8" name="Oval 557">
              <a:extLst>
                <a:ext uri="{FF2B5EF4-FFF2-40B4-BE49-F238E27FC236}">
                  <a16:creationId xmlns:a16="http://schemas.microsoft.com/office/drawing/2014/main" id="{2FE689EB-F386-8762-5996-023F79823B0B}"/>
                </a:ext>
              </a:extLst>
            </p:cNvPr>
            <p:cNvSpPr/>
            <p:nvPr/>
          </p:nvSpPr>
          <p:spPr>
            <a:xfrm>
              <a:off x="31453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9" name="Oval 558">
              <a:extLst>
                <a:ext uri="{FF2B5EF4-FFF2-40B4-BE49-F238E27FC236}">
                  <a16:creationId xmlns:a16="http://schemas.microsoft.com/office/drawing/2014/main" id="{F77B1549-5DB9-6F76-E6BA-D05F553651A3}"/>
                </a:ext>
              </a:extLst>
            </p:cNvPr>
            <p:cNvSpPr/>
            <p:nvPr/>
          </p:nvSpPr>
          <p:spPr>
            <a:xfrm>
              <a:off x="31453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0" name="Oval 559">
              <a:extLst>
                <a:ext uri="{FF2B5EF4-FFF2-40B4-BE49-F238E27FC236}">
                  <a16:creationId xmlns:a16="http://schemas.microsoft.com/office/drawing/2014/main" id="{3E145007-F7A8-E54C-BCC3-31680CCDEF3A}"/>
                </a:ext>
              </a:extLst>
            </p:cNvPr>
            <p:cNvSpPr/>
            <p:nvPr/>
          </p:nvSpPr>
          <p:spPr>
            <a:xfrm>
              <a:off x="31453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1" name="Oval 560">
              <a:extLst>
                <a:ext uri="{FF2B5EF4-FFF2-40B4-BE49-F238E27FC236}">
                  <a16:creationId xmlns:a16="http://schemas.microsoft.com/office/drawing/2014/main" id="{3F96AEA1-1AAC-DD3D-5E33-B18650343FE1}"/>
                </a:ext>
              </a:extLst>
            </p:cNvPr>
            <p:cNvSpPr/>
            <p:nvPr/>
          </p:nvSpPr>
          <p:spPr>
            <a:xfrm>
              <a:off x="31453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2" name="Oval 561">
              <a:extLst>
                <a:ext uri="{FF2B5EF4-FFF2-40B4-BE49-F238E27FC236}">
                  <a16:creationId xmlns:a16="http://schemas.microsoft.com/office/drawing/2014/main" id="{568DE288-DDF3-08C5-AA06-B7136F9CDB99}"/>
                </a:ext>
              </a:extLst>
            </p:cNvPr>
            <p:cNvSpPr/>
            <p:nvPr/>
          </p:nvSpPr>
          <p:spPr>
            <a:xfrm>
              <a:off x="31453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3" name="Oval 562">
              <a:extLst>
                <a:ext uri="{FF2B5EF4-FFF2-40B4-BE49-F238E27FC236}">
                  <a16:creationId xmlns:a16="http://schemas.microsoft.com/office/drawing/2014/main" id="{A7C8E6DF-73F3-A878-D54C-FB717AE94ADC}"/>
                </a:ext>
              </a:extLst>
            </p:cNvPr>
            <p:cNvSpPr/>
            <p:nvPr/>
          </p:nvSpPr>
          <p:spPr>
            <a:xfrm>
              <a:off x="31453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4" name="Oval 563">
              <a:extLst>
                <a:ext uri="{FF2B5EF4-FFF2-40B4-BE49-F238E27FC236}">
                  <a16:creationId xmlns:a16="http://schemas.microsoft.com/office/drawing/2014/main" id="{485BF658-8F01-A7D2-6893-DCB284375A22}"/>
                </a:ext>
              </a:extLst>
            </p:cNvPr>
            <p:cNvSpPr/>
            <p:nvPr/>
          </p:nvSpPr>
          <p:spPr>
            <a:xfrm>
              <a:off x="31453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5" name="Oval 564">
              <a:extLst>
                <a:ext uri="{FF2B5EF4-FFF2-40B4-BE49-F238E27FC236}">
                  <a16:creationId xmlns:a16="http://schemas.microsoft.com/office/drawing/2014/main" id="{EC0BD554-0B28-6DB2-648F-7123EC1C5C0C}"/>
                </a:ext>
              </a:extLst>
            </p:cNvPr>
            <p:cNvSpPr/>
            <p:nvPr/>
          </p:nvSpPr>
          <p:spPr>
            <a:xfrm>
              <a:off x="31453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6" name="Oval 565">
              <a:extLst>
                <a:ext uri="{FF2B5EF4-FFF2-40B4-BE49-F238E27FC236}">
                  <a16:creationId xmlns:a16="http://schemas.microsoft.com/office/drawing/2014/main" id="{74206FE7-7E79-9C0F-3BAD-42DD8545478B}"/>
                </a:ext>
              </a:extLst>
            </p:cNvPr>
            <p:cNvSpPr/>
            <p:nvPr/>
          </p:nvSpPr>
          <p:spPr>
            <a:xfrm>
              <a:off x="35485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7" name="Oval 566">
              <a:extLst>
                <a:ext uri="{FF2B5EF4-FFF2-40B4-BE49-F238E27FC236}">
                  <a16:creationId xmlns:a16="http://schemas.microsoft.com/office/drawing/2014/main" id="{1EC8E0BA-3957-4CBB-2456-81E93E22CBFB}"/>
                </a:ext>
              </a:extLst>
            </p:cNvPr>
            <p:cNvSpPr/>
            <p:nvPr/>
          </p:nvSpPr>
          <p:spPr>
            <a:xfrm>
              <a:off x="35485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8" name="Oval 567">
              <a:extLst>
                <a:ext uri="{FF2B5EF4-FFF2-40B4-BE49-F238E27FC236}">
                  <a16:creationId xmlns:a16="http://schemas.microsoft.com/office/drawing/2014/main" id="{E1643E4E-9BB0-AAAA-5BC4-B66BB05C5596}"/>
                </a:ext>
              </a:extLst>
            </p:cNvPr>
            <p:cNvSpPr/>
            <p:nvPr/>
          </p:nvSpPr>
          <p:spPr>
            <a:xfrm>
              <a:off x="35485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9" name="Oval 568">
              <a:extLst>
                <a:ext uri="{FF2B5EF4-FFF2-40B4-BE49-F238E27FC236}">
                  <a16:creationId xmlns:a16="http://schemas.microsoft.com/office/drawing/2014/main" id="{BAFDBBF6-139D-4FD4-D6AB-76A079969CFC}"/>
                </a:ext>
              </a:extLst>
            </p:cNvPr>
            <p:cNvSpPr/>
            <p:nvPr/>
          </p:nvSpPr>
          <p:spPr>
            <a:xfrm>
              <a:off x="35485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0" name="Oval 569">
              <a:extLst>
                <a:ext uri="{FF2B5EF4-FFF2-40B4-BE49-F238E27FC236}">
                  <a16:creationId xmlns:a16="http://schemas.microsoft.com/office/drawing/2014/main" id="{6F06F750-50F1-A022-6889-F00C458B5825}"/>
                </a:ext>
              </a:extLst>
            </p:cNvPr>
            <p:cNvSpPr/>
            <p:nvPr/>
          </p:nvSpPr>
          <p:spPr>
            <a:xfrm>
              <a:off x="35485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1" name="Oval 570">
              <a:extLst>
                <a:ext uri="{FF2B5EF4-FFF2-40B4-BE49-F238E27FC236}">
                  <a16:creationId xmlns:a16="http://schemas.microsoft.com/office/drawing/2014/main" id="{0660A1DD-2513-D938-880A-B4913B6CB5C3}"/>
                </a:ext>
              </a:extLst>
            </p:cNvPr>
            <p:cNvSpPr/>
            <p:nvPr/>
          </p:nvSpPr>
          <p:spPr>
            <a:xfrm>
              <a:off x="35485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2" name="Oval 571">
              <a:extLst>
                <a:ext uri="{FF2B5EF4-FFF2-40B4-BE49-F238E27FC236}">
                  <a16:creationId xmlns:a16="http://schemas.microsoft.com/office/drawing/2014/main" id="{CC4CB769-B451-E3BC-BFA3-CB17587D3751}"/>
                </a:ext>
              </a:extLst>
            </p:cNvPr>
            <p:cNvSpPr/>
            <p:nvPr/>
          </p:nvSpPr>
          <p:spPr>
            <a:xfrm>
              <a:off x="35485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3" name="Oval 572">
              <a:extLst>
                <a:ext uri="{FF2B5EF4-FFF2-40B4-BE49-F238E27FC236}">
                  <a16:creationId xmlns:a16="http://schemas.microsoft.com/office/drawing/2014/main" id="{8ADB1705-AC8A-8EF6-86B1-A25FEDED86AE}"/>
                </a:ext>
              </a:extLst>
            </p:cNvPr>
            <p:cNvSpPr/>
            <p:nvPr/>
          </p:nvSpPr>
          <p:spPr>
            <a:xfrm>
              <a:off x="35485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4" name="Oval 573">
              <a:extLst>
                <a:ext uri="{FF2B5EF4-FFF2-40B4-BE49-F238E27FC236}">
                  <a16:creationId xmlns:a16="http://schemas.microsoft.com/office/drawing/2014/main" id="{5E825CC2-5D32-67FC-E72E-036476E9F952}"/>
                </a:ext>
              </a:extLst>
            </p:cNvPr>
            <p:cNvSpPr/>
            <p:nvPr/>
          </p:nvSpPr>
          <p:spPr>
            <a:xfrm>
              <a:off x="35485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5" name="Oval 574">
              <a:extLst>
                <a:ext uri="{FF2B5EF4-FFF2-40B4-BE49-F238E27FC236}">
                  <a16:creationId xmlns:a16="http://schemas.microsoft.com/office/drawing/2014/main" id="{2372798C-4930-FED2-A02F-3D21DE090184}"/>
                </a:ext>
              </a:extLst>
            </p:cNvPr>
            <p:cNvSpPr/>
            <p:nvPr/>
          </p:nvSpPr>
          <p:spPr>
            <a:xfrm>
              <a:off x="39517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6" name="Oval 575">
              <a:extLst>
                <a:ext uri="{FF2B5EF4-FFF2-40B4-BE49-F238E27FC236}">
                  <a16:creationId xmlns:a16="http://schemas.microsoft.com/office/drawing/2014/main" id="{472FA1A4-6FD4-B656-865D-4DB7051B74B7}"/>
                </a:ext>
              </a:extLst>
            </p:cNvPr>
            <p:cNvSpPr/>
            <p:nvPr/>
          </p:nvSpPr>
          <p:spPr>
            <a:xfrm>
              <a:off x="39517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7" name="Oval 576">
              <a:extLst>
                <a:ext uri="{FF2B5EF4-FFF2-40B4-BE49-F238E27FC236}">
                  <a16:creationId xmlns:a16="http://schemas.microsoft.com/office/drawing/2014/main" id="{DC89958E-DBF3-7298-58F6-EFBE570D249B}"/>
                </a:ext>
              </a:extLst>
            </p:cNvPr>
            <p:cNvSpPr/>
            <p:nvPr/>
          </p:nvSpPr>
          <p:spPr>
            <a:xfrm>
              <a:off x="39517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8" name="Oval 577">
              <a:extLst>
                <a:ext uri="{FF2B5EF4-FFF2-40B4-BE49-F238E27FC236}">
                  <a16:creationId xmlns:a16="http://schemas.microsoft.com/office/drawing/2014/main" id="{8A83A2CD-6B1B-A2CA-F85D-A99AE0B60158}"/>
                </a:ext>
              </a:extLst>
            </p:cNvPr>
            <p:cNvSpPr/>
            <p:nvPr/>
          </p:nvSpPr>
          <p:spPr>
            <a:xfrm>
              <a:off x="39517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9" name="Oval 578">
              <a:extLst>
                <a:ext uri="{FF2B5EF4-FFF2-40B4-BE49-F238E27FC236}">
                  <a16:creationId xmlns:a16="http://schemas.microsoft.com/office/drawing/2014/main" id="{EFDFC816-6274-06BC-29B4-B95C08DED936}"/>
                </a:ext>
              </a:extLst>
            </p:cNvPr>
            <p:cNvSpPr/>
            <p:nvPr/>
          </p:nvSpPr>
          <p:spPr>
            <a:xfrm>
              <a:off x="39517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0" name="Oval 579">
              <a:extLst>
                <a:ext uri="{FF2B5EF4-FFF2-40B4-BE49-F238E27FC236}">
                  <a16:creationId xmlns:a16="http://schemas.microsoft.com/office/drawing/2014/main" id="{01B1D6FB-4075-0938-4E90-8984EC00034C}"/>
                </a:ext>
              </a:extLst>
            </p:cNvPr>
            <p:cNvSpPr/>
            <p:nvPr/>
          </p:nvSpPr>
          <p:spPr>
            <a:xfrm>
              <a:off x="39517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1" name="Oval 580">
              <a:extLst>
                <a:ext uri="{FF2B5EF4-FFF2-40B4-BE49-F238E27FC236}">
                  <a16:creationId xmlns:a16="http://schemas.microsoft.com/office/drawing/2014/main" id="{1D555C76-6E31-ACA9-79AC-DC5E969DF888}"/>
                </a:ext>
              </a:extLst>
            </p:cNvPr>
            <p:cNvSpPr/>
            <p:nvPr/>
          </p:nvSpPr>
          <p:spPr>
            <a:xfrm>
              <a:off x="39517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2" name="Oval 581">
              <a:extLst>
                <a:ext uri="{FF2B5EF4-FFF2-40B4-BE49-F238E27FC236}">
                  <a16:creationId xmlns:a16="http://schemas.microsoft.com/office/drawing/2014/main" id="{9A7BF523-BD00-33D9-3B38-020F6FF6EA59}"/>
                </a:ext>
              </a:extLst>
            </p:cNvPr>
            <p:cNvSpPr/>
            <p:nvPr/>
          </p:nvSpPr>
          <p:spPr>
            <a:xfrm>
              <a:off x="39517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3" name="Oval 582">
              <a:extLst>
                <a:ext uri="{FF2B5EF4-FFF2-40B4-BE49-F238E27FC236}">
                  <a16:creationId xmlns:a16="http://schemas.microsoft.com/office/drawing/2014/main" id="{146A4A36-6594-F460-9ED0-31E541DD8E12}"/>
                </a:ext>
              </a:extLst>
            </p:cNvPr>
            <p:cNvSpPr/>
            <p:nvPr/>
          </p:nvSpPr>
          <p:spPr>
            <a:xfrm>
              <a:off x="39517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4" name="Oval 583">
              <a:extLst>
                <a:ext uri="{FF2B5EF4-FFF2-40B4-BE49-F238E27FC236}">
                  <a16:creationId xmlns:a16="http://schemas.microsoft.com/office/drawing/2014/main" id="{85DCD75B-3229-6FD4-8426-6AD977D1251E}"/>
                </a:ext>
              </a:extLst>
            </p:cNvPr>
            <p:cNvSpPr/>
            <p:nvPr/>
          </p:nvSpPr>
          <p:spPr>
            <a:xfrm>
              <a:off x="43549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5" name="Oval 584">
              <a:extLst>
                <a:ext uri="{FF2B5EF4-FFF2-40B4-BE49-F238E27FC236}">
                  <a16:creationId xmlns:a16="http://schemas.microsoft.com/office/drawing/2014/main" id="{C54BAA17-68D3-918E-D4D9-FD216423A767}"/>
                </a:ext>
              </a:extLst>
            </p:cNvPr>
            <p:cNvSpPr/>
            <p:nvPr/>
          </p:nvSpPr>
          <p:spPr>
            <a:xfrm>
              <a:off x="43549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6" name="Oval 585">
              <a:extLst>
                <a:ext uri="{FF2B5EF4-FFF2-40B4-BE49-F238E27FC236}">
                  <a16:creationId xmlns:a16="http://schemas.microsoft.com/office/drawing/2014/main" id="{0887F0A4-7C72-3E82-AA24-3E1BB16AF3D3}"/>
                </a:ext>
              </a:extLst>
            </p:cNvPr>
            <p:cNvSpPr/>
            <p:nvPr/>
          </p:nvSpPr>
          <p:spPr>
            <a:xfrm>
              <a:off x="43549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7" name="Oval 586">
              <a:extLst>
                <a:ext uri="{FF2B5EF4-FFF2-40B4-BE49-F238E27FC236}">
                  <a16:creationId xmlns:a16="http://schemas.microsoft.com/office/drawing/2014/main" id="{056DCD85-E41D-82F9-2A3A-4F17C5549433}"/>
                </a:ext>
              </a:extLst>
            </p:cNvPr>
            <p:cNvSpPr/>
            <p:nvPr/>
          </p:nvSpPr>
          <p:spPr>
            <a:xfrm>
              <a:off x="43549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8" name="Oval 587">
              <a:extLst>
                <a:ext uri="{FF2B5EF4-FFF2-40B4-BE49-F238E27FC236}">
                  <a16:creationId xmlns:a16="http://schemas.microsoft.com/office/drawing/2014/main" id="{7714E3D0-A026-4B2E-329F-9DBDC26532DE}"/>
                </a:ext>
              </a:extLst>
            </p:cNvPr>
            <p:cNvSpPr/>
            <p:nvPr/>
          </p:nvSpPr>
          <p:spPr>
            <a:xfrm>
              <a:off x="43549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9" name="Oval 588">
              <a:extLst>
                <a:ext uri="{FF2B5EF4-FFF2-40B4-BE49-F238E27FC236}">
                  <a16:creationId xmlns:a16="http://schemas.microsoft.com/office/drawing/2014/main" id="{EF2D458C-06E0-9430-86EE-E43DB826E4CB}"/>
                </a:ext>
              </a:extLst>
            </p:cNvPr>
            <p:cNvSpPr/>
            <p:nvPr/>
          </p:nvSpPr>
          <p:spPr>
            <a:xfrm>
              <a:off x="43549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90" name="Oval 589">
              <a:extLst>
                <a:ext uri="{FF2B5EF4-FFF2-40B4-BE49-F238E27FC236}">
                  <a16:creationId xmlns:a16="http://schemas.microsoft.com/office/drawing/2014/main" id="{FC801BF6-0E98-2B71-C2AA-D35B32E14FDD}"/>
                </a:ext>
              </a:extLst>
            </p:cNvPr>
            <p:cNvSpPr/>
            <p:nvPr/>
          </p:nvSpPr>
          <p:spPr>
            <a:xfrm>
              <a:off x="43549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91" name="Oval 590">
              <a:extLst>
                <a:ext uri="{FF2B5EF4-FFF2-40B4-BE49-F238E27FC236}">
                  <a16:creationId xmlns:a16="http://schemas.microsoft.com/office/drawing/2014/main" id="{2A2959C8-AE6F-E7E2-724D-925B4767EBF4}"/>
                </a:ext>
              </a:extLst>
            </p:cNvPr>
            <p:cNvSpPr/>
            <p:nvPr/>
          </p:nvSpPr>
          <p:spPr>
            <a:xfrm>
              <a:off x="43549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92" name="Oval 591">
              <a:extLst>
                <a:ext uri="{FF2B5EF4-FFF2-40B4-BE49-F238E27FC236}">
                  <a16:creationId xmlns:a16="http://schemas.microsoft.com/office/drawing/2014/main" id="{8DAADB8C-8011-B777-452C-2165DAA24132}"/>
                </a:ext>
              </a:extLst>
            </p:cNvPr>
            <p:cNvSpPr/>
            <p:nvPr/>
          </p:nvSpPr>
          <p:spPr>
            <a:xfrm>
              <a:off x="43549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pic>
        <p:nvPicPr>
          <p:cNvPr id="2" name="Picture 1">
            <a:extLst>
              <a:ext uri="{FF2B5EF4-FFF2-40B4-BE49-F238E27FC236}">
                <a16:creationId xmlns:a16="http://schemas.microsoft.com/office/drawing/2014/main" id="{C7DF36D9-73DA-2E1D-1178-236080EB0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07" y="144732"/>
            <a:ext cx="964086" cy="1000262"/>
          </a:xfrm>
          <a:prstGeom prst="rect">
            <a:avLst/>
          </a:prstGeom>
        </p:spPr>
      </p:pic>
    </p:spTree>
    <p:extLst>
      <p:ext uri="{BB962C8B-B14F-4D97-AF65-F5344CB8AC3E}">
        <p14:creationId xmlns:p14="http://schemas.microsoft.com/office/powerpoint/2010/main" val="1719961881"/>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DC14D-1BE4-6EEC-6646-462C2C033BBB}"/>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99405E73-E3E1-7CD6-D0A7-70BE6FE1771D}"/>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Successful DSMES Programs</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6C56C84C-AC04-79CA-C2A7-1A1D7C512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2" name="TextBox 1">
            <a:extLst>
              <a:ext uri="{FF2B5EF4-FFF2-40B4-BE49-F238E27FC236}">
                <a16:creationId xmlns:a16="http://schemas.microsoft.com/office/drawing/2014/main" id="{B228F7B7-A556-841C-FCDC-B75E23A396DC}"/>
              </a:ext>
            </a:extLst>
          </p:cNvPr>
          <p:cNvSpPr txBox="1"/>
          <p:nvPr/>
        </p:nvSpPr>
        <p:spPr>
          <a:xfrm>
            <a:off x="1064986" y="1893151"/>
            <a:ext cx="10865757" cy="3343351"/>
          </a:xfrm>
          <a:prstGeom prst="rect">
            <a:avLst/>
          </a:prstGeom>
          <a:noFill/>
        </p:spPr>
        <p:txBody>
          <a:bodyPr wrap="square"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sz="24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Involves group and individual education</a:t>
            </a:r>
            <a:endParaRPr lang="en-US"/>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4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Provided by a team vs single individual</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4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Participants attend &gt; 10 hours</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4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Tailored to the individual participant </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4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Focused on behaviors and engages the participant rather than didactic lectures</a:t>
            </a:r>
          </a:p>
        </p:txBody>
      </p:sp>
      <p:sp>
        <p:nvSpPr>
          <p:cNvPr id="8" name="TextBox 7">
            <a:extLst>
              <a:ext uri="{FF2B5EF4-FFF2-40B4-BE49-F238E27FC236}">
                <a16:creationId xmlns:a16="http://schemas.microsoft.com/office/drawing/2014/main" id="{6A9333A2-1122-2984-038A-6E04486A31E8}"/>
              </a:ext>
            </a:extLst>
          </p:cNvPr>
          <p:cNvSpPr txBox="1"/>
          <p:nvPr/>
        </p:nvSpPr>
        <p:spPr>
          <a:xfrm>
            <a:off x="11063112" y="6604000"/>
            <a:ext cx="115711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aseline="0">
                <a:latin typeface="Lato"/>
              </a:rPr>
              <a:t>Powers</a:t>
            </a:r>
            <a:r>
              <a:rPr lang="en-US" sz="800">
                <a:latin typeface="Lato"/>
              </a:rPr>
              <a:t> et al.,</a:t>
            </a:r>
            <a:r>
              <a:rPr lang="en-US" sz="800" baseline="0">
                <a:latin typeface="Lato"/>
              </a:rPr>
              <a:t> 2020</a:t>
            </a:r>
            <a:r>
              <a:rPr sz="800">
                <a:latin typeface="Lato"/>
                <a:ea typeface="Lato"/>
                <a:cs typeface="Lato"/>
              </a:rPr>
              <a:t>​</a:t>
            </a:r>
            <a:endParaRPr lang="en-US"/>
          </a:p>
        </p:txBody>
      </p:sp>
    </p:spTree>
    <p:extLst>
      <p:ext uri="{BB962C8B-B14F-4D97-AF65-F5344CB8AC3E}">
        <p14:creationId xmlns:p14="http://schemas.microsoft.com/office/powerpoint/2010/main" val="2863765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6FE4-400A-2C9F-1243-FC690AAEAD86}"/>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2CA9996D-FD7B-59C1-5658-2E1E02ADF72D}"/>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Diabetes Prevention Program DPP</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84651A9F-D7A5-E114-E8A6-C38EA1B6B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2" name="TextBox 1">
            <a:extLst>
              <a:ext uri="{FF2B5EF4-FFF2-40B4-BE49-F238E27FC236}">
                <a16:creationId xmlns:a16="http://schemas.microsoft.com/office/drawing/2014/main" id="{53122560-ECAC-0669-BB8A-B2E19E5FC21B}"/>
              </a:ext>
            </a:extLst>
          </p:cNvPr>
          <p:cNvSpPr txBox="1"/>
          <p:nvPr/>
        </p:nvSpPr>
        <p:spPr>
          <a:xfrm>
            <a:off x="1064986" y="1893151"/>
            <a:ext cx="10865757" cy="4608121"/>
          </a:xfrm>
          <a:prstGeom prst="rect">
            <a:avLst/>
          </a:prstGeom>
          <a:noFill/>
        </p:spPr>
        <p:txBody>
          <a:bodyPr wrap="square"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Purpose: </a:t>
            </a: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Prevent or delay the onset of type 2 diabetes in at-risk individuals and reduce progression of prediabetes through sustained lifestyle modification </a:t>
            </a:r>
            <a:endParaRPr lang="en-US"/>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Intensive preventive behaviors that become automatic over time, with emphasis on momentum, accountability, and long-term maintenance to avert disease onset</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Focus Areas</a:t>
            </a:r>
          </a:p>
          <a:p>
            <a:pPr marL="628650" lvl="1"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Weight loss</a:t>
            </a:r>
          </a:p>
          <a:p>
            <a:pPr marL="628650" lvl="1"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Dietary changes</a:t>
            </a:r>
          </a:p>
          <a:p>
            <a:pPr marL="628650" lvl="1"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Physical activity</a:t>
            </a:r>
          </a:p>
          <a:p>
            <a:pPr marL="628650" lvl="1"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Behavior change strategies (goal setting, self-monitoring, social support)</a:t>
            </a:r>
          </a:p>
          <a:p>
            <a:pPr marL="628650" lvl="1"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Risk reduction metrics (glucose tolerance, A1c, waist circumference)</a:t>
            </a:r>
          </a:p>
        </p:txBody>
      </p:sp>
      <p:sp>
        <p:nvSpPr>
          <p:cNvPr id="5" name="TextBox 4">
            <a:extLst>
              <a:ext uri="{FF2B5EF4-FFF2-40B4-BE49-F238E27FC236}">
                <a16:creationId xmlns:a16="http://schemas.microsoft.com/office/drawing/2014/main" id="{A93105B2-5F42-EBDE-57BE-A842EFC08999}"/>
              </a:ext>
            </a:extLst>
          </p:cNvPr>
          <p:cNvSpPr txBox="1"/>
          <p:nvPr/>
        </p:nvSpPr>
        <p:spPr>
          <a:xfrm>
            <a:off x="11345334" y="6618111"/>
            <a:ext cx="945445"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Lato"/>
              </a:rPr>
              <a:t>CDC, 2024</a:t>
            </a:r>
            <a:endParaRPr lang="en-US"/>
          </a:p>
          <a:p>
            <a:pPr algn="ctr"/>
            <a:endParaRPr lang="en-US"/>
          </a:p>
        </p:txBody>
      </p:sp>
    </p:spTree>
    <p:extLst>
      <p:ext uri="{BB962C8B-B14F-4D97-AF65-F5344CB8AC3E}">
        <p14:creationId xmlns:p14="http://schemas.microsoft.com/office/powerpoint/2010/main" val="2009452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2B07B-E916-CEBB-95CE-0FF0C4D9A16A}"/>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D5510173-24C9-9722-0F6D-72F5FB071E36}"/>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Catalyst for Behavior Change</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82202F26-5771-F742-01D9-67E3AA52C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2" name="TextBox 1">
            <a:extLst>
              <a:ext uri="{FF2B5EF4-FFF2-40B4-BE49-F238E27FC236}">
                <a16:creationId xmlns:a16="http://schemas.microsoft.com/office/drawing/2014/main" id="{93A4E76A-A755-5B06-B755-A6C1E81B0656}"/>
              </a:ext>
            </a:extLst>
          </p:cNvPr>
          <p:cNvSpPr txBox="1"/>
          <p:nvPr/>
        </p:nvSpPr>
        <p:spPr>
          <a:xfrm>
            <a:off x="1064986" y="1893151"/>
            <a:ext cx="10865757" cy="3263201"/>
          </a:xfrm>
          <a:prstGeom prst="rect">
            <a:avLst/>
          </a:prstGeom>
          <a:noFill/>
        </p:spPr>
        <p:txBody>
          <a:bodyPr wrap="square"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Person-centered programs</a:t>
            </a:r>
            <a:endParaRPr lang="en-US"/>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Ongoing sustained engagement rather than a one-time intervention</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DSMES and DPP serve as essential behavioral intervention frameworks that extend beyond traditional medical management by addressing the daily decision-making, skill building, and sustained lifestyle modifications required for optimal outcomes</a:t>
            </a:r>
            <a:endPar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DSMES goes beyond routine diabetes care by providing structured education and support to help patients effectively manage their condition</a:t>
            </a:r>
            <a:endPar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4041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4AB6-9DD1-9465-4A2F-832FD68B01F7}"/>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1F3630F9-D230-64CD-FE44-DC280709C664}"/>
              </a:ext>
            </a:extLst>
          </p:cNvPr>
          <p:cNvSpPr txBox="1">
            <a:spLocks noChangeArrowheads="1"/>
          </p:cNvSpPr>
          <p:nvPr/>
        </p:nvSpPr>
        <p:spPr bwMode="auto">
          <a:xfrm>
            <a:off x="1079500" y="1200150"/>
            <a:ext cx="7626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600" b="1">
                <a:solidFill>
                  <a:srgbClr val="124F6F"/>
                </a:solidFill>
                <a:latin typeface="Playfair Display"/>
              </a:rPr>
              <a:t>Claiming CE</a:t>
            </a:r>
            <a:endParaRPr lang="en-US"/>
          </a:p>
        </p:txBody>
      </p:sp>
      <p:sp>
        <p:nvSpPr>
          <p:cNvPr id="4" name="TextBox 3">
            <a:extLst>
              <a:ext uri="{FF2B5EF4-FFF2-40B4-BE49-F238E27FC236}">
                <a16:creationId xmlns:a16="http://schemas.microsoft.com/office/drawing/2014/main" id="{0FEE7B29-D3BF-334A-73A0-A2F59850E73D}"/>
              </a:ext>
            </a:extLst>
          </p:cNvPr>
          <p:cNvSpPr txBox="1"/>
          <p:nvPr/>
        </p:nvSpPr>
        <p:spPr>
          <a:xfrm>
            <a:off x="1079500" y="2134734"/>
            <a:ext cx="10318750" cy="2677656"/>
          </a:xfrm>
          <a:prstGeom prst="rect">
            <a:avLst/>
          </a:prstGeom>
          <a:noFill/>
        </p:spPr>
        <p:txBody>
          <a:bodyPr wrap="square" lIns="91440" tIns="45720" rIns="91440" bIns="45720" anchor="t">
            <a:spAutoFit/>
          </a:bodyPr>
          <a:lstStyle/>
          <a:p>
            <a:pPr marL="285750" indent="-285750">
              <a:buFont typeface="Arial"/>
              <a:buChar char="•"/>
              <a:defRPr/>
            </a:pPr>
            <a:r>
              <a:rPr lang="en-US" sz="2800">
                <a:solidFill>
                  <a:schemeClr val="tx1">
                    <a:lumMod val="50000"/>
                    <a:lumOff val="50000"/>
                  </a:schemeClr>
                </a:solidFill>
                <a:latin typeface="Calibri"/>
                <a:ea typeface="Calibri"/>
                <a:cs typeface="Calibri"/>
              </a:rPr>
              <a:t>Access link + code sent after session </a:t>
            </a:r>
            <a:endParaRPr lang="en-US" sz="2800">
              <a:solidFill>
                <a:schemeClr val="tx1">
                  <a:lumMod val="50000"/>
                  <a:lumOff val="50000"/>
                </a:schemeClr>
              </a:solidFill>
              <a:ea typeface="Calibri"/>
              <a:cs typeface="Calibri"/>
            </a:endParaRPr>
          </a:p>
          <a:p>
            <a:pPr marL="285750" indent="-285750">
              <a:buFont typeface="Arial"/>
              <a:buChar char="•"/>
              <a:defRPr/>
            </a:pPr>
            <a:r>
              <a:rPr lang="en-US" sz="2800">
                <a:solidFill>
                  <a:schemeClr val="tx1">
                    <a:lumMod val="50000"/>
                    <a:lumOff val="50000"/>
                  </a:schemeClr>
                </a:solidFill>
                <a:latin typeface="Calibri"/>
                <a:ea typeface="Calibri"/>
                <a:cs typeface="Calibri"/>
              </a:rPr>
              <a:t>Enroll in the course using the link </a:t>
            </a:r>
            <a:endParaRPr lang="en-US" sz="2800">
              <a:solidFill>
                <a:schemeClr val="tx1">
                  <a:lumMod val="50000"/>
                  <a:lumOff val="50000"/>
                </a:schemeClr>
              </a:solidFill>
              <a:ea typeface="Calibri"/>
              <a:cs typeface="Calibri"/>
            </a:endParaRPr>
          </a:p>
          <a:p>
            <a:pPr marL="285750" indent="-285750">
              <a:buFont typeface="Arial"/>
              <a:buChar char="•"/>
              <a:defRPr/>
            </a:pPr>
            <a:r>
              <a:rPr lang="en-US" sz="2800">
                <a:solidFill>
                  <a:schemeClr val="tx1">
                    <a:lumMod val="50000"/>
                    <a:lumOff val="50000"/>
                  </a:schemeClr>
                </a:solidFill>
                <a:latin typeface="Calibri"/>
                <a:ea typeface="Calibri"/>
                <a:cs typeface="Calibri"/>
              </a:rPr>
              <a:t>Enter access code to unlock content </a:t>
            </a:r>
            <a:endParaRPr lang="en-US" sz="2800">
              <a:solidFill>
                <a:schemeClr val="tx1">
                  <a:lumMod val="50000"/>
                  <a:lumOff val="50000"/>
                </a:schemeClr>
              </a:solidFill>
              <a:ea typeface="Calibri"/>
              <a:cs typeface="Calibri"/>
            </a:endParaRPr>
          </a:p>
          <a:p>
            <a:pPr marL="285750" indent="-285750">
              <a:buFont typeface="Arial"/>
              <a:buChar char="•"/>
              <a:defRPr/>
            </a:pPr>
            <a:r>
              <a:rPr lang="en-US" sz="2800">
                <a:solidFill>
                  <a:schemeClr val="tx1">
                    <a:lumMod val="50000"/>
                    <a:lumOff val="50000"/>
                  </a:schemeClr>
                </a:solidFill>
                <a:latin typeface="Calibri"/>
                <a:ea typeface="Calibri"/>
                <a:cs typeface="Calibri"/>
              </a:rPr>
              <a:t>Complete knowledge checks and evaluation </a:t>
            </a:r>
            <a:endParaRPr lang="en-US" sz="2800">
              <a:solidFill>
                <a:schemeClr val="tx1">
                  <a:lumMod val="50000"/>
                  <a:lumOff val="50000"/>
                </a:schemeClr>
              </a:solidFill>
              <a:ea typeface="Calibri"/>
              <a:cs typeface="Calibri"/>
            </a:endParaRPr>
          </a:p>
          <a:p>
            <a:pPr marL="285750" indent="-285750">
              <a:buFont typeface="Arial"/>
              <a:buChar char="•"/>
              <a:defRPr/>
            </a:pPr>
            <a:r>
              <a:rPr lang="en-US" sz="2800">
                <a:solidFill>
                  <a:schemeClr val="tx1">
                    <a:lumMod val="50000"/>
                    <a:lumOff val="50000"/>
                  </a:schemeClr>
                </a:solidFill>
                <a:latin typeface="Calibri"/>
                <a:ea typeface="Calibri"/>
                <a:cs typeface="Calibri"/>
              </a:rPr>
              <a:t>Claim credit and download certificate</a:t>
            </a:r>
            <a:endParaRPr lang="en-US" sz="2800">
              <a:solidFill>
                <a:schemeClr val="tx1">
                  <a:lumMod val="50000"/>
                  <a:lumOff val="50000"/>
                </a:schemeClr>
              </a:solidFill>
              <a:ea typeface="Calibri"/>
              <a:cs typeface="Calibri"/>
            </a:endParaRPr>
          </a:p>
          <a:p>
            <a:pPr>
              <a:defRPr/>
            </a:pPr>
            <a:endParaRPr lang="en-US" sz="2800">
              <a:solidFill>
                <a:schemeClr val="tx1">
                  <a:lumMod val="50000"/>
                  <a:lumOff val="50000"/>
                </a:schemeClr>
              </a:solidFill>
              <a:latin typeface="Lato"/>
              <a:ea typeface="Lato"/>
              <a:cs typeface="Lato"/>
            </a:endParaRPr>
          </a:p>
        </p:txBody>
      </p:sp>
      <p:pic>
        <p:nvPicPr>
          <p:cNvPr id="7" name="Picture 6">
            <a:extLst>
              <a:ext uri="{FF2B5EF4-FFF2-40B4-BE49-F238E27FC236}">
                <a16:creationId xmlns:a16="http://schemas.microsoft.com/office/drawing/2014/main" id="{120A38DC-BB17-68F9-4C85-ABE9F5A14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Tree>
    <p:extLst>
      <p:ext uri="{BB962C8B-B14F-4D97-AF65-F5344CB8AC3E}">
        <p14:creationId xmlns:p14="http://schemas.microsoft.com/office/powerpoint/2010/main" val="3281096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496F7-C86A-0238-7A84-8914CCBD7CD0}"/>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D80B4B14-7260-57FD-A34F-9AFBC3F1F078}"/>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What Happens in these Programs?</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8B498187-CC31-FFBC-FB29-6DA999507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2" name="TextBox 1">
            <a:extLst>
              <a:ext uri="{FF2B5EF4-FFF2-40B4-BE49-F238E27FC236}">
                <a16:creationId xmlns:a16="http://schemas.microsoft.com/office/drawing/2014/main" id="{E4A48E7D-B3BC-4179-D911-89197CBC6914}"/>
              </a:ext>
            </a:extLst>
          </p:cNvPr>
          <p:cNvSpPr txBox="1"/>
          <p:nvPr/>
        </p:nvSpPr>
        <p:spPr>
          <a:xfrm>
            <a:off x="1064986" y="1893151"/>
            <a:ext cx="10865757" cy="3724866"/>
          </a:xfrm>
          <a:prstGeom prst="rect">
            <a:avLst/>
          </a:prstGeom>
          <a:noFill/>
        </p:spPr>
        <p:txBody>
          <a:bodyPr wrap="square"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Assess cultural influences, social determinants of health, health beliefs, current knowledge, physical limitations, family support, financial and work status, medical history, learning preferences and barriers, literacy, and numeracy</a:t>
            </a:r>
            <a:endParaRPr lang="en-US"/>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Medication: </a:t>
            </a: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choices, access, action, titration, and side effects</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Monitoring blood glucose: </a:t>
            </a: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when to check, interpreting and using glucose pattern management for feedback</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Physical activity: </a:t>
            </a: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safety, short-term vs. long-term</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Preventing, detecting, and treating cute and chronic complications </a:t>
            </a:r>
          </a:p>
        </p:txBody>
      </p:sp>
      <p:sp>
        <p:nvSpPr>
          <p:cNvPr id="10" name="TextBox 9">
            <a:extLst>
              <a:ext uri="{FF2B5EF4-FFF2-40B4-BE49-F238E27FC236}">
                <a16:creationId xmlns:a16="http://schemas.microsoft.com/office/drawing/2014/main" id="{DE55A579-77EB-1DE2-5446-DA9F3EE56DB6}"/>
              </a:ext>
            </a:extLst>
          </p:cNvPr>
          <p:cNvSpPr txBox="1"/>
          <p:nvPr/>
        </p:nvSpPr>
        <p:spPr>
          <a:xfrm>
            <a:off x="11063112" y="6604000"/>
            <a:ext cx="115711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aseline="0">
                <a:latin typeface="Lato"/>
              </a:rPr>
              <a:t>Powers</a:t>
            </a:r>
            <a:r>
              <a:rPr lang="en-US" sz="800">
                <a:latin typeface="Lato"/>
              </a:rPr>
              <a:t> et al.,</a:t>
            </a:r>
            <a:r>
              <a:rPr lang="en-US" sz="800" baseline="0">
                <a:latin typeface="Lato"/>
              </a:rPr>
              <a:t> 2020</a:t>
            </a:r>
            <a:r>
              <a:rPr sz="800">
                <a:latin typeface="Lato"/>
                <a:ea typeface="Lato"/>
                <a:cs typeface="Lato"/>
              </a:rPr>
              <a:t>​</a:t>
            </a:r>
            <a:endParaRPr lang="en-US"/>
          </a:p>
        </p:txBody>
      </p:sp>
    </p:spTree>
    <p:extLst>
      <p:ext uri="{BB962C8B-B14F-4D97-AF65-F5344CB8AC3E}">
        <p14:creationId xmlns:p14="http://schemas.microsoft.com/office/powerpoint/2010/main" val="1209635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6D4B6-A0DD-AB81-7DAD-DC18A61B3AFA}"/>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932472DF-58B2-D122-A033-DF4DE663D9BA}"/>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Individualized Care &amp; Education</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68C1D615-95A0-43B0-48D9-0FE99B83E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2" name="TextBox 1">
            <a:extLst>
              <a:ext uri="{FF2B5EF4-FFF2-40B4-BE49-F238E27FC236}">
                <a16:creationId xmlns:a16="http://schemas.microsoft.com/office/drawing/2014/main" id="{924D0292-2119-16BF-D3E2-03F7D528C570}"/>
              </a:ext>
            </a:extLst>
          </p:cNvPr>
          <p:cNvSpPr txBox="1"/>
          <p:nvPr/>
        </p:nvSpPr>
        <p:spPr>
          <a:xfrm>
            <a:off x="1064986" y="1893151"/>
            <a:ext cx="10865757" cy="3263201"/>
          </a:xfrm>
          <a:prstGeom prst="rect">
            <a:avLst/>
          </a:prstGeom>
          <a:noFill/>
        </p:spPr>
        <p:txBody>
          <a:bodyPr wrap="square"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b="1">
                <a:solidFill>
                  <a:schemeClr val="bg1">
                    <a:lumMod val="50000"/>
                  </a:schemeClr>
                </a:solidFill>
                <a:latin typeface="Lato"/>
                <a:ea typeface="Open Sans"/>
                <a:cs typeface="Open Sans"/>
              </a:rPr>
              <a:t>Nutrition: </a:t>
            </a:r>
            <a:r>
              <a:rPr lang="en-US" sz="2000">
                <a:solidFill>
                  <a:schemeClr val="bg1">
                    <a:lumMod val="50000"/>
                  </a:schemeClr>
                </a:solidFill>
                <a:latin typeface="Lato"/>
                <a:ea typeface="Open Sans"/>
                <a:cs typeface="Open Sans"/>
              </a:rPr>
              <a:t>Food plan, planning meals, purchasing food, preparing meals, portioning food</a:t>
            </a:r>
            <a:endParaRPr lang="en-US">
              <a:solidFill>
                <a:schemeClr val="bg1">
                  <a:lumMod val="50000"/>
                </a:schemeClr>
              </a:solidFill>
            </a:endParaRP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Risk reduction: </a:t>
            </a: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Smoking cessation, foot care, cardiac risk</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Developing personal strategies to address psychosocial issues and concerns, adjusting to a life with diabetes</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Developing personal strategies to promote health and behavior change</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Problem identification and solutions</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Identifying and accessing resources </a:t>
            </a:r>
          </a:p>
        </p:txBody>
      </p:sp>
      <p:sp>
        <p:nvSpPr>
          <p:cNvPr id="5" name="TextBox 4">
            <a:extLst>
              <a:ext uri="{FF2B5EF4-FFF2-40B4-BE49-F238E27FC236}">
                <a16:creationId xmlns:a16="http://schemas.microsoft.com/office/drawing/2014/main" id="{68FCF861-A001-2190-8B06-E814F3E3F446}"/>
              </a:ext>
            </a:extLst>
          </p:cNvPr>
          <p:cNvSpPr txBox="1"/>
          <p:nvPr/>
        </p:nvSpPr>
        <p:spPr>
          <a:xfrm>
            <a:off x="11063112" y="6604000"/>
            <a:ext cx="115711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aseline="0">
                <a:latin typeface="Lato"/>
              </a:rPr>
              <a:t>Powers</a:t>
            </a:r>
            <a:r>
              <a:rPr lang="en-US" sz="800">
                <a:latin typeface="Lato"/>
              </a:rPr>
              <a:t> et al.,</a:t>
            </a:r>
            <a:r>
              <a:rPr lang="en-US" sz="800" baseline="0">
                <a:latin typeface="Lato"/>
              </a:rPr>
              <a:t> 2020</a:t>
            </a:r>
            <a:r>
              <a:rPr sz="800">
                <a:latin typeface="Lato"/>
                <a:ea typeface="Lato"/>
                <a:cs typeface="Lato"/>
              </a:rPr>
              <a:t>​</a:t>
            </a:r>
            <a:endParaRPr lang="en-US"/>
          </a:p>
        </p:txBody>
      </p:sp>
    </p:spTree>
    <p:extLst>
      <p:ext uri="{BB962C8B-B14F-4D97-AF65-F5344CB8AC3E}">
        <p14:creationId xmlns:p14="http://schemas.microsoft.com/office/powerpoint/2010/main" val="289378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70EF1-B64B-FFE3-9589-F4BA3CFFA860}"/>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347B18B6-F271-D2E1-EB71-FA3BADD92DAF}"/>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Meet Gerald</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40AE5ABD-8351-D18C-4666-ED226DFCC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2" name="TextBox 1">
            <a:extLst>
              <a:ext uri="{FF2B5EF4-FFF2-40B4-BE49-F238E27FC236}">
                <a16:creationId xmlns:a16="http://schemas.microsoft.com/office/drawing/2014/main" id="{B868A8C4-B2FF-E319-7648-E79A76908173}"/>
              </a:ext>
            </a:extLst>
          </p:cNvPr>
          <p:cNvSpPr txBox="1"/>
          <p:nvPr/>
        </p:nvSpPr>
        <p:spPr>
          <a:xfrm>
            <a:off x="1064986" y="1893151"/>
            <a:ext cx="9794071" cy="4186531"/>
          </a:xfrm>
          <a:prstGeom prst="rect">
            <a:avLst/>
          </a:prstGeom>
          <a:noFill/>
        </p:spPr>
        <p:txBody>
          <a:bodyPr wrap="square"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Gerald is 56 years old. He has obesity and prediabetes. He was told by his PCP that physical activity improves health. He thinks that sounds nice, but he says there is no time in his busy schedule. He also was advised to “eat healthier.”</a:t>
            </a:r>
            <a:endParaRPr lang="en-US"/>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His employer provides a free Diabetes Prevention Program delivered by a local pharmacy in his neighborhood.</a:t>
            </a:r>
            <a:endPar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dirty="0">
                <a:solidFill>
                  <a:schemeClr val="bg1">
                    <a:lumMod val="50000"/>
                  </a:schemeClr>
                </a:solidFill>
                <a:latin typeface="Lato"/>
                <a:ea typeface="Open Sans"/>
                <a:cs typeface="Open Sans"/>
              </a:rPr>
              <a:t>Admittedly, he thinks this is going to be a waste of time because his doctor told him what he needs to do, he just needs to find a way to do it. However, he agrees to try it out because his doctor thought it would be </a:t>
            </a:r>
            <a:r>
              <a:rPr lang="en-US" sz="2000">
                <a:solidFill>
                  <a:schemeClr val="bg1">
                    <a:lumMod val="50000"/>
                  </a:schemeClr>
                </a:solidFill>
                <a:latin typeface="Lato"/>
                <a:ea typeface="Open Sans"/>
                <a:cs typeface="Open Sans"/>
              </a:rPr>
              <a:t>a good idea. His next appointment is </a:t>
            </a:r>
            <a:r>
              <a:rPr lang="en-US" sz="2000" dirty="0">
                <a:solidFill>
                  <a:schemeClr val="bg1">
                    <a:lumMod val="50000"/>
                  </a:schemeClr>
                </a:solidFill>
                <a:latin typeface="Lato"/>
                <a:ea typeface="Open Sans"/>
                <a:cs typeface="Open Sans"/>
              </a:rPr>
              <a:t>not for 6 months.</a:t>
            </a:r>
          </a:p>
        </p:txBody>
      </p:sp>
    </p:spTree>
    <p:extLst>
      <p:ext uri="{BB962C8B-B14F-4D97-AF65-F5344CB8AC3E}">
        <p14:creationId xmlns:p14="http://schemas.microsoft.com/office/powerpoint/2010/main" val="19798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0974A-EA5E-488B-E4A1-DBD4581E1823}"/>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5F598BA9-1CB6-FB2E-632C-F31B19B4D14B}"/>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Discussing Activity with Gerald</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9A400861-DBBA-6F71-EF14-89E6A842A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graphicFrame>
        <p:nvGraphicFramePr>
          <p:cNvPr id="4" name="Table 3">
            <a:extLst>
              <a:ext uri="{FF2B5EF4-FFF2-40B4-BE49-F238E27FC236}">
                <a16:creationId xmlns:a16="http://schemas.microsoft.com/office/drawing/2014/main" id="{ABDB7C17-D509-39C4-977E-BACCAF36BB31}"/>
              </a:ext>
            </a:extLst>
          </p:cNvPr>
          <p:cNvGraphicFramePr>
            <a:graphicFrameLocks noGrp="1"/>
          </p:cNvGraphicFramePr>
          <p:nvPr>
            <p:extLst>
              <p:ext uri="{D42A27DB-BD31-4B8C-83A1-F6EECF244321}">
                <p14:modId xmlns:p14="http://schemas.microsoft.com/office/powerpoint/2010/main" val="1053813597"/>
              </p:ext>
            </p:extLst>
          </p:nvPr>
        </p:nvGraphicFramePr>
        <p:xfrm>
          <a:off x="1010812" y="2008098"/>
          <a:ext cx="10162847" cy="3271177"/>
        </p:xfrm>
        <a:graphic>
          <a:graphicData uri="http://schemas.openxmlformats.org/drawingml/2006/table">
            <a:tbl>
              <a:tblPr firstRow="1" bandRow="1">
                <a:tableStyleId>{5C22544A-7EE6-4342-B048-85BDC9FD1C3A}</a:tableStyleId>
              </a:tblPr>
              <a:tblGrid>
                <a:gridCol w="2536784">
                  <a:extLst>
                    <a:ext uri="{9D8B030D-6E8A-4147-A177-3AD203B41FA5}">
                      <a16:colId xmlns:a16="http://schemas.microsoft.com/office/drawing/2014/main" val="2200936968"/>
                    </a:ext>
                  </a:extLst>
                </a:gridCol>
                <a:gridCol w="7626063">
                  <a:extLst>
                    <a:ext uri="{9D8B030D-6E8A-4147-A177-3AD203B41FA5}">
                      <a16:colId xmlns:a16="http://schemas.microsoft.com/office/drawing/2014/main" val="2501514559"/>
                    </a:ext>
                  </a:extLst>
                </a:gridCol>
              </a:tblGrid>
              <a:tr h="451434">
                <a:tc>
                  <a:txBody>
                    <a:bodyPr/>
                    <a:lstStyle/>
                    <a:p>
                      <a:r>
                        <a:rPr lang="en-US">
                          <a:latin typeface="Lato"/>
                          <a:ea typeface="Lato"/>
                          <a:cs typeface="Lato"/>
                        </a:rPr>
                        <a:t>Principal</a:t>
                      </a:r>
                    </a:p>
                  </a:txBody>
                  <a:tcPr>
                    <a:solidFill>
                      <a:srgbClr val="124F6F"/>
                    </a:solidFill>
                  </a:tcPr>
                </a:tc>
                <a:tc>
                  <a:txBody>
                    <a:bodyPr/>
                    <a:lstStyle/>
                    <a:p>
                      <a:r>
                        <a:rPr lang="en-US">
                          <a:latin typeface="Lato"/>
                          <a:ea typeface="Lato"/>
                          <a:cs typeface="Lato"/>
                        </a:rPr>
                        <a:t>Action</a:t>
                      </a:r>
                    </a:p>
                  </a:txBody>
                  <a:tcPr>
                    <a:solidFill>
                      <a:srgbClr val="124F6F"/>
                    </a:solidFill>
                  </a:tcPr>
                </a:tc>
                <a:extLst>
                  <a:ext uri="{0D108BD9-81ED-4DB2-BD59-A6C34878D82A}">
                    <a16:rowId xmlns:a16="http://schemas.microsoft.com/office/drawing/2014/main" val="3143081669"/>
                  </a:ext>
                </a:extLst>
              </a:tr>
              <a:tr h="451434">
                <a:tc>
                  <a:txBody>
                    <a:bodyPr/>
                    <a:lstStyle/>
                    <a:p>
                      <a:r>
                        <a:rPr lang="en-US">
                          <a:latin typeface="Lato"/>
                          <a:ea typeface="Lato"/>
                          <a:cs typeface="Lato"/>
                        </a:rPr>
                        <a:t>Ask</a:t>
                      </a:r>
                    </a:p>
                  </a:txBody>
                  <a:tcPr/>
                </a:tc>
                <a:tc>
                  <a:txBody>
                    <a:bodyPr/>
                    <a:lstStyle/>
                    <a:p>
                      <a:r>
                        <a:rPr lang="en-US">
                          <a:latin typeface="Lato"/>
                          <a:ea typeface="Lato"/>
                          <a:cs typeface="Lato"/>
                        </a:rPr>
                        <a:t>Ask permission to discuss physical activity</a:t>
                      </a:r>
                    </a:p>
                  </a:txBody>
                  <a:tcPr/>
                </a:tc>
                <a:extLst>
                  <a:ext uri="{0D108BD9-81ED-4DB2-BD59-A6C34878D82A}">
                    <a16:rowId xmlns:a16="http://schemas.microsoft.com/office/drawing/2014/main" val="2978450394"/>
                  </a:ext>
                </a:extLst>
              </a:tr>
              <a:tr h="688554">
                <a:tc>
                  <a:txBody>
                    <a:bodyPr/>
                    <a:lstStyle/>
                    <a:p>
                      <a:r>
                        <a:rPr lang="en-US">
                          <a:latin typeface="Lato"/>
                          <a:ea typeface="Lato"/>
                          <a:cs typeface="Lato"/>
                        </a:rPr>
                        <a:t>Assess</a:t>
                      </a:r>
                    </a:p>
                  </a:txBody>
                  <a:tcPr/>
                </a:tc>
                <a:tc>
                  <a:txBody>
                    <a:bodyPr/>
                    <a:lstStyle/>
                    <a:p>
                      <a:r>
                        <a:rPr lang="en-US">
                          <a:latin typeface="Lato"/>
                          <a:ea typeface="Lato"/>
                          <a:cs typeface="Lato"/>
                        </a:rPr>
                        <a:t>Assess current activity level through open-ended questions; explore drivers and complications for lack of physical activity</a:t>
                      </a:r>
                    </a:p>
                  </a:txBody>
                  <a:tcPr/>
                </a:tc>
                <a:extLst>
                  <a:ext uri="{0D108BD9-81ED-4DB2-BD59-A6C34878D82A}">
                    <a16:rowId xmlns:a16="http://schemas.microsoft.com/office/drawing/2014/main" val="768268648"/>
                  </a:ext>
                </a:extLst>
              </a:tr>
              <a:tr h="451434">
                <a:tc>
                  <a:txBody>
                    <a:bodyPr/>
                    <a:lstStyle/>
                    <a:p>
                      <a:r>
                        <a:rPr lang="en-US">
                          <a:latin typeface="Lato"/>
                          <a:ea typeface="Lato"/>
                          <a:cs typeface="Lato"/>
                        </a:rPr>
                        <a:t>Advise</a:t>
                      </a:r>
                    </a:p>
                  </a:txBody>
                  <a:tcPr/>
                </a:tc>
                <a:tc>
                  <a:txBody>
                    <a:bodyPr/>
                    <a:lstStyle/>
                    <a:p>
                      <a:r>
                        <a:rPr lang="en-US">
                          <a:latin typeface="Lato"/>
                          <a:ea typeface="Lato"/>
                          <a:cs typeface="Lato"/>
                        </a:rPr>
                        <a:t>Advise on health benefits of physical activity</a:t>
                      </a:r>
                    </a:p>
                  </a:txBody>
                  <a:tcPr/>
                </a:tc>
                <a:extLst>
                  <a:ext uri="{0D108BD9-81ED-4DB2-BD59-A6C34878D82A}">
                    <a16:rowId xmlns:a16="http://schemas.microsoft.com/office/drawing/2014/main" val="772124161"/>
                  </a:ext>
                </a:extLst>
              </a:tr>
              <a:tr h="451434">
                <a:tc>
                  <a:txBody>
                    <a:bodyPr/>
                    <a:lstStyle/>
                    <a:p>
                      <a:r>
                        <a:rPr lang="en-US">
                          <a:latin typeface="Lato"/>
                          <a:ea typeface="Lato"/>
                          <a:cs typeface="Lato"/>
                        </a:rPr>
                        <a:t>Agree</a:t>
                      </a:r>
                    </a:p>
                  </a:txBody>
                  <a:tcPr/>
                </a:tc>
                <a:tc>
                  <a:txBody>
                    <a:bodyPr/>
                    <a:lstStyle/>
                    <a:p>
                      <a:r>
                        <a:rPr lang="en-US">
                          <a:latin typeface="Lato"/>
                          <a:ea typeface="Lato"/>
                          <a:cs typeface="Lato"/>
                        </a:rPr>
                        <a:t>Agree on realistic physical activity goals</a:t>
                      </a:r>
                    </a:p>
                  </a:txBody>
                  <a:tcPr/>
                </a:tc>
                <a:extLst>
                  <a:ext uri="{0D108BD9-81ED-4DB2-BD59-A6C34878D82A}">
                    <a16:rowId xmlns:a16="http://schemas.microsoft.com/office/drawing/2014/main" val="4062115867"/>
                  </a:ext>
                </a:extLst>
              </a:tr>
              <a:tr h="776887">
                <a:tc>
                  <a:txBody>
                    <a:bodyPr/>
                    <a:lstStyle/>
                    <a:p>
                      <a:r>
                        <a:rPr lang="en-US">
                          <a:latin typeface="Lato"/>
                          <a:ea typeface="Lato"/>
                          <a:cs typeface="Lato"/>
                        </a:rPr>
                        <a:t>Arrange/Assist</a:t>
                      </a:r>
                    </a:p>
                  </a:txBody>
                  <a:tcPr/>
                </a:tc>
                <a:tc>
                  <a:txBody>
                    <a:bodyPr/>
                    <a:lstStyle/>
                    <a:p>
                      <a:r>
                        <a:rPr lang="en-US">
                          <a:latin typeface="Lato"/>
                          <a:ea typeface="Lato"/>
                          <a:cs typeface="Lato"/>
                        </a:rPr>
                        <a:t>Arrange/assist in identifying  barriers, provide resources, and arrange follow-up</a:t>
                      </a:r>
                    </a:p>
                  </a:txBody>
                  <a:tcPr/>
                </a:tc>
                <a:extLst>
                  <a:ext uri="{0D108BD9-81ED-4DB2-BD59-A6C34878D82A}">
                    <a16:rowId xmlns:a16="http://schemas.microsoft.com/office/drawing/2014/main" val="844551183"/>
                  </a:ext>
                </a:extLst>
              </a:tr>
            </a:tbl>
          </a:graphicData>
        </a:graphic>
      </p:graphicFrame>
      <p:sp>
        <p:nvSpPr>
          <p:cNvPr id="5" name="TextBox 4">
            <a:extLst>
              <a:ext uri="{FF2B5EF4-FFF2-40B4-BE49-F238E27FC236}">
                <a16:creationId xmlns:a16="http://schemas.microsoft.com/office/drawing/2014/main" id="{6CA28CD1-DF74-BDA7-1F89-FBB81AE625BB}"/>
              </a:ext>
            </a:extLst>
          </p:cNvPr>
          <p:cNvSpPr txBox="1"/>
          <p:nvPr/>
        </p:nvSpPr>
        <p:spPr>
          <a:xfrm>
            <a:off x="11345334" y="6618111"/>
            <a:ext cx="94544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Lato"/>
                <a:ea typeface="Lato"/>
                <a:cs typeface="Lato"/>
              </a:rPr>
              <a:t>Shreiner, 2019</a:t>
            </a:r>
          </a:p>
        </p:txBody>
      </p:sp>
    </p:spTree>
    <p:extLst>
      <p:ext uri="{BB962C8B-B14F-4D97-AF65-F5344CB8AC3E}">
        <p14:creationId xmlns:p14="http://schemas.microsoft.com/office/powerpoint/2010/main" val="2888489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33380-309A-457E-3449-2AA1C71C4E9D}"/>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F75747D6-14BC-AD23-261D-C31B37A920BE}"/>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Motivational Interviewing Conversation</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463E99B9-1F71-6B07-6836-500FE4726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graphicFrame>
        <p:nvGraphicFramePr>
          <p:cNvPr id="4" name="Table 3">
            <a:extLst>
              <a:ext uri="{FF2B5EF4-FFF2-40B4-BE49-F238E27FC236}">
                <a16:creationId xmlns:a16="http://schemas.microsoft.com/office/drawing/2014/main" id="{1D1C0486-E2F6-3D6E-1995-764D77AD9E22}"/>
              </a:ext>
            </a:extLst>
          </p:cNvPr>
          <p:cNvGraphicFramePr>
            <a:graphicFrameLocks noGrp="1"/>
          </p:cNvGraphicFramePr>
          <p:nvPr>
            <p:extLst>
              <p:ext uri="{D42A27DB-BD31-4B8C-83A1-F6EECF244321}">
                <p14:modId xmlns:p14="http://schemas.microsoft.com/office/powerpoint/2010/main" val="3213105515"/>
              </p:ext>
            </p:extLst>
          </p:nvPr>
        </p:nvGraphicFramePr>
        <p:xfrm>
          <a:off x="1064986" y="1893151"/>
          <a:ext cx="10328431" cy="4355174"/>
        </p:xfrm>
        <a:graphic>
          <a:graphicData uri="http://schemas.openxmlformats.org/drawingml/2006/table">
            <a:tbl>
              <a:tblPr firstRow="1" bandRow="1">
                <a:tableStyleId>{5C22544A-7EE6-4342-B048-85BDC9FD1C3A}</a:tableStyleId>
              </a:tblPr>
              <a:tblGrid>
                <a:gridCol w="1488138">
                  <a:extLst>
                    <a:ext uri="{9D8B030D-6E8A-4147-A177-3AD203B41FA5}">
                      <a16:colId xmlns:a16="http://schemas.microsoft.com/office/drawing/2014/main" val="1956956976"/>
                    </a:ext>
                  </a:extLst>
                </a:gridCol>
                <a:gridCol w="3625186">
                  <a:extLst>
                    <a:ext uri="{9D8B030D-6E8A-4147-A177-3AD203B41FA5}">
                      <a16:colId xmlns:a16="http://schemas.microsoft.com/office/drawing/2014/main" val="2200936968"/>
                    </a:ext>
                  </a:extLst>
                </a:gridCol>
                <a:gridCol w="5215107">
                  <a:extLst>
                    <a:ext uri="{9D8B030D-6E8A-4147-A177-3AD203B41FA5}">
                      <a16:colId xmlns:a16="http://schemas.microsoft.com/office/drawing/2014/main" val="2501514559"/>
                    </a:ext>
                  </a:extLst>
                </a:gridCol>
              </a:tblGrid>
              <a:tr h="442504">
                <a:tc>
                  <a:txBody>
                    <a:bodyPr/>
                    <a:lstStyle/>
                    <a:p>
                      <a:r>
                        <a:rPr lang="en-US" sz="1600">
                          <a:latin typeface="Lato"/>
                          <a:ea typeface="Lato"/>
                          <a:cs typeface="Lato"/>
                        </a:rPr>
                        <a:t>Step</a:t>
                      </a:r>
                    </a:p>
                  </a:txBody>
                  <a:tcPr>
                    <a:solidFill>
                      <a:srgbClr val="124F6F"/>
                    </a:solidFill>
                  </a:tcPr>
                </a:tc>
                <a:tc>
                  <a:txBody>
                    <a:bodyPr/>
                    <a:lstStyle/>
                    <a:p>
                      <a:r>
                        <a:rPr lang="en-US" sz="1600">
                          <a:latin typeface="Lato"/>
                          <a:ea typeface="Lato"/>
                          <a:cs typeface="Lato"/>
                        </a:rPr>
                        <a:t>Case</a:t>
                      </a:r>
                    </a:p>
                  </a:txBody>
                  <a:tcPr>
                    <a:solidFill>
                      <a:srgbClr val="124F6F"/>
                    </a:solidFill>
                  </a:tcPr>
                </a:tc>
                <a:tc>
                  <a:txBody>
                    <a:bodyPr/>
                    <a:lstStyle/>
                    <a:p>
                      <a:r>
                        <a:rPr lang="en-US" sz="1600">
                          <a:latin typeface="Lato"/>
                          <a:ea typeface="Lato"/>
                          <a:cs typeface="Lato"/>
                        </a:rPr>
                        <a:t>Response</a:t>
                      </a:r>
                    </a:p>
                  </a:txBody>
                  <a:tcPr>
                    <a:solidFill>
                      <a:srgbClr val="124F6F"/>
                    </a:solidFill>
                  </a:tcPr>
                </a:tc>
                <a:extLst>
                  <a:ext uri="{0D108BD9-81ED-4DB2-BD59-A6C34878D82A}">
                    <a16:rowId xmlns:a16="http://schemas.microsoft.com/office/drawing/2014/main" val="3143081669"/>
                  </a:ext>
                </a:extLst>
              </a:tr>
              <a:tr h="1560412">
                <a:tc>
                  <a:txBody>
                    <a:bodyPr/>
                    <a:lstStyle/>
                    <a:p>
                      <a:r>
                        <a:rPr lang="en-US" sz="1600">
                          <a:latin typeface="Lato"/>
                          <a:ea typeface="Lato"/>
                          <a:cs typeface="Lato"/>
                        </a:rPr>
                        <a:t>Engaging</a:t>
                      </a:r>
                    </a:p>
                  </a:txBody>
                  <a:tcPr/>
                </a:tc>
                <a:tc>
                  <a:txBody>
                    <a:bodyPr/>
                    <a:lstStyle/>
                    <a:p>
                      <a:r>
                        <a:rPr lang="en-US" sz="1600">
                          <a:latin typeface="Lato"/>
                          <a:ea typeface="Lato"/>
                          <a:cs typeface="Lato"/>
                        </a:rPr>
                        <a:t>“As much as I want to eat better, following my meal plan is hard because there are always doughnuts and other treats at work.”</a:t>
                      </a:r>
                    </a:p>
                  </a:txBody>
                  <a:tcPr/>
                </a:tc>
                <a:tc>
                  <a:txBody>
                    <a:bodyPr/>
                    <a:lstStyle/>
                    <a:p>
                      <a:r>
                        <a:rPr lang="en-US" sz="1600">
                          <a:latin typeface="Lato"/>
                          <a:ea typeface="Lato"/>
                          <a:cs typeface="Lato"/>
                        </a:rPr>
                        <a:t>“It sounds as if it is important to you to eat better, but you are finding it tough to do with the tempting foods at work. </a:t>
                      </a:r>
                      <a:r>
                        <a:rPr lang="en-US" sz="1600" b="0" i="0" kern="1200">
                          <a:solidFill>
                            <a:schemeClr val="dk1"/>
                          </a:solidFill>
                          <a:effectLst/>
                          <a:latin typeface="Lato"/>
                          <a:ea typeface="Lato"/>
                          <a:cs typeface="Lato"/>
                        </a:rPr>
                        <a:t>On a scale of 1 to 10, with 1 not important at all and 10 very important, how important is it for you to make a change in how you are eating? </a:t>
                      </a:r>
                      <a:endParaRPr lang="en-US" sz="1600">
                        <a:latin typeface="Lato"/>
                        <a:ea typeface="Lato"/>
                        <a:cs typeface="Lato"/>
                      </a:endParaRPr>
                    </a:p>
                  </a:txBody>
                  <a:tcPr/>
                </a:tc>
                <a:extLst>
                  <a:ext uri="{0D108BD9-81ED-4DB2-BD59-A6C34878D82A}">
                    <a16:rowId xmlns:a16="http://schemas.microsoft.com/office/drawing/2014/main" val="2978450394"/>
                  </a:ext>
                </a:extLst>
              </a:tr>
              <a:tr h="687046">
                <a:tc>
                  <a:txBody>
                    <a:bodyPr/>
                    <a:lstStyle/>
                    <a:p>
                      <a:r>
                        <a:rPr lang="en-US" sz="1600">
                          <a:latin typeface="Lato"/>
                          <a:ea typeface="Lato"/>
                          <a:cs typeface="Lato"/>
                        </a:rPr>
                        <a:t>Focusing</a:t>
                      </a:r>
                    </a:p>
                  </a:txBody>
                  <a:tcPr/>
                </a:tc>
                <a:tc>
                  <a:txBody>
                    <a:bodyPr/>
                    <a:lstStyle/>
                    <a:p>
                      <a:r>
                        <a:rPr lang="en-US" sz="1600">
                          <a:latin typeface="Lato"/>
                          <a:ea typeface="Lato"/>
                          <a:cs typeface="Lato"/>
                        </a:rPr>
                        <a:t>“It’s about an 8.”</a:t>
                      </a:r>
                    </a:p>
                  </a:txBody>
                  <a:tcPr/>
                </a:tc>
                <a:tc>
                  <a:txBody>
                    <a:bodyPr/>
                    <a:lstStyle/>
                    <a:p>
                      <a:r>
                        <a:rPr lang="en-US" sz="1600" b="0" i="0" kern="1200">
                          <a:solidFill>
                            <a:schemeClr val="dk1"/>
                          </a:solidFill>
                          <a:effectLst/>
                          <a:latin typeface="Lato"/>
                          <a:ea typeface="Lato"/>
                          <a:cs typeface="Lato"/>
                        </a:rPr>
                        <a:t>“An 8 is a high number, so it is pretty important to you to eat better.”​</a:t>
                      </a:r>
                      <a:endParaRPr lang="en-US" sz="1600">
                        <a:latin typeface="Lato"/>
                        <a:ea typeface="Lato"/>
                        <a:cs typeface="Lato"/>
                      </a:endParaRPr>
                    </a:p>
                  </a:txBody>
                  <a:tcPr/>
                </a:tc>
                <a:extLst>
                  <a:ext uri="{0D108BD9-81ED-4DB2-BD59-A6C34878D82A}">
                    <a16:rowId xmlns:a16="http://schemas.microsoft.com/office/drawing/2014/main" val="768268648"/>
                  </a:ext>
                </a:extLst>
              </a:tr>
              <a:tr h="978166">
                <a:tc>
                  <a:txBody>
                    <a:bodyPr/>
                    <a:lstStyle/>
                    <a:p>
                      <a:r>
                        <a:rPr lang="en-US" sz="1600">
                          <a:latin typeface="Lato"/>
                          <a:ea typeface="Lato"/>
                          <a:cs typeface="Lato"/>
                        </a:rPr>
                        <a:t>Evoking</a:t>
                      </a:r>
                    </a:p>
                  </a:txBody>
                  <a:tcPr/>
                </a:tc>
                <a:tc>
                  <a:txBody>
                    <a:bodyPr/>
                    <a:lstStyle/>
                    <a:p>
                      <a:r>
                        <a:rPr lang="en-US" sz="1600">
                          <a:latin typeface="Lato"/>
                          <a:ea typeface="Lato"/>
                          <a:cs typeface="Lato"/>
                        </a:rPr>
                        <a:t>“Yes, I went a few days without eating the office treats, but there is so much peer pressure.”</a:t>
                      </a:r>
                    </a:p>
                  </a:txBody>
                  <a:tcPr/>
                </a:tc>
                <a:tc>
                  <a:txBody>
                    <a:bodyPr/>
                    <a:lstStyle/>
                    <a:p>
                      <a:r>
                        <a:rPr lang="en-US" sz="1600" b="0" i="0" kern="1200">
                          <a:solidFill>
                            <a:schemeClr val="dk1"/>
                          </a:solidFill>
                          <a:effectLst/>
                          <a:latin typeface="Lato"/>
                          <a:ea typeface="Lato"/>
                          <a:cs typeface="Lato"/>
                        </a:rPr>
                        <a:t>“Would you be interested in hearing some ideas that have worked for other people who have struggled with a similar problem?”​</a:t>
                      </a:r>
                      <a:endParaRPr lang="en-US" sz="1600">
                        <a:latin typeface="Lato"/>
                        <a:ea typeface="Lato"/>
                        <a:cs typeface="Lato"/>
                      </a:endParaRPr>
                    </a:p>
                  </a:txBody>
                  <a:tcPr/>
                </a:tc>
                <a:extLst>
                  <a:ext uri="{0D108BD9-81ED-4DB2-BD59-A6C34878D82A}">
                    <a16:rowId xmlns:a16="http://schemas.microsoft.com/office/drawing/2014/main" val="772124161"/>
                  </a:ext>
                </a:extLst>
              </a:tr>
              <a:tr h="687046">
                <a:tc>
                  <a:txBody>
                    <a:bodyPr/>
                    <a:lstStyle/>
                    <a:p>
                      <a:r>
                        <a:rPr lang="en-US" sz="1600">
                          <a:latin typeface="Lato"/>
                          <a:ea typeface="Lato"/>
                          <a:cs typeface="Lato"/>
                        </a:rPr>
                        <a:t>Planning</a:t>
                      </a:r>
                    </a:p>
                  </a:txBody>
                  <a:tcPr/>
                </a:tc>
                <a:tc>
                  <a:txBody>
                    <a:bodyPr/>
                    <a:lstStyle/>
                    <a:p>
                      <a:r>
                        <a:rPr lang="en-US" sz="1600">
                          <a:latin typeface="Lato"/>
                          <a:ea typeface="Lato"/>
                          <a:cs typeface="Lato"/>
                        </a:rPr>
                        <a:t>“I like the idea you suggested of bringing a healthy treat to work.”</a:t>
                      </a:r>
                    </a:p>
                  </a:txBody>
                  <a:tcPr/>
                </a:tc>
                <a:tc>
                  <a:txBody>
                    <a:bodyPr/>
                    <a:lstStyle/>
                    <a:p>
                      <a:r>
                        <a:rPr lang="en-US" sz="1600" b="0" i="0" kern="1200">
                          <a:solidFill>
                            <a:schemeClr val="dk1"/>
                          </a:solidFill>
                          <a:effectLst/>
                          <a:latin typeface="Lato"/>
                          <a:ea typeface="Lato"/>
                          <a:cs typeface="Lato"/>
                        </a:rPr>
                        <a:t>“What is something you might do in the next few days to get started on this?”​</a:t>
                      </a:r>
                      <a:endParaRPr lang="en-US" sz="1600">
                        <a:latin typeface="Lato"/>
                        <a:ea typeface="Lato"/>
                        <a:cs typeface="Lato"/>
                      </a:endParaRPr>
                    </a:p>
                  </a:txBody>
                  <a:tcPr/>
                </a:tc>
                <a:extLst>
                  <a:ext uri="{0D108BD9-81ED-4DB2-BD59-A6C34878D82A}">
                    <a16:rowId xmlns:a16="http://schemas.microsoft.com/office/drawing/2014/main" val="4062115867"/>
                  </a:ext>
                </a:extLst>
              </a:tr>
            </a:tbl>
          </a:graphicData>
        </a:graphic>
      </p:graphicFrame>
      <p:sp>
        <p:nvSpPr>
          <p:cNvPr id="6" name="TextBox 5">
            <a:extLst>
              <a:ext uri="{FF2B5EF4-FFF2-40B4-BE49-F238E27FC236}">
                <a16:creationId xmlns:a16="http://schemas.microsoft.com/office/drawing/2014/main" id="{F9FE4569-4259-3BCE-7849-529DAFBB0D39}"/>
              </a:ext>
            </a:extLst>
          </p:cNvPr>
          <p:cNvSpPr txBox="1"/>
          <p:nvPr/>
        </p:nvSpPr>
        <p:spPr>
          <a:xfrm>
            <a:off x="11345334" y="6604001"/>
            <a:ext cx="1114778"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aseline="0">
                <a:latin typeface="Lato"/>
              </a:rPr>
              <a:t>Shreiner, 2019</a:t>
            </a:r>
            <a:r>
              <a:rPr sz="800">
                <a:latin typeface="Lato"/>
                <a:ea typeface="Lato"/>
                <a:cs typeface="Lato"/>
              </a:rPr>
              <a:t>​</a:t>
            </a:r>
            <a:endParaRPr lang="en-US"/>
          </a:p>
          <a:p>
            <a:pPr algn="ctr"/>
            <a:endParaRPr lang="en-US"/>
          </a:p>
        </p:txBody>
      </p:sp>
    </p:spTree>
    <p:extLst>
      <p:ext uri="{BB962C8B-B14F-4D97-AF65-F5344CB8AC3E}">
        <p14:creationId xmlns:p14="http://schemas.microsoft.com/office/powerpoint/2010/main" val="3765781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FEA3E-0794-F632-57B3-38C90B1FDAD9}"/>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0B2F3CB5-791B-5800-34C5-8EC3F3AE380D}"/>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Gerald’s Follow-Up</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F830826E-7659-0A2A-C233-3F5660CC4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2" name="TextBox 1">
            <a:extLst>
              <a:ext uri="{FF2B5EF4-FFF2-40B4-BE49-F238E27FC236}">
                <a16:creationId xmlns:a16="http://schemas.microsoft.com/office/drawing/2014/main" id="{A32B4E84-85EE-D948-BB2F-AD08414B8304}"/>
              </a:ext>
            </a:extLst>
          </p:cNvPr>
          <p:cNvSpPr txBox="1"/>
          <p:nvPr/>
        </p:nvSpPr>
        <p:spPr>
          <a:xfrm>
            <a:off x="1064987" y="1893151"/>
            <a:ext cx="5553528" cy="3724866"/>
          </a:xfrm>
          <a:prstGeom prst="rect">
            <a:avLst/>
          </a:prstGeom>
          <a:noFill/>
        </p:spPr>
        <p:txBody>
          <a:bodyPr wrap="square"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He returns to his doctor 6 months later with positive feedback on the experience.</a:t>
            </a:r>
            <a:endParaRPr lang="en-US"/>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He has started playing pickle ball 3 times a week.</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He used to skip breakfast, but now starts each day with an English muffin and egg. </a:t>
            </a:r>
          </a:p>
          <a:p>
            <a:pPr marL="171450" indent="-171450">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He is snacking less in the evening.</a:t>
            </a:r>
            <a:endParaRPr lang="en-US">
              <a:solidFill>
                <a:schemeClr val="bg1">
                  <a:lumMod val="50000"/>
                </a:schemeClr>
              </a:solidFill>
              <a:latin typeface="Lato"/>
              <a:ea typeface="Open Sans"/>
              <a:cs typeface="Open Sans"/>
            </a:endParaRP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He has also lost 10lbs.</a:t>
            </a:r>
          </a:p>
        </p:txBody>
      </p:sp>
      <p:pic>
        <p:nvPicPr>
          <p:cNvPr id="17410" name="Picture 2" descr="Businessman looking at clipboard">
            <a:extLst>
              <a:ext uri="{FF2B5EF4-FFF2-40B4-BE49-F238E27FC236}">
                <a16:creationId xmlns:a16="http://schemas.microsoft.com/office/drawing/2014/main" id="{BEAC1844-C8A6-3D08-613B-01892A520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839" y="2155676"/>
            <a:ext cx="1570101" cy="4125812"/>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a:extLst>
              <a:ext uri="{FF2B5EF4-FFF2-40B4-BE49-F238E27FC236}">
                <a16:creationId xmlns:a16="http://schemas.microsoft.com/office/drawing/2014/main" id="{B1959CE4-604B-3F1B-7069-4F3551AD6036}"/>
              </a:ext>
            </a:extLst>
          </p:cNvPr>
          <p:cNvSpPr/>
          <p:nvPr/>
        </p:nvSpPr>
        <p:spPr>
          <a:xfrm>
            <a:off x="8186057" y="1106987"/>
            <a:ext cx="3637086" cy="2648597"/>
          </a:xfrm>
          <a:prstGeom prst="wedgeEllipseCallout">
            <a:avLst>
              <a:gd name="adj1" fmla="val -58273"/>
              <a:gd name="adj2" fmla="val 978"/>
            </a:avLst>
          </a:prstGeom>
          <a:solidFill>
            <a:srgbClr val="124F6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latin typeface="Lato"/>
                <a:ea typeface="Lato"/>
                <a:cs typeface="Lato"/>
              </a:rPr>
              <a:t>“I thought this program would be a waste because I already knew what to do, but it is so easy to get stuck in habits and it is hard to make changes. They found a way to help that truly worked for me."</a:t>
            </a:r>
          </a:p>
        </p:txBody>
      </p:sp>
    </p:spTree>
    <p:extLst>
      <p:ext uri="{BB962C8B-B14F-4D97-AF65-F5344CB8AC3E}">
        <p14:creationId xmlns:p14="http://schemas.microsoft.com/office/powerpoint/2010/main" val="2795366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76476-6F9B-E4A3-F356-6362512F726A}"/>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EC7B20D7-65DA-6773-FFD1-03D5673D1534}"/>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Benefits of DSMES</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48561B24-9356-429A-2B5D-D11E8C2D6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2" name="TextBox 1">
            <a:extLst>
              <a:ext uri="{FF2B5EF4-FFF2-40B4-BE49-F238E27FC236}">
                <a16:creationId xmlns:a16="http://schemas.microsoft.com/office/drawing/2014/main" id="{0758FEF3-504A-DF39-8FB9-5E7AF7CEC4D8}"/>
              </a:ext>
            </a:extLst>
          </p:cNvPr>
          <p:cNvSpPr txBox="1"/>
          <p:nvPr/>
        </p:nvSpPr>
        <p:spPr>
          <a:xfrm>
            <a:off x="1064986" y="1893151"/>
            <a:ext cx="5245099" cy="4186531"/>
          </a:xfrm>
          <a:prstGeom prst="rect">
            <a:avLst/>
          </a:prstGeom>
          <a:noFill/>
        </p:spPr>
        <p:txBody>
          <a:bodyPr wrap="square"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Improved A1C and time in range</a:t>
            </a:r>
            <a:endParaRPr lang="en-US"/>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Improved blood pressure and cholesterol levels</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Higher rates of medication refills/improved medication taking behaviors</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Fewer or less severe diabetes related complications </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Reduced hypoglycemia</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Improved quality of life </a:t>
            </a:r>
          </a:p>
        </p:txBody>
      </p:sp>
      <p:sp>
        <p:nvSpPr>
          <p:cNvPr id="4" name="TextBox 3">
            <a:extLst>
              <a:ext uri="{FF2B5EF4-FFF2-40B4-BE49-F238E27FC236}">
                <a16:creationId xmlns:a16="http://schemas.microsoft.com/office/drawing/2014/main" id="{B803FE02-6F23-0D5B-E20B-4562C041679B}"/>
              </a:ext>
            </a:extLst>
          </p:cNvPr>
          <p:cNvSpPr txBox="1"/>
          <p:nvPr/>
        </p:nvSpPr>
        <p:spPr>
          <a:xfrm>
            <a:off x="6310085" y="1893150"/>
            <a:ext cx="5513057" cy="3263201"/>
          </a:xfrm>
          <a:prstGeom prst="rect">
            <a:avLst/>
          </a:prstGeom>
          <a:noFill/>
        </p:spPr>
        <p:txBody>
          <a:bodyPr wrap="square"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Healthier lifestyle behaviors (better nutrition, increased physical activity, and use of primary care and preventive services)</a:t>
            </a:r>
            <a:endParaRPr lang="en-US"/>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Enhanced self-efficacy and empowerment</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Decreased healthcare costs, including fewer hospital admissions and readmissions</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Increased healthy coping</a:t>
            </a:r>
          </a:p>
        </p:txBody>
      </p:sp>
      <p:sp>
        <p:nvSpPr>
          <p:cNvPr id="8" name="TextBox 7">
            <a:extLst>
              <a:ext uri="{FF2B5EF4-FFF2-40B4-BE49-F238E27FC236}">
                <a16:creationId xmlns:a16="http://schemas.microsoft.com/office/drawing/2014/main" id="{14CEF40B-740E-0BA1-04D0-F872EC51DB36}"/>
              </a:ext>
            </a:extLst>
          </p:cNvPr>
          <p:cNvSpPr txBox="1"/>
          <p:nvPr/>
        </p:nvSpPr>
        <p:spPr>
          <a:xfrm>
            <a:off x="11345334" y="6618111"/>
            <a:ext cx="945445"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Lato"/>
              </a:rPr>
              <a:t>CDC, 2026</a:t>
            </a:r>
            <a:endParaRPr lang="en-US"/>
          </a:p>
          <a:p>
            <a:pPr algn="ctr"/>
            <a:endParaRPr lang="en-US"/>
          </a:p>
        </p:txBody>
      </p:sp>
    </p:spTree>
    <p:extLst>
      <p:ext uri="{BB962C8B-B14F-4D97-AF65-F5344CB8AC3E}">
        <p14:creationId xmlns:p14="http://schemas.microsoft.com/office/powerpoint/2010/main" val="2156387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504C2-2F55-772F-C90A-3C0A78555799}"/>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AD0E922B-CA34-5C69-3EC0-9A95EF9A209C}"/>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Benefits of DPP</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59A8F6E1-1AD1-704F-82AB-EA58FC92F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2" name="TextBox 1">
            <a:extLst>
              <a:ext uri="{FF2B5EF4-FFF2-40B4-BE49-F238E27FC236}">
                <a16:creationId xmlns:a16="http://schemas.microsoft.com/office/drawing/2014/main" id="{D3838F29-8319-DB18-1028-A334466DB995}"/>
              </a:ext>
            </a:extLst>
          </p:cNvPr>
          <p:cNvSpPr txBox="1"/>
          <p:nvPr/>
        </p:nvSpPr>
        <p:spPr>
          <a:xfrm>
            <a:off x="1063125" y="1899443"/>
            <a:ext cx="5642430" cy="4186531"/>
          </a:xfrm>
          <a:prstGeom prst="rect">
            <a:avLst/>
          </a:prstGeom>
          <a:noFill/>
        </p:spPr>
        <p:txBody>
          <a:bodyPr wrap="square"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Reduces risk of type 2 diabetes by 50%</a:t>
            </a:r>
            <a:endParaRPr lang="en-US"/>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In those aged 60+, risk reduction was even greater – about 70%</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Reduces risk of microvascular complications of diabetes </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Reduces healthcare costs </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Participants typically achieve 5%-7% body weight loss, consistent with major clinical DPP benchmarks</a:t>
            </a:r>
          </a:p>
        </p:txBody>
      </p:sp>
      <p:sp>
        <p:nvSpPr>
          <p:cNvPr id="4" name="TextBox 3">
            <a:extLst>
              <a:ext uri="{FF2B5EF4-FFF2-40B4-BE49-F238E27FC236}">
                <a16:creationId xmlns:a16="http://schemas.microsoft.com/office/drawing/2014/main" id="{E082CB23-D258-C4C1-EC7D-7A2DD385BE5E}"/>
              </a:ext>
            </a:extLst>
          </p:cNvPr>
          <p:cNvSpPr txBox="1"/>
          <p:nvPr/>
        </p:nvSpPr>
        <p:spPr>
          <a:xfrm>
            <a:off x="7062440" y="1902795"/>
            <a:ext cx="4471550" cy="3263201"/>
          </a:xfrm>
          <a:prstGeom prst="rect">
            <a:avLst/>
          </a:prstGeom>
          <a:noFill/>
        </p:spPr>
        <p:txBody>
          <a:bodyPr wrap="square"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“This program has taught me how to eat healthy and find an exercise routine that works for my schedule.”</a:t>
            </a:r>
            <a:endParaRPr lang="en-US">
              <a:solidFill>
                <a:schemeClr val="bg1">
                  <a:lumMod val="50000"/>
                </a:schemeClr>
              </a:solidFill>
              <a:latin typeface="Lato"/>
              <a:ea typeface="Open Sans"/>
              <a:cs typeface="Open Sans"/>
            </a:endParaRP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dirty="0">
                <a:solidFill>
                  <a:schemeClr val="bg1">
                    <a:lumMod val="50000"/>
                  </a:schemeClr>
                </a:solidFill>
                <a:latin typeface="Lato"/>
                <a:ea typeface="Open Sans"/>
                <a:cs typeface="Open Sans"/>
              </a:rPr>
              <a:t>”Having a group of people with the same goals as me really motivated me to jump-start healthy lifestyle changes.”</a:t>
            </a:r>
          </a:p>
        </p:txBody>
      </p:sp>
      <p:sp>
        <p:nvSpPr>
          <p:cNvPr id="6" name="TextBox 5">
            <a:extLst>
              <a:ext uri="{FF2B5EF4-FFF2-40B4-BE49-F238E27FC236}">
                <a16:creationId xmlns:a16="http://schemas.microsoft.com/office/drawing/2014/main" id="{80B26605-41BC-D23B-69EB-1954424F71B2}"/>
              </a:ext>
            </a:extLst>
          </p:cNvPr>
          <p:cNvSpPr txBox="1"/>
          <p:nvPr/>
        </p:nvSpPr>
        <p:spPr>
          <a:xfrm>
            <a:off x="11105446" y="6519333"/>
            <a:ext cx="134055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Lato"/>
                <a:ea typeface="Lato"/>
                <a:cs typeface="Lato"/>
              </a:rPr>
              <a:t>Zhou et al., 2020</a:t>
            </a:r>
          </a:p>
          <a:p>
            <a:r>
              <a:rPr lang="en-US" sz="800">
                <a:latin typeface="Lato"/>
                <a:ea typeface="Lato"/>
                <a:cs typeface="Lato"/>
              </a:rPr>
              <a:t>CDC, 2024</a:t>
            </a:r>
          </a:p>
        </p:txBody>
      </p:sp>
    </p:spTree>
    <p:extLst>
      <p:ext uri="{BB962C8B-B14F-4D97-AF65-F5344CB8AC3E}">
        <p14:creationId xmlns:p14="http://schemas.microsoft.com/office/powerpoint/2010/main" val="1041139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2F223-D6ED-60E7-4321-896FE53811EF}"/>
            </a:ext>
          </a:extLst>
        </p:cNvPr>
        <p:cNvGrpSpPr/>
        <p:nvPr/>
      </p:nvGrpSpPr>
      <p:grpSpPr>
        <a:xfrm>
          <a:off x="0" y="0"/>
          <a:ext cx="0" cy="0"/>
          <a:chOff x="0" y="0"/>
          <a:chExt cx="0" cy="0"/>
        </a:xfrm>
      </p:grpSpPr>
      <p:cxnSp>
        <p:nvCxnSpPr>
          <p:cNvPr id="527" name="Straight Connector 526">
            <a:extLst>
              <a:ext uri="{FF2B5EF4-FFF2-40B4-BE49-F238E27FC236}">
                <a16:creationId xmlns:a16="http://schemas.microsoft.com/office/drawing/2014/main" id="{3C79D148-2B96-F836-12DA-3CF59D8DE005}"/>
              </a:ext>
            </a:extLst>
          </p:cNvPr>
          <p:cNvCxnSpPr/>
          <p:nvPr/>
        </p:nvCxnSpPr>
        <p:spPr>
          <a:xfrm>
            <a:off x="1117600" y="2206625"/>
            <a:ext cx="1090613" cy="0"/>
          </a:xfrm>
          <a:prstGeom prst="line">
            <a:avLst/>
          </a:prstGeom>
          <a:ln w="38100">
            <a:solidFill>
              <a:srgbClr val="FDD24F"/>
            </a:solidFill>
          </a:ln>
        </p:spPr>
        <p:style>
          <a:lnRef idx="1">
            <a:schemeClr val="accent1"/>
          </a:lnRef>
          <a:fillRef idx="0">
            <a:schemeClr val="accent1"/>
          </a:fillRef>
          <a:effectRef idx="0">
            <a:schemeClr val="accent1"/>
          </a:effectRef>
          <a:fontRef idx="minor">
            <a:schemeClr val="tx1"/>
          </a:fontRef>
        </p:style>
      </p:cxnSp>
      <p:sp>
        <p:nvSpPr>
          <p:cNvPr id="62468" name="TextBox 527">
            <a:extLst>
              <a:ext uri="{FF2B5EF4-FFF2-40B4-BE49-F238E27FC236}">
                <a16:creationId xmlns:a16="http://schemas.microsoft.com/office/drawing/2014/main" id="{DD331FA1-91A2-A4E8-53EC-89581B2D19E8}"/>
              </a:ext>
            </a:extLst>
          </p:cNvPr>
          <p:cNvSpPr txBox="1">
            <a:spLocks noChangeArrowheads="1"/>
          </p:cNvSpPr>
          <p:nvPr/>
        </p:nvSpPr>
        <p:spPr bwMode="auto">
          <a:xfrm>
            <a:off x="995363" y="2203450"/>
            <a:ext cx="457208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0" b="1">
                <a:solidFill>
                  <a:srgbClr val="124F6F"/>
                </a:solidFill>
                <a:latin typeface="Playfair Display" panose="00000800000000000000" pitchFamily="2" charset="0"/>
                <a:cs typeface="Open Sans ExtraBold" pitchFamily="2" charset="0"/>
              </a:rPr>
              <a:t>Case </a:t>
            </a:r>
          </a:p>
          <a:p>
            <a:pPr eaLnBrk="1" hangingPunct="1"/>
            <a:r>
              <a:rPr lang="en-US" altLang="en-US" sz="10000" b="1">
                <a:solidFill>
                  <a:srgbClr val="124F6F"/>
                </a:solidFill>
                <a:latin typeface="Playfair Display" panose="00000800000000000000" pitchFamily="2" charset="0"/>
                <a:cs typeface="Open Sans ExtraBold" pitchFamily="2" charset="0"/>
              </a:rPr>
              <a:t>Studies</a:t>
            </a:r>
          </a:p>
        </p:txBody>
      </p:sp>
      <p:grpSp>
        <p:nvGrpSpPr>
          <p:cNvPr id="529" name="Group 528">
            <a:extLst>
              <a:ext uri="{FF2B5EF4-FFF2-40B4-BE49-F238E27FC236}">
                <a16:creationId xmlns:a16="http://schemas.microsoft.com/office/drawing/2014/main" id="{1EA69FE4-2EA4-050D-B077-88891EA16345}"/>
              </a:ext>
            </a:extLst>
          </p:cNvPr>
          <p:cNvGrpSpPr/>
          <p:nvPr/>
        </p:nvGrpSpPr>
        <p:grpSpPr>
          <a:xfrm>
            <a:off x="6152315" y="718171"/>
            <a:ext cx="1132704" cy="1260844"/>
            <a:chOff x="1935730" y="2359687"/>
            <a:chExt cx="2527200" cy="2813096"/>
          </a:xfrm>
          <a:solidFill>
            <a:srgbClr val="F6872B">
              <a:alpha val="50000"/>
            </a:srgbClr>
          </a:solidFill>
        </p:grpSpPr>
        <p:sp>
          <p:nvSpPr>
            <p:cNvPr id="530" name="Oval 529">
              <a:extLst>
                <a:ext uri="{FF2B5EF4-FFF2-40B4-BE49-F238E27FC236}">
                  <a16:creationId xmlns:a16="http://schemas.microsoft.com/office/drawing/2014/main" id="{EFA831E2-B4EF-4E13-4ACD-BBD829F7F17B}"/>
                </a:ext>
              </a:extLst>
            </p:cNvPr>
            <p:cNvSpPr/>
            <p:nvPr/>
          </p:nvSpPr>
          <p:spPr>
            <a:xfrm>
              <a:off x="19357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1" name="Oval 530">
              <a:extLst>
                <a:ext uri="{FF2B5EF4-FFF2-40B4-BE49-F238E27FC236}">
                  <a16:creationId xmlns:a16="http://schemas.microsoft.com/office/drawing/2014/main" id="{C811AEFB-AFC3-02F3-0FC0-7019EC689E5D}"/>
                </a:ext>
              </a:extLst>
            </p:cNvPr>
            <p:cNvSpPr/>
            <p:nvPr/>
          </p:nvSpPr>
          <p:spPr>
            <a:xfrm>
              <a:off x="19357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2" name="Oval 531">
              <a:extLst>
                <a:ext uri="{FF2B5EF4-FFF2-40B4-BE49-F238E27FC236}">
                  <a16:creationId xmlns:a16="http://schemas.microsoft.com/office/drawing/2014/main" id="{D5D7D24E-9CC8-8376-4FE1-3FE1518A04DE}"/>
                </a:ext>
              </a:extLst>
            </p:cNvPr>
            <p:cNvSpPr/>
            <p:nvPr/>
          </p:nvSpPr>
          <p:spPr>
            <a:xfrm>
              <a:off x="19357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3" name="Oval 532">
              <a:extLst>
                <a:ext uri="{FF2B5EF4-FFF2-40B4-BE49-F238E27FC236}">
                  <a16:creationId xmlns:a16="http://schemas.microsoft.com/office/drawing/2014/main" id="{25FACC1A-8950-3C19-A5A7-CC4B89460F62}"/>
                </a:ext>
              </a:extLst>
            </p:cNvPr>
            <p:cNvSpPr/>
            <p:nvPr/>
          </p:nvSpPr>
          <p:spPr>
            <a:xfrm>
              <a:off x="19357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4" name="Oval 533">
              <a:extLst>
                <a:ext uri="{FF2B5EF4-FFF2-40B4-BE49-F238E27FC236}">
                  <a16:creationId xmlns:a16="http://schemas.microsoft.com/office/drawing/2014/main" id="{60840210-CEEE-E1DA-5723-C9DE521B57BD}"/>
                </a:ext>
              </a:extLst>
            </p:cNvPr>
            <p:cNvSpPr/>
            <p:nvPr/>
          </p:nvSpPr>
          <p:spPr>
            <a:xfrm>
              <a:off x="19357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5" name="Oval 534">
              <a:extLst>
                <a:ext uri="{FF2B5EF4-FFF2-40B4-BE49-F238E27FC236}">
                  <a16:creationId xmlns:a16="http://schemas.microsoft.com/office/drawing/2014/main" id="{74C02B48-1CD2-BA77-0670-6D06BAC17BF6}"/>
                </a:ext>
              </a:extLst>
            </p:cNvPr>
            <p:cNvSpPr/>
            <p:nvPr/>
          </p:nvSpPr>
          <p:spPr>
            <a:xfrm>
              <a:off x="19357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6" name="Oval 535">
              <a:extLst>
                <a:ext uri="{FF2B5EF4-FFF2-40B4-BE49-F238E27FC236}">
                  <a16:creationId xmlns:a16="http://schemas.microsoft.com/office/drawing/2014/main" id="{45F4664A-5819-8361-AAE9-B6B8BEFCFBD5}"/>
                </a:ext>
              </a:extLst>
            </p:cNvPr>
            <p:cNvSpPr/>
            <p:nvPr/>
          </p:nvSpPr>
          <p:spPr>
            <a:xfrm>
              <a:off x="19357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7" name="Oval 536">
              <a:extLst>
                <a:ext uri="{FF2B5EF4-FFF2-40B4-BE49-F238E27FC236}">
                  <a16:creationId xmlns:a16="http://schemas.microsoft.com/office/drawing/2014/main" id="{19F1F33F-B01F-B209-9315-D5ED5B246122}"/>
                </a:ext>
              </a:extLst>
            </p:cNvPr>
            <p:cNvSpPr/>
            <p:nvPr/>
          </p:nvSpPr>
          <p:spPr>
            <a:xfrm>
              <a:off x="19357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8" name="Oval 537">
              <a:extLst>
                <a:ext uri="{FF2B5EF4-FFF2-40B4-BE49-F238E27FC236}">
                  <a16:creationId xmlns:a16="http://schemas.microsoft.com/office/drawing/2014/main" id="{6B0913A6-11A0-99A8-4285-D3AB6D096F8B}"/>
                </a:ext>
              </a:extLst>
            </p:cNvPr>
            <p:cNvSpPr/>
            <p:nvPr/>
          </p:nvSpPr>
          <p:spPr>
            <a:xfrm>
              <a:off x="19357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9" name="Oval 538">
              <a:extLst>
                <a:ext uri="{FF2B5EF4-FFF2-40B4-BE49-F238E27FC236}">
                  <a16:creationId xmlns:a16="http://schemas.microsoft.com/office/drawing/2014/main" id="{BFC0FD5E-6409-6C6A-D9FF-270AF898666B}"/>
                </a:ext>
              </a:extLst>
            </p:cNvPr>
            <p:cNvSpPr/>
            <p:nvPr/>
          </p:nvSpPr>
          <p:spPr>
            <a:xfrm>
              <a:off x="23389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0" name="Oval 539">
              <a:extLst>
                <a:ext uri="{FF2B5EF4-FFF2-40B4-BE49-F238E27FC236}">
                  <a16:creationId xmlns:a16="http://schemas.microsoft.com/office/drawing/2014/main" id="{036F9C44-9252-F78B-897B-4EA70FC56BF6}"/>
                </a:ext>
              </a:extLst>
            </p:cNvPr>
            <p:cNvSpPr/>
            <p:nvPr/>
          </p:nvSpPr>
          <p:spPr>
            <a:xfrm>
              <a:off x="23389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1" name="Oval 540">
              <a:extLst>
                <a:ext uri="{FF2B5EF4-FFF2-40B4-BE49-F238E27FC236}">
                  <a16:creationId xmlns:a16="http://schemas.microsoft.com/office/drawing/2014/main" id="{D7A358AB-B01A-5E89-7C9D-2368FCFC1D01}"/>
                </a:ext>
              </a:extLst>
            </p:cNvPr>
            <p:cNvSpPr/>
            <p:nvPr/>
          </p:nvSpPr>
          <p:spPr>
            <a:xfrm>
              <a:off x="23389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2" name="Oval 541">
              <a:extLst>
                <a:ext uri="{FF2B5EF4-FFF2-40B4-BE49-F238E27FC236}">
                  <a16:creationId xmlns:a16="http://schemas.microsoft.com/office/drawing/2014/main" id="{498B8DD6-0215-5FDE-219E-2CBA7630E5AB}"/>
                </a:ext>
              </a:extLst>
            </p:cNvPr>
            <p:cNvSpPr/>
            <p:nvPr/>
          </p:nvSpPr>
          <p:spPr>
            <a:xfrm>
              <a:off x="23389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3" name="Oval 542">
              <a:extLst>
                <a:ext uri="{FF2B5EF4-FFF2-40B4-BE49-F238E27FC236}">
                  <a16:creationId xmlns:a16="http://schemas.microsoft.com/office/drawing/2014/main" id="{60EB171D-4A6E-EEBC-8979-134B010D7F89}"/>
                </a:ext>
              </a:extLst>
            </p:cNvPr>
            <p:cNvSpPr/>
            <p:nvPr/>
          </p:nvSpPr>
          <p:spPr>
            <a:xfrm>
              <a:off x="23389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4" name="Oval 543">
              <a:extLst>
                <a:ext uri="{FF2B5EF4-FFF2-40B4-BE49-F238E27FC236}">
                  <a16:creationId xmlns:a16="http://schemas.microsoft.com/office/drawing/2014/main" id="{99C2DD73-7B9B-1B4F-A435-8C4D67971442}"/>
                </a:ext>
              </a:extLst>
            </p:cNvPr>
            <p:cNvSpPr/>
            <p:nvPr/>
          </p:nvSpPr>
          <p:spPr>
            <a:xfrm>
              <a:off x="23389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5" name="Oval 544">
              <a:extLst>
                <a:ext uri="{FF2B5EF4-FFF2-40B4-BE49-F238E27FC236}">
                  <a16:creationId xmlns:a16="http://schemas.microsoft.com/office/drawing/2014/main" id="{C4A5C8A0-1CE2-DB98-D0DE-7C5924849839}"/>
                </a:ext>
              </a:extLst>
            </p:cNvPr>
            <p:cNvSpPr/>
            <p:nvPr/>
          </p:nvSpPr>
          <p:spPr>
            <a:xfrm>
              <a:off x="23389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6" name="Oval 545">
              <a:extLst>
                <a:ext uri="{FF2B5EF4-FFF2-40B4-BE49-F238E27FC236}">
                  <a16:creationId xmlns:a16="http://schemas.microsoft.com/office/drawing/2014/main" id="{C4C368BC-3A3E-8365-C643-3792ED43FC28}"/>
                </a:ext>
              </a:extLst>
            </p:cNvPr>
            <p:cNvSpPr/>
            <p:nvPr/>
          </p:nvSpPr>
          <p:spPr>
            <a:xfrm>
              <a:off x="23389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7" name="Oval 546">
              <a:extLst>
                <a:ext uri="{FF2B5EF4-FFF2-40B4-BE49-F238E27FC236}">
                  <a16:creationId xmlns:a16="http://schemas.microsoft.com/office/drawing/2014/main" id="{275104E1-2AD1-A8FC-AFED-7B37194078A1}"/>
                </a:ext>
              </a:extLst>
            </p:cNvPr>
            <p:cNvSpPr/>
            <p:nvPr/>
          </p:nvSpPr>
          <p:spPr>
            <a:xfrm>
              <a:off x="23389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8" name="Oval 547">
              <a:extLst>
                <a:ext uri="{FF2B5EF4-FFF2-40B4-BE49-F238E27FC236}">
                  <a16:creationId xmlns:a16="http://schemas.microsoft.com/office/drawing/2014/main" id="{E0EF5BFC-555C-CACB-E41A-FDCED2036A44}"/>
                </a:ext>
              </a:extLst>
            </p:cNvPr>
            <p:cNvSpPr/>
            <p:nvPr/>
          </p:nvSpPr>
          <p:spPr>
            <a:xfrm>
              <a:off x="27421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9" name="Oval 548">
              <a:extLst>
                <a:ext uri="{FF2B5EF4-FFF2-40B4-BE49-F238E27FC236}">
                  <a16:creationId xmlns:a16="http://schemas.microsoft.com/office/drawing/2014/main" id="{33D7EE4C-BD3C-B287-E179-A2F58657DA4E}"/>
                </a:ext>
              </a:extLst>
            </p:cNvPr>
            <p:cNvSpPr/>
            <p:nvPr/>
          </p:nvSpPr>
          <p:spPr>
            <a:xfrm>
              <a:off x="27421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0" name="Oval 549">
              <a:extLst>
                <a:ext uri="{FF2B5EF4-FFF2-40B4-BE49-F238E27FC236}">
                  <a16:creationId xmlns:a16="http://schemas.microsoft.com/office/drawing/2014/main" id="{05E9830E-DB5E-CCDA-A126-9A71250BD0AF}"/>
                </a:ext>
              </a:extLst>
            </p:cNvPr>
            <p:cNvSpPr/>
            <p:nvPr/>
          </p:nvSpPr>
          <p:spPr>
            <a:xfrm>
              <a:off x="27421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1" name="Oval 550">
              <a:extLst>
                <a:ext uri="{FF2B5EF4-FFF2-40B4-BE49-F238E27FC236}">
                  <a16:creationId xmlns:a16="http://schemas.microsoft.com/office/drawing/2014/main" id="{CADFED51-90AE-69AB-C0C6-EB6880B1DDFB}"/>
                </a:ext>
              </a:extLst>
            </p:cNvPr>
            <p:cNvSpPr/>
            <p:nvPr/>
          </p:nvSpPr>
          <p:spPr>
            <a:xfrm>
              <a:off x="27421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2" name="Oval 551">
              <a:extLst>
                <a:ext uri="{FF2B5EF4-FFF2-40B4-BE49-F238E27FC236}">
                  <a16:creationId xmlns:a16="http://schemas.microsoft.com/office/drawing/2014/main" id="{667956FC-B5BE-F5E1-A475-A312D5E9D12E}"/>
                </a:ext>
              </a:extLst>
            </p:cNvPr>
            <p:cNvSpPr/>
            <p:nvPr/>
          </p:nvSpPr>
          <p:spPr>
            <a:xfrm>
              <a:off x="27421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3" name="Oval 552">
              <a:extLst>
                <a:ext uri="{FF2B5EF4-FFF2-40B4-BE49-F238E27FC236}">
                  <a16:creationId xmlns:a16="http://schemas.microsoft.com/office/drawing/2014/main" id="{E7B8F3F8-CE6E-81DD-C4DE-5B5D5CDEAFD6}"/>
                </a:ext>
              </a:extLst>
            </p:cNvPr>
            <p:cNvSpPr/>
            <p:nvPr/>
          </p:nvSpPr>
          <p:spPr>
            <a:xfrm>
              <a:off x="27421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4" name="Oval 553">
              <a:extLst>
                <a:ext uri="{FF2B5EF4-FFF2-40B4-BE49-F238E27FC236}">
                  <a16:creationId xmlns:a16="http://schemas.microsoft.com/office/drawing/2014/main" id="{AF69211F-E493-AC55-004E-88B2D2795C8A}"/>
                </a:ext>
              </a:extLst>
            </p:cNvPr>
            <p:cNvSpPr/>
            <p:nvPr/>
          </p:nvSpPr>
          <p:spPr>
            <a:xfrm>
              <a:off x="27421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5" name="Oval 554">
              <a:extLst>
                <a:ext uri="{FF2B5EF4-FFF2-40B4-BE49-F238E27FC236}">
                  <a16:creationId xmlns:a16="http://schemas.microsoft.com/office/drawing/2014/main" id="{184CDFDB-3353-419A-E4FC-296A74DB3BF1}"/>
                </a:ext>
              </a:extLst>
            </p:cNvPr>
            <p:cNvSpPr/>
            <p:nvPr/>
          </p:nvSpPr>
          <p:spPr>
            <a:xfrm>
              <a:off x="27421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6" name="Oval 555">
              <a:extLst>
                <a:ext uri="{FF2B5EF4-FFF2-40B4-BE49-F238E27FC236}">
                  <a16:creationId xmlns:a16="http://schemas.microsoft.com/office/drawing/2014/main" id="{8E2B0BDA-32E4-5CEF-D741-32F7589B8AE1}"/>
                </a:ext>
              </a:extLst>
            </p:cNvPr>
            <p:cNvSpPr/>
            <p:nvPr/>
          </p:nvSpPr>
          <p:spPr>
            <a:xfrm>
              <a:off x="27421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7" name="Oval 556">
              <a:extLst>
                <a:ext uri="{FF2B5EF4-FFF2-40B4-BE49-F238E27FC236}">
                  <a16:creationId xmlns:a16="http://schemas.microsoft.com/office/drawing/2014/main" id="{0CF60A76-F6D3-D6AC-04D1-5EA096A20C9B}"/>
                </a:ext>
              </a:extLst>
            </p:cNvPr>
            <p:cNvSpPr/>
            <p:nvPr/>
          </p:nvSpPr>
          <p:spPr>
            <a:xfrm>
              <a:off x="31453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8" name="Oval 557">
              <a:extLst>
                <a:ext uri="{FF2B5EF4-FFF2-40B4-BE49-F238E27FC236}">
                  <a16:creationId xmlns:a16="http://schemas.microsoft.com/office/drawing/2014/main" id="{D9460D8F-6BFA-E61F-AA2C-E08E5E7477F4}"/>
                </a:ext>
              </a:extLst>
            </p:cNvPr>
            <p:cNvSpPr/>
            <p:nvPr/>
          </p:nvSpPr>
          <p:spPr>
            <a:xfrm>
              <a:off x="31453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9" name="Oval 558">
              <a:extLst>
                <a:ext uri="{FF2B5EF4-FFF2-40B4-BE49-F238E27FC236}">
                  <a16:creationId xmlns:a16="http://schemas.microsoft.com/office/drawing/2014/main" id="{F208D44C-8868-F44B-7B3E-2FBA7D78393D}"/>
                </a:ext>
              </a:extLst>
            </p:cNvPr>
            <p:cNvSpPr/>
            <p:nvPr/>
          </p:nvSpPr>
          <p:spPr>
            <a:xfrm>
              <a:off x="31453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0" name="Oval 559">
              <a:extLst>
                <a:ext uri="{FF2B5EF4-FFF2-40B4-BE49-F238E27FC236}">
                  <a16:creationId xmlns:a16="http://schemas.microsoft.com/office/drawing/2014/main" id="{86A86BD8-75C8-1A5C-23BA-0D52F0688774}"/>
                </a:ext>
              </a:extLst>
            </p:cNvPr>
            <p:cNvSpPr/>
            <p:nvPr/>
          </p:nvSpPr>
          <p:spPr>
            <a:xfrm>
              <a:off x="31453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1" name="Oval 560">
              <a:extLst>
                <a:ext uri="{FF2B5EF4-FFF2-40B4-BE49-F238E27FC236}">
                  <a16:creationId xmlns:a16="http://schemas.microsoft.com/office/drawing/2014/main" id="{68F94F1B-7B33-8F68-D65D-489887CBDEFD}"/>
                </a:ext>
              </a:extLst>
            </p:cNvPr>
            <p:cNvSpPr/>
            <p:nvPr/>
          </p:nvSpPr>
          <p:spPr>
            <a:xfrm>
              <a:off x="31453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2" name="Oval 561">
              <a:extLst>
                <a:ext uri="{FF2B5EF4-FFF2-40B4-BE49-F238E27FC236}">
                  <a16:creationId xmlns:a16="http://schemas.microsoft.com/office/drawing/2014/main" id="{3F93A8F1-C16B-8E79-4BA4-973D70C61836}"/>
                </a:ext>
              </a:extLst>
            </p:cNvPr>
            <p:cNvSpPr/>
            <p:nvPr/>
          </p:nvSpPr>
          <p:spPr>
            <a:xfrm>
              <a:off x="31453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3" name="Oval 562">
              <a:extLst>
                <a:ext uri="{FF2B5EF4-FFF2-40B4-BE49-F238E27FC236}">
                  <a16:creationId xmlns:a16="http://schemas.microsoft.com/office/drawing/2014/main" id="{9E4D577D-A476-0C5A-ED59-29B8D68C12AA}"/>
                </a:ext>
              </a:extLst>
            </p:cNvPr>
            <p:cNvSpPr/>
            <p:nvPr/>
          </p:nvSpPr>
          <p:spPr>
            <a:xfrm>
              <a:off x="31453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4" name="Oval 563">
              <a:extLst>
                <a:ext uri="{FF2B5EF4-FFF2-40B4-BE49-F238E27FC236}">
                  <a16:creationId xmlns:a16="http://schemas.microsoft.com/office/drawing/2014/main" id="{AF1B4FBE-D7F7-7E35-285E-D064E61EBFF7}"/>
                </a:ext>
              </a:extLst>
            </p:cNvPr>
            <p:cNvSpPr/>
            <p:nvPr/>
          </p:nvSpPr>
          <p:spPr>
            <a:xfrm>
              <a:off x="31453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5" name="Oval 564">
              <a:extLst>
                <a:ext uri="{FF2B5EF4-FFF2-40B4-BE49-F238E27FC236}">
                  <a16:creationId xmlns:a16="http://schemas.microsoft.com/office/drawing/2014/main" id="{3F795EA1-67C2-AFBF-91D9-49D0D20891E8}"/>
                </a:ext>
              </a:extLst>
            </p:cNvPr>
            <p:cNvSpPr/>
            <p:nvPr/>
          </p:nvSpPr>
          <p:spPr>
            <a:xfrm>
              <a:off x="31453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6" name="Oval 565">
              <a:extLst>
                <a:ext uri="{FF2B5EF4-FFF2-40B4-BE49-F238E27FC236}">
                  <a16:creationId xmlns:a16="http://schemas.microsoft.com/office/drawing/2014/main" id="{DB0E1485-6504-4DAE-29F6-E42DBBEAF73C}"/>
                </a:ext>
              </a:extLst>
            </p:cNvPr>
            <p:cNvSpPr/>
            <p:nvPr/>
          </p:nvSpPr>
          <p:spPr>
            <a:xfrm>
              <a:off x="35485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7" name="Oval 566">
              <a:extLst>
                <a:ext uri="{FF2B5EF4-FFF2-40B4-BE49-F238E27FC236}">
                  <a16:creationId xmlns:a16="http://schemas.microsoft.com/office/drawing/2014/main" id="{7FA4F89A-FB24-A68E-F65C-719ABF801B5F}"/>
                </a:ext>
              </a:extLst>
            </p:cNvPr>
            <p:cNvSpPr/>
            <p:nvPr/>
          </p:nvSpPr>
          <p:spPr>
            <a:xfrm>
              <a:off x="35485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8" name="Oval 567">
              <a:extLst>
                <a:ext uri="{FF2B5EF4-FFF2-40B4-BE49-F238E27FC236}">
                  <a16:creationId xmlns:a16="http://schemas.microsoft.com/office/drawing/2014/main" id="{8B58BA4C-04EC-4F85-B3A2-08762CCD7C37}"/>
                </a:ext>
              </a:extLst>
            </p:cNvPr>
            <p:cNvSpPr/>
            <p:nvPr/>
          </p:nvSpPr>
          <p:spPr>
            <a:xfrm>
              <a:off x="35485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9" name="Oval 568">
              <a:extLst>
                <a:ext uri="{FF2B5EF4-FFF2-40B4-BE49-F238E27FC236}">
                  <a16:creationId xmlns:a16="http://schemas.microsoft.com/office/drawing/2014/main" id="{1754CB71-7ECD-E0A5-03A2-37F606524131}"/>
                </a:ext>
              </a:extLst>
            </p:cNvPr>
            <p:cNvSpPr/>
            <p:nvPr/>
          </p:nvSpPr>
          <p:spPr>
            <a:xfrm>
              <a:off x="35485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0" name="Oval 569">
              <a:extLst>
                <a:ext uri="{FF2B5EF4-FFF2-40B4-BE49-F238E27FC236}">
                  <a16:creationId xmlns:a16="http://schemas.microsoft.com/office/drawing/2014/main" id="{F4B5D2F1-57D8-32DA-2A86-F5A6531C89A6}"/>
                </a:ext>
              </a:extLst>
            </p:cNvPr>
            <p:cNvSpPr/>
            <p:nvPr/>
          </p:nvSpPr>
          <p:spPr>
            <a:xfrm>
              <a:off x="35485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1" name="Oval 570">
              <a:extLst>
                <a:ext uri="{FF2B5EF4-FFF2-40B4-BE49-F238E27FC236}">
                  <a16:creationId xmlns:a16="http://schemas.microsoft.com/office/drawing/2014/main" id="{6E55DD95-5FAF-6230-1975-873D56A0A15F}"/>
                </a:ext>
              </a:extLst>
            </p:cNvPr>
            <p:cNvSpPr/>
            <p:nvPr/>
          </p:nvSpPr>
          <p:spPr>
            <a:xfrm>
              <a:off x="35485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2" name="Oval 571">
              <a:extLst>
                <a:ext uri="{FF2B5EF4-FFF2-40B4-BE49-F238E27FC236}">
                  <a16:creationId xmlns:a16="http://schemas.microsoft.com/office/drawing/2014/main" id="{90FDCF5C-6280-BB3E-EB4D-D99908A62016}"/>
                </a:ext>
              </a:extLst>
            </p:cNvPr>
            <p:cNvSpPr/>
            <p:nvPr/>
          </p:nvSpPr>
          <p:spPr>
            <a:xfrm>
              <a:off x="35485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3" name="Oval 572">
              <a:extLst>
                <a:ext uri="{FF2B5EF4-FFF2-40B4-BE49-F238E27FC236}">
                  <a16:creationId xmlns:a16="http://schemas.microsoft.com/office/drawing/2014/main" id="{830DDE40-4AE4-C1D5-0971-A1A0EC2C76B8}"/>
                </a:ext>
              </a:extLst>
            </p:cNvPr>
            <p:cNvSpPr/>
            <p:nvPr/>
          </p:nvSpPr>
          <p:spPr>
            <a:xfrm>
              <a:off x="35485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4" name="Oval 573">
              <a:extLst>
                <a:ext uri="{FF2B5EF4-FFF2-40B4-BE49-F238E27FC236}">
                  <a16:creationId xmlns:a16="http://schemas.microsoft.com/office/drawing/2014/main" id="{B6E761A2-19F4-B6B5-8FA5-44630375DEFB}"/>
                </a:ext>
              </a:extLst>
            </p:cNvPr>
            <p:cNvSpPr/>
            <p:nvPr/>
          </p:nvSpPr>
          <p:spPr>
            <a:xfrm>
              <a:off x="35485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5" name="Oval 574">
              <a:extLst>
                <a:ext uri="{FF2B5EF4-FFF2-40B4-BE49-F238E27FC236}">
                  <a16:creationId xmlns:a16="http://schemas.microsoft.com/office/drawing/2014/main" id="{DF2F2A44-524F-A3A7-3A7E-2F70D50094C8}"/>
                </a:ext>
              </a:extLst>
            </p:cNvPr>
            <p:cNvSpPr/>
            <p:nvPr/>
          </p:nvSpPr>
          <p:spPr>
            <a:xfrm>
              <a:off x="39517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6" name="Oval 575">
              <a:extLst>
                <a:ext uri="{FF2B5EF4-FFF2-40B4-BE49-F238E27FC236}">
                  <a16:creationId xmlns:a16="http://schemas.microsoft.com/office/drawing/2014/main" id="{314B7081-B900-C7AA-265E-25595CE613D9}"/>
                </a:ext>
              </a:extLst>
            </p:cNvPr>
            <p:cNvSpPr/>
            <p:nvPr/>
          </p:nvSpPr>
          <p:spPr>
            <a:xfrm>
              <a:off x="39517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7" name="Oval 576">
              <a:extLst>
                <a:ext uri="{FF2B5EF4-FFF2-40B4-BE49-F238E27FC236}">
                  <a16:creationId xmlns:a16="http://schemas.microsoft.com/office/drawing/2014/main" id="{393DC1EF-F705-994E-D726-D76DD9C4D701}"/>
                </a:ext>
              </a:extLst>
            </p:cNvPr>
            <p:cNvSpPr/>
            <p:nvPr/>
          </p:nvSpPr>
          <p:spPr>
            <a:xfrm>
              <a:off x="39517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8" name="Oval 577">
              <a:extLst>
                <a:ext uri="{FF2B5EF4-FFF2-40B4-BE49-F238E27FC236}">
                  <a16:creationId xmlns:a16="http://schemas.microsoft.com/office/drawing/2014/main" id="{03CB498A-DDDA-CBDB-1E54-2E42A0F510E7}"/>
                </a:ext>
              </a:extLst>
            </p:cNvPr>
            <p:cNvSpPr/>
            <p:nvPr/>
          </p:nvSpPr>
          <p:spPr>
            <a:xfrm>
              <a:off x="39517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9" name="Oval 578">
              <a:extLst>
                <a:ext uri="{FF2B5EF4-FFF2-40B4-BE49-F238E27FC236}">
                  <a16:creationId xmlns:a16="http://schemas.microsoft.com/office/drawing/2014/main" id="{6E6812A5-0618-886F-A186-E88F2D4928E4}"/>
                </a:ext>
              </a:extLst>
            </p:cNvPr>
            <p:cNvSpPr/>
            <p:nvPr/>
          </p:nvSpPr>
          <p:spPr>
            <a:xfrm>
              <a:off x="39517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0" name="Oval 579">
              <a:extLst>
                <a:ext uri="{FF2B5EF4-FFF2-40B4-BE49-F238E27FC236}">
                  <a16:creationId xmlns:a16="http://schemas.microsoft.com/office/drawing/2014/main" id="{374B59A7-8DF8-BAE7-0305-59B7E93BA01E}"/>
                </a:ext>
              </a:extLst>
            </p:cNvPr>
            <p:cNvSpPr/>
            <p:nvPr/>
          </p:nvSpPr>
          <p:spPr>
            <a:xfrm>
              <a:off x="39517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1" name="Oval 580">
              <a:extLst>
                <a:ext uri="{FF2B5EF4-FFF2-40B4-BE49-F238E27FC236}">
                  <a16:creationId xmlns:a16="http://schemas.microsoft.com/office/drawing/2014/main" id="{3C5F72E2-7EF5-8F33-24C9-1D883E92706D}"/>
                </a:ext>
              </a:extLst>
            </p:cNvPr>
            <p:cNvSpPr/>
            <p:nvPr/>
          </p:nvSpPr>
          <p:spPr>
            <a:xfrm>
              <a:off x="39517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2" name="Oval 581">
              <a:extLst>
                <a:ext uri="{FF2B5EF4-FFF2-40B4-BE49-F238E27FC236}">
                  <a16:creationId xmlns:a16="http://schemas.microsoft.com/office/drawing/2014/main" id="{623892C0-F8A7-DCEB-E4CB-3782943E5578}"/>
                </a:ext>
              </a:extLst>
            </p:cNvPr>
            <p:cNvSpPr/>
            <p:nvPr/>
          </p:nvSpPr>
          <p:spPr>
            <a:xfrm>
              <a:off x="39517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3" name="Oval 582">
              <a:extLst>
                <a:ext uri="{FF2B5EF4-FFF2-40B4-BE49-F238E27FC236}">
                  <a16:creationId xmlns:a16="http://schemas.microsoft.com/office/drawing/2014/main" id="{9576E6B3-77F4-F275-3157-706799738DF4}"/>
                </a:ext>
              </a:extLst>
            </p:cNvPr>
            <p:cNvSpPr/>
            <p:nvPr/>
          </p:nvSpPr>
          <p:spPr>
            <a:xfrm>
              <a:off x="39517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4" name="Oval 583">
              <a:extLst>
                <a:ext uri="{FF2B5EF4-FFF2-40B4-BE49-F238E27FC236}">
                  <a16:creationId xmlns:a16="http://schemas.microsoft.com/office/drawing/2014/main" id="{18972F21-0846-25AC-FBC4-2C357E69C67F}"/>
                </a:ext>
              </a:extLst>
            </p:cNvPr>
            <p:cNvSpPr/>
            <p:nvPr/>
          </p:nvSpPr>
          <p:spPr>
            <a:xfrm>
              <a:off x="43549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5" name="Oval 584">
              <a:extLst>
                <a:ext uri="{FF2B5EF4-FFF2-40B4-BE49-F238E27FC236}">
                  <a16:creationId xmlns:a16="http://schemas.microsoft.com/office/drawing/2014/main" id="{1F085CD2-1803-DC31-7939-804C24AF43AA}"/>
                </a:ext>
              </a:extLst>
            </p:cNvPr>
            <p:cNvSpPr/>
            <p:nvPr/>
          </p:nvSpPr>
          <p:spPr>
            <a:xfrm>
              <a:off x="43549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6" name="Oval 585">
              <a:extLst>
                <a:ext uri="{FF2B5EF4-FFF2-40B4-BE49-F238E27FC236}">
                  <a16:creationId xmlns:a16="http://schemas.microsoft.com/office/drawing/2014/main" id="{A4A126E6-7B15-28ED-1913-82CAF7AC6146}"/>
                </a:ext>
              </a:extLst>
            </p:cNvPr>
            <p:cNvSpPr/>
            <p:nvPr/>
          </p:nvSpPr>
          <p:spPr>
            <a:xfrm>
              <a:off x="43549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7" name="Oval 586">
              <a:extLst>
                <a:ext uri="{FF2B5EF4-FFF2-40B4-BE49-F238E27FC236}">
                  <a16:creationId xmlns:a16="http://schemas.microsoft.com/office/drawing/2014/main" id="{9AD62638-889F-4E9E-3CAF-FA90DA31DF19}"/>
                </a:ext>
              </a:extLst>
            </p:cNvPr>
            <p:cNvSpPr/>
            <p:nvPr/>
          </p:nvSpPr>
          <p:spPr>
            <a:xfrm>
              <a:off x="43549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8" name="Oval 587">
              <a:extLst>
                <a:ext uri="{FF2B5EF4-FFF2-40B4-BE49-F238E27FC236}">
                  <a16:creationId xmlns:a16="http://schemas.microsoft.com/office/drawing/2014/main" id="{45A453CB-E162-CBB3-F430-3D5DD6FA1EC1}"/>
                </a:ext>
              </a:extLst>
            </p:cNvPr>
            <p:cNvSpPr/>
            <p:nvPr/>
          </p:nvSpPr>
          <p:spPr>
            <a:xfrm>
              <a:off x="43549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9" name="Oval 588">
              <a:extLst>
                <a:ext uri="{FF2B5EF4-FFF2-40B4-BE49-F238E27FC236}">
                  <a16:creationId xmlns:a16="http://schemas.microsoft.com/office/drawing/2014/main" id="{5CDFB514-3BA8-44F2-05C9-FDBA51460919}"/>
                </a:ext>
              </a:extLst>
            </p:cNvPr>
            <p:cNvSpPr/>
            <p:nvPr/>
          </p:nvSpPr>
          <p:spPr>
            <a:xfrm>
              <a:off x="43549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90" name="Oval 589">
              <a:extLst>
                <a:ext uri="{FF2B5EF4-FFF2-40B4-BE49-F238E27FC236}">
                  <a16:creationId xmlns:a16="http://schemas.microsoft.com/office/drawing/2014/main" id="{5C4C3B54-27A6-231D-0E6E-5EBBC08C6D4C}"/>
                </a:ext>
              </a:extLst>
            </p:cNvPr>
            <p:cNvSpPr/>
            <p:nvPr/>
          </p:nvSpPr>
          <p:spPr>
            <a:xfrm>
              <a:off x="43549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91" name="Oval 590">
              <a:extLst>
                <a:ext uri="{FF2B5EF4-FFF2-40B4-BE49-F238E27FC236}">
                  <a16:creationId xmlns:a16="http://schemas.microsoft.com/office/drawing/2014/main" id="{D8CD1F66-3923-7045-250B-6DBFF6566FC0}"/>
                </a:ext>
              </a:extLst>
            </p:cNvPr>
            <p:cNvSpPr/>
            <p:nvPr/>
          </p:nvSpPr>
          <p:spPr>
            <a:xfrm>
              <a:off x="43549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92" name="Oval 591">
              <a:extLst>
                <a:ext uri="{FF2B5EF4-FFF2-40B4-BE49-F238E27FC236}">
                  <a16:creationId xmlns:a16="http://schemas.microsoft.com/office/drawing/2014/main" id="{6FAD14ED-AC64-C553-32B2-36E67D7005BC}"/>
                </a:ext>
              </a:extLst>
            </p:cNvPr>
            <p:cNvSpPr/>
            <p:nvPr/>
          </p:nvSpPr>
          <p:spPr>
            <a:xfrm>
              <a:off x="43549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pic>
        <p:nvPicPr>
          <p:cNvPr id="2" name="Picture 1">
            <a:extLst>
              <a:ext uri="{FF2B5EF4-FFF2-40B4-BE49-F238E27FC236}">
                <a16:creationId xmlns:a16="http://schemas.microsoft.com/office/drawing/2014/main" id="{71A70BAE-B9AC-3A67-66AE-3085F3852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07" y="144732"/>
            <a:ext cx="964086" cy="1000262"/>
          </a:xfrm>
          <a:prstGeom prst="rect">
            <a:avLst/>
          </a:prstGeom>
        </p:spPr>
      </p:pic>
    </p:spTree>
    <p:extLst>
      <p:ext uri="{BB962C8B-B14F-4D97-AF65-F5344CB8AC3E}">
        <p14:creationId xmlns:p14="http://schemas.microsoft.com/office/powerpoint/2010/main" val="643489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1E2A8-64C9-25C8-186C-F57021C88845}"/>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2A0120CB-015A-7845-C4CB-EB62EE275672}"/>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Case Study #1</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5AA0068A-1511-BA50-D083-6C3299950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2" name="TextBox 1">
            <a:extLst>
              <a:ext uri="{FF2B5EF4-FFF2-40B4-BE49-F238E27FC236}">
                <a16:creationId xmlns:a16="http://schemas.microsoft.com/office/drawing/2014/main" id="{666D155E-F70B-962F-8C2F-4CB8A650A9C6}"/>
              </a:ext>
            </a:extLst>
          </p:cNvPr>
          <p:cNvSpPr txBox="1"/>
          <p:nvPr/>
        </p:nvSpPr>
        <p:spPr>
          <a:xfrm>
            <a:off x="1064986" y="1699062"/>
            <a:ext cx="5568042" cy="4608121"/>
          </a:xfrm>
          <a:prstGeom prst="rect">
            <a:avLst/>
          </a:prstGeom>
          <a:noFill/>
        </p:spPr>
        <p:txBody>
          <a:bodyPr wrap="square" lIns="91440" tIns="45720" rIns="91440" bIns="45720" anchor="t">
            <a:spAutoFit/>
          </a:bodyPr>
          <a:lstStyle/>
          <a:p>
            <a:pPr eaLnBrk="1" fontAlgn="auto" hangingPunct="1">
              <a:lnSpc>
                <a:spcPct val="150000"/>
              </a:lnSpc>
              <a:spcBef>
                <a:spcPts val="0"/>
              </a:spcBef>
              <a:spcAft>
                <a:spcPts val="0"/>
              </a:spcAft>
              <a:defRPr/>
            </a:pPr>
            <a:r>
              <a:rPr lang="en-US"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Demographics</a:t>
            </a:r>
            <a:endParaRPr lang="en-US"/>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Alex is a 52-year-old Black male</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Not currently employed</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Insurance: Medicaid</a:t>
            </a:r>
          </a:p>
          <a:p>
            <a:pPr eaLnBrk="1" fontAlgn="auto" hangingPunct="1">
              <a:lnSpc>
                <a:spcPct val="150000"/>
              </a:lnSpc>
              <a:spcBef>
                <a:spcPts val="0"/>
              </a:spcBef>
              <a:spcAft>
                <a:spcPts val="0"/>
              </a:spcAft>
              <a:defRPr/>
            </a:pPr>
            <a:r>
              <a:rPr lang="en-US"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Medical History</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Recent type 2 diabetes diagnosis 6 months ago</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HbA1c: 10.1% (baseline)</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Comorbidities: Hyperlipidemia, hypertension</a:t>
            </a:r>
          </a:p>
          <a:p>
            <a:pPr eaLnBrk="1" fontAlgn="auto" hangingPunct="1">
              <a:lnSpc>
                <a:spcPct val="150000"/>
              </a:lnSpc>
              <a:spcBef>
                <a:spcPts val="0"/>
              </a:spcBef>
              <a:spcAft>
                <a:spcPts val="0"/>
              </a:spcAft>
              <a:defRPr/>
            </a:pPr>
            <a:r>
              <a:rPr lang="en-US"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Current Therapy</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Glargine 20 units daily</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Metformin 100mg BID</a:t>
            </a:r>
          </a:p>
        </p:txBody>
      </p:sp>
      <p:pic>
        <p:nvPicPr>
          <p:cNvPr id="22530" name="Picture 2">
            <a:extLst>
              <a:ext uri="{FF2B5EF4-FFF2-40B4-BE49-F238E27FC236}">
                <a16:creationId xmlns:a16="http://schemas.microsoft.com/office/drawing/2014/main" id="{9F4E68B4-EAAB-20D7-7936-79920AD91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658" y="1893151"/>
            <a:ext cx="5789345" cy="4219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59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66705-1DB1-21CF-C9CF-1908D5016783}"/>
            </a:ext>
          </a:extLst>
        </p:cNvPr>
        <p:cNvGrpSpPr/>
        <p:nvPr/>
      </p:nvGrpSpPr>
      <p:grpSpPr>
        <a:xfrm>
          <a:off x="0" y="0"/>
          <a:ext cx="0" cy="0"/>
          <a:chOff x="0" y="0"/>
          <a:chExt cx="0" cy="0"/>
        </a:xfrm>
      </p:grpSpPr>
      <p:pic>
        <p:nvPicPr>
          <p:cNvPr id="3" name="Picture Placeholder 2" descr="A person with long brown hair wearing a blue shirt&#10;&#10;AI-generated content may be incorrect.">
            <a:extLst>
              <a:ext uri="{FF2B5EF4-FFF2-40B4-BE49-F238E27FC236}">
                <a16:creationId xmlns:a16="http://schemas.microsoft.com/office/drawing/2014/main" id="{80CBD262-8396-B6F8-509A-F2FB78CE91A2}"/>
              </a:ext>
            </a:extLst>
          </p:cNvPr>
          <p:cNvPicPr>
            <a:picLocks noGrp="1" noChangeAspect="1"/>
          </p:cNvPicPr>
          <p:nvPr>
            <p:ph type="pic" sz="quarter" idx="4294967295"/>
          </p:nvPr>
        </p:nvPicPr>
        <p:blipFill>
          <a:blip r:embed="rId2"/>
          <a:srcRect l="4439" t="2429" r="1305" b="2429"/>
          <a:stretch>
            <a:fillRect/>
          </a:stretch>
        </p:blipFill>
        <p:spPr bwMode="auto">
          <a:xfrm>
            <a:off x="1333650" y="1033463"/>
            <a:ext cx="3481040" cy="4539039"/>
          </a:xfrm>
          <a:custGeom>
            <a:avLst/>
            <a:gdLst>
              <a:gd name="T0" fmla="*/ 1088982 w 3885264"/>
              <a:gd name="T1" fmla="*/ 0 h 4533115"/>
              <a:gd name="T2" fmla="*/ 3885264 w 3885264"/>
              <a:gd name="T3" fmla="*/ 0 h 4533115"/>
              <a:gd name="T4" fmla="*/ 3885264 w 3885264"/>
              <a:gd name="T5" fmla="*/ 3444134 h 4533115"/>
              <a:gd name="T6" fmla="*/ 2794436 w 3885264"/>
              <a:gd name="T7" fmla="*/ 4533115 h 4533115"/>
              <a:gd name="T8" fmla="*/ 0 w 3885264"/>
              <a:gd name="T9" fmla="*/ 4533115 h 4533115"/>
              <a:gd name="T10" fmla="*/ 0 w 3885264"/>
              <a:gd name="T11" fmla="*/ 1090826 h 4533115"/>
              <a:gd name="T12" fmla="*/ 1088982 w 3885264"/>
              <a:gd name="T13" fmla="*/ 0 h 4533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5264" h="4533115">
                <a:moveTo>
                  <a:pt x="1088982" y="0"/>
                </a:moveTo>
                <a:lnTo>
                  <a:pt x="3885264" y="0"/>
                </a:lnTo>
                <a:lnTo>
                  <a:pt x="3885264" y="3444134"/>
                </a:lnTo>
                <a:cubicBezTo>
                  <a:pt x="3885264" y="4042150"/>
                  <a:pt x="3394299" y="4533115"/>
                  <a:pt x="2794436" y="4533115"/>
                </a:cubicBezTo>
                <a:lnTo>
                  <a:pt x="0" y="4533115"/>
                </a:lnTo>
                <a:lnTo>
                  <a:pt x="0" y="1090826"/>
                </a:lnTo>
                <a:cubicBezTo>
                  <a:pt x="0" y="490965"/>
                  <a:pt x="489118" y="0"/>
                  <a:pt x="1088982" y="0"/>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27D56EE0-AE7B-C47C-DA6A-AB727A7F5EE6}"/>
              </a:ext>
            </a:extLst>
          </p:cNvPr>
          <p:cNvGrpSpPr/>
          <p:nvPr/>
        </p:nvGrpSpPr>
        <p:grpSpPr>
          <a:xfrm>
            <a:off x="1605064" y="5194081"/>
            <a:ext cx="1132704" cy="1260844"/>
            <a:chOff x="1935730" y="2359687"/>
            <a:chExt cx="2527200" cy="2813096"/>
          </a:xfrm>
          <a:solidFill>
            <a:srgbClr val="124F6F">
              <a:alpha val="50000"/>
            </a:srgbClr>
          </a:solidFill>
        </p:grpSpPr>
        <p:sp>
          <p:nvSpPr>
            <p:cNvPr id="9" name="Oval 8">
              <a:extLst>
                <a:ext uri="{FF2B5EF4-FFF2-40B4-BE49-F238E27FC236}">
                  <a16:creationId xmlns:a16="http://schemas.microsoft.com/office/drawing/2014/main" id="{44B61251-84BB-9B1B-B19E-50C128C474BC}"/>
                </a:ext>
              </a:extLst>
            </p:cNvPr>
            <p:cNvSpPr/>
            <p:nvPr/>
          </p:nvSpPr>
          <p:spPr>
            <a:xfrm>
              <a:off x="19357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10" name="Oval 9">
              <a:extLst>
                <a:ext uri="{FF2B5EF4-FFF2-40B4-BE49-F238E27FC236}">
                  <a16:creationId xmlns:a16="http://schemas.microsoft.com/office/drawing/2014/main" id="{D3F4C907-38BB-B0F7-D5B6-55EB972071C9}"/>
                </a:ext>
              </a:extLst>
            </p:cNvPr>
            <p:cNvSpPr/>
            <p:nvPr/>
          </p:nvSpPr>
          <p:spPr>
            <a:xfrm>
              <a:off x="19357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11" name="Oval 10">
              <a:extLst>
                <a:ext uri="{FF2B5EF4-FFF2-40B4-BE49-F238E27FC236}">
                  <a16:creationId xmlns:a16="http://schemas.microsoft.com/office/drawing/2014/main" id="{74B254ED-7CCE-1CBE-2C05-786210E6E258}"/>
                </a:ext>
              </a:extLst>
            </p:cNvPr>
            <p:cNvSpPr/>
            <p:nvPr/>
          </p:nvSpPr>
          <p:spPr>
            <a:xfrm>
              <a:off x="19357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12" name="Oval 11">
              <a:extLst>
                <a:ext uri="{FF2B5EF4-FFF2-40B4-BE49-F238E27FC236}">
                  <a16:creationId xmlns:a16="http://schemas.microsoft.com/office/drawing/2014/main" id="{F67E99D1-97F4-FE0C-18E1-A5AB95104A08}"/>
                </a:ext>
              </a:extLst>
            </p:cNvPr>
            <p:cNvSpPr/>
            <p:nvPr/>
          </p:nvSpPr>
          <p:spPr>
            <a:xfrm>
              <a:off x="19357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13" name="Oval 12">
              <a:extLst>
                <a:ext uri="{FF2B5EF4-FFF2-40B4-BE49-F238E27FC236}">
                  <a16:creationId xmlns:a16="http://schemas.microsoft.com/office/drawing/2014/main" id="{FB9CD0EB-D1AC-A5E4-FCEC-E3A3B091E1BD}"/>
                </a:ext>
              </a:extLst>
            </p:cNvPr>
            <p:cNvSpPr/>
            <p:nvPr/>
          </p:nvSpPr>
          <p:spPr>
            <a:xfrm>
              <a:off x="19357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14" name="Oval 13">
              <a:extLst>
                <a:ext uri="{FF2B5EF4-FFF2-40B4-BE49-F238E27FC236}">
                  <a16:creationId xmlns:a16="http://schemas.microsoft.com/office/drawing/2014/main" id="{72733778-A562-3EE9-EBD4-177459D244F1}"/>
                </a:ext>
              </a:extLst>
            </p:cNvPr>
            <p:cNvSpPr/>
            <p:nvPr/>
          </p:nvSpPr>
          <p:spPr>
            <a:xfrm>
              <a:off x="19357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15" name="Oval 14">
              <a:extLst>
                <a:ext uri="{FF2B5EF4-FFF2-40B4-BE49-F238E27FC236}">
                  <a16:creationId xmlns:a16="http://schemas.microsoft.com/office/drawing/2014/main" id="{136D79AB-1B2C-D0C2-C193-A752EA00FC77}"/>
                </a:ext>
              </a:extLst>
            </p:cNvPr>
            <p:cNvSpPr/>
            <p:nvPr/>
          </p:nvSpPr>
          <p:spPr>
            <a:xfrm>
              <a:off x="19357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16" name="Oval 15">
              <a:extLst>
                <a:ext uri="{FF2B5EF4-FFF2-40B4-BE49-F238E27FC236}">
                  <a16:creationId xmlns:a16="http://schemas.microsoft.com/office/drawing/2014/main" id="{D59787DF-6887-E5C1-EEFD-7EB1CFEE57A1}"/>
                </a:ext>
              </a:extLst>
            </p:cNvPr>
            <p:cNvSpPr/>
            <p:nvPr/>
          </p:nvSpPr>
          <p:spPr>
            <a:xfrm>
              <a:off x="19357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17" name="Oval 16">
              <a:extLst>
                <a:ext uri="{FF2B5EF4-FFF2-40B4-BE49-F238E27FC236}">
                  <a16:creationId xmlns:a16="http://schemas.microsoft.com/office/drawing/2014/main" id="{0E61231F-A797-8524-83FA-B90F69E225F6}"/>
                </a:ext>
              </a:extLst>
            </p:cNvPr>
            <p:cNvSpPr/>
            <p:nvPr/>
          </p:nvSpPr>
          <p:spPr>
            <a:xfrm>
              <a:off x="19357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18" name="Oval 17">
              <a:extLst>
                <a:ext uri="{FF2B5EF4-FFF2-40B4-BE49-F238E27FC236}">
                  <a16:creationId xmlns:a16="http://schemas.microsoft.com/office/drawing/2014/main" id="{788D1BC2-A2D4-6159-15B8-13C33056EE47}"/>
                </a:ext>
              </a:extLst>
            </p:cNvPr>
            <p:cNvSpPr/>
            <p:nvPr/>
          </p:nvSpPr>
          <p:spPr>
            <a:xfrm>
              <a:off x="23389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19" name="Oval 18">
              <a:extLst>
                <a:ext uri="{FF2B5EF4-FFF2-40B4-BE49-F238E27FC236}">
                  <a16:creationId xmlns:a16="http://schemas.microsoft.com/office/drawing/2014/main" id="{B56A1ED4-5E36-71A9-C671-5B1AEDCA73DD}"/>
                </a:ext>
              </a:extLst>
            </p:cNvPr>
            <p:cNvSpPr/>
            <p:nvPr/>
          </p:nvSpPr>
          <p:spPr>
            <a:xfrm>
              <a:off x="23389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20" name="Oval 19">
              <a:extLst>
                <a:ext uri="{FF2B5EF4-FFF2-40B4-BE49-F238E27FC236}">
                  <a16:creationId xmlns:a16="http://schemas.microsoft.com/office/drawing/2014/main" id="{E48C375F-B34E-2EB5-6C84-489E5BA21EB2}"/>
                </a:ext>
              </a:extLst>
            </p:cNvPr>
            <p:cNvSpPr/>
            <p:nvPr/>
          </p:nvSpPr>
          <p:spPr>
            <a:xfrm>
              <a:off x="23389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21" name="Oval 20">
              <a:extLst>
                <a:ext uri="{FF2B5EF4-FFF2-40B4-BE49-F238E27FC236}">
                  <a16:creationId xmlns:a16="http://schemas.microsoft.com/office/drawing/2014/main" id="{4E7D1B2F-EC84-3845-A9A4-4FE3787779C6}"/>
                </a:ext>
              </a:extLst>
            </p:cNvPr>
            <p:cNvSpPr/>
            <p:nvPr/>
          </p:nvSpPr>
          <p:spPr>
            <a:xfrm>
              <a:off x="23389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22" name="Oval 21">
              <a:extLst>
                <a:ext uri="{FF2B5EF4-FFF2-40B4-BE49-F238E27FC236}">
                  <a16:creationId xmlns:a16="http://schemas.microsoft.com/office/drawing/2014/main" id="{242EFAC7-0664-0F89-0F0A-62EE5AFFA690}"/>
                </a:ext>
              </a:extLst>
            </p:cNvPr>
            <p:cNvSpPr/>
            <p:nvPr/>
          </p:nvSpPr>
          <p:spPr>
            <a:xfrm>
              <a:off x="23389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23" name="Oval 22">
              <a:extLst>
                <a:ext uri="{FF2B5EF4-FFF2-40B4-BE49-F238E27FC236}">
                  <a16:creationId xmlns:a16="http://schemas.microsoft.com/office/drawing/2014/main" id="{ACF19FE7-B584-F4B9-9C8B-6D54087A189A}"/>
                </a:ext>
              </a:extLst>
            </p:cNvPr>
            <p:cNvSpPr/>
            <p:nvPr/>
          </p:nvSpPr>
          <p:spPr>
            <a:xfrm>
              <a:off x="23389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24" name="Oval 23">
              <a:extLst>
                <a:ext uri="{FF2B5EF4-FFF2-40B4-BE49-F238E27FC236}">
                  <a16:creationId xmlns:a16="http://schemas.microsoft.com/office/drawing/2014/main" id="{516E98A6-BC5B-658A-2F6F-A21B05DE5E66}"/>
                </a:ext>
              </a:extLst>
            </p:cNvPr>
            <p:cNvSpPr/>
            <p:nvPr/>
          </p:nvSpPr>
          <p:spPr>
            <a:xfrm>
              <a:off x="23389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25" name="Oval 24">
              <a:extLst>
                <a:ext uri="{FF2B5EF4-FFF2-40B4-BE49-F238E27FC236}">
                  <a16:creationId xmlns:a16="http://schemas.microsoft.com/office/drawing/2014/main" id="{EB81F974-67F6-C06E-B268-0B9607F15C96}"/>
                </a:ext>
              </a:extLst>
            </p:cNvPr>
            <p:cNvSpPr/>
            <p:nvPr/>
          </p:nvSpPr>
          <p:spPr>
            <a:xfrm>
              <a:off x="23389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26" name="Oval 25">
              <a:extLst>
                <a:ext uri="{FF2B5EF4-FFF2-40B4-BE49-F238E27FC236}">
                  <a16:creationId xmlns:a16="http://schemas.microsoft.com/office/drawing/2014/main" id="{DAAC00F2-D0E8-DA27-857A-6622B69D7BF7}"/>
                </a:ext>
              </a:extLst>
            </p:cNvPr>
            <p:cNvSpPr/>
            <p:nvPr/>
          </p:nvSpPr>
          <p:spPr>
            <a:xfrm>
              <a:off x="23389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27" name="Oval 26">
              <a:extLst>
                <a:ext uri="{FF2B5EF4-FFF2-40B4-BE49-F238E27FC236}">
                  <a16:creationId xmlns:a16="http://schemas.microsoft.com/office/drawing/2014/main" id="{8A4D7293-9F7E-3C93-F80E-507A82C09A44}"/>
                </a:ext>
              </a:extLst>
            </p:cNvPr>
            <p:cNvSpPr/>
            <p:nvPr/>
          </p:nvSpPr>
          <p:spPr>
            <a:xfrm>
              <a:off x="27421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28" name="Oval 27">
              <a:extLst>
                <a:ext uri="{FF2B5EF4-FFF2-40B4-BE49-F238E27FC236}">
                  <a16:creationId xmlns:a16="http://schemas.microsoft.com/office/drawing/2014/main" id="{F446539D-15C1-3603-1E51-CD5E1D5D6E28}"/>
                </a:ext>
              </a:extLst>
            </p:cNvPr>
            <p:cNvSpPr/>
            <p:nvPr/>
          </p:nvSpPr>
          <p:spPr>
            <a:xfrm>
              <a:off x="27421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29" name="Oval 28">
              <a:extLst>
                <a:ext uri="{FF2B5EF4-FFF2-40B4-BE49-F238E27FC236}">
                  <a16:creationId xmlns:a16="http://schemas.microsoft.com/office/drawing/2014/main" id="{8F383055-D868-7D40-8A13-9ABF1A00B61B}"/>
                </a:ext>
              </a:extLst>
            </p:cNvPr>
            <p:cNvSpPr/>
            <p:nvPr/>
          </p:nvSpPr>
          <p:spPr>
            <a:xfrm>
              <a:off x="27421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30" name="Oval 29">
              <a:extLst>
                <a:ext uri="{FF2B5EF4-FFF2-40B4-BE49-F238E27FC236}">
                  <a16:creationId xmlns:a16="http://schemas.microsoft.com/office/drawing/2014/main" id="{AAD1446C-1C29-BFE8-ACFD-F37DD76F0647}"/>
                </a:ext>
              </a:extLst>
            </p:cNvPr>
            <p:cNvSpPr/>
            <p:nvPr/>
          </p:nvSpPr>
          <p:spPr>
            <a:xfrm>
              <a:off x="27421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31" name="Oval 30">
              <a:extLst>
                <a:ext uri="{FF2B5EF4-FFF2-40B4-BE49-F238E27FC236}">
                  <a16:creationId xmlns:a16="http://schemas.microsoft.com/office/drawing/2014/main" id="{7FAC4A27-415A-DA10-49F1-CDA7FB5821B3}"/>
                </a:ext>
              </a:extLst>
            </p:cNvPr>
            <p:cNvSpPr/>
            <p:nvPr/>
          </p:nvSpPr>
          <p:spPr>
            <a:xfrm>
              <a:off x="27421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32" name="Oval 31">
              <a:extLst>
                <a:ext uri="{FF2B5EF4-FFF2-40B4-BE49-F238E27FC236}">
                  <a16:creationId xmlns:a16="http://schemas.microsoft.com/office/drawing/2014/main" id="{5D48E95C-857E-50D0-BB11-AE077136B5E5}"/>
                </a:ext>
              </a:extLst>
            </p:cNvPr>
            <p:cNvSpPr/>
            <p:nvPr/>
          </p:nvSpPr>
          <p:spPr>
            <a:xfrm>
              <a:off x="27421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33" name="Oval 32">
              <a:extLst>
                <a:ext uri="{FF2B5EF4-FFF2-40B4-BE49-F238E27FC236}">
                  <a16:creationId xmlns:a16="http://schemas.microsoft.com/office/drawing/2014/main" id="{0B076D29-FCBE-E227-77FF-CFA686F3F1D6}"/>
                </a:ext>
              </a:extLst>
            </p:cNvPr>
            <p:cNvSpPr/>
            <p:nvPr/>
          </p:nvSpPr>
          <p:spPr>
            <a:xfrm>
              <a:off x="27421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34" name="Oval 33">
              <a:extLst>
                <a:ext uri="{FF2B5EF4-FFF2-40B4-BE49-F238E27FC236}">
                  <a16:creationId xmlns:a16="http://schemas.microsoft.com/office/drawing/2014/main" id="{B3EBE2C2-33A4-37D7-8605-4D7C543A3659}"/>
                </a:ext>
              </a:extLst>
            </p:cNvPr>
            <p:cNvSpPr/>
            <p:nvPr/>
          </p:nvSpPr>
          <p:spPr>
            <a:xfrm>
              <a:off x="27421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35" name="Oval 34">
              <a:extLst>
                <a:ext uri="{FF2B5EF4-FFF2-40B4-BE49-F238E27FC236}">
                  <a16:creationId xmlns:a16="http://schemas.microsoft.com/office/drawing/2014/main" id="{BD591D85-EDBA-FD21-FA71-96F944EFC912}"/>
                </a:ext>
              </a:extLst>
            </p:cNvPr>
            <p:cNvSpPr/>
            <p:nvPr/>
          </p:nvSpPr>
          <p:spPr>
            <a:xfrm>
              <a:off x="27421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36" name="Oval 35">
              <a:extLst>
                <a:ext uri="{FF2B5EF4-FFF2-40B4-BE49-F238E27FC236}">
                  <a16:creationId xmlns:a16="http://schemas.microsoft.com/office/drawing/2014/main" id="{3920A219-7A30-898E-BB49-385BF7BFC0C8}"/>
                </a:ext>
              </a:extLst>
            </p:cNvPr>
            <p:cNvSpPr/>
            <p:nvPr/>
          </p:nvSpPr>
          <p:spPr>
            <a:xfrm>
              <a:off x="31453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37" name="Oval 36">
              <a:extLst>
                <a:ext uri="{FF2B5EF4-FFF2-40B4-BE49-F238E27FC236}">
                  <a16:creationId xmlns:a16="http://schemas.microsoft.com/office/drawing/2014/main" id="{362C9392-754F-4015-B37B-2DD37D659901}"/>
                </a:ext>
              </a:extLst>
            </p:cNvPr>
            <p:cNvSpPr/>
            <p:nvPr/>
          </p:nvSpPr>
          <p:spPr>
            <a:xfrm>
              <a:off x="31453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38" name="Oval 37">
              <a:extLst>
                <a:ext uri="{FF2B5EF4-FFF2-40B4-BE49-F238E27FC236}">
                  <a16:creationId xmlns:a16="http://schemas.microsoft.com/office/drawing/2014/main" id="{485BDC6F-E63F-EC0B-D106-59BCF983CAA9}"/>
                </a:ext>
              </a:extLst>
            </p:cNvPr>
            <p:cNvSpPr/>
            <p:nvPr/>
          </p:nvSpPr>
          <p:spPr>
            <a:xfrm>
              <a:off x="31453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39" name="Oval 38">
              <a:extLst>
                <a:ext uri="{FF2B5EF4-FFF2-40B4-BE49-F238E27FC236}">
                  <a16:creationId xmlns:a16="http://schemas.microsoft.com/office/drawing/2014/main" id="{C665E852-2D23-B946-BCE7-133D8B14CD89}"/>
                </a:ext>
              </a:extLst>
            </p:cNvPr>
            <p:cNvSpPr/>
            <p:nvPr/>
          </p:nvSpPr>
          <p:spPr>
            <a:xfrm>
              <a:off x="31453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40" name="Oval 39">
              <a:extLst>
                <a:ext uri="{FF2B5EF4-FFF2-40B4-BE49-F238E27FC236}">
                  <a16:creationId xmlns:a16="http://schemas.microsoft.com/office/drawing/2014/main" id="{0D437287-8DCB-9B02-A52D-80E2EA5E30A2}"/>
                </a:ext>
              </a:extLst>
            </p:cNvPr>
            <p:cNvSpPr/>
            <p:nvPr/>
          </p:nvSpPr>
          <p:spPr>
            <a:xfrm>
              <a:off x="31453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41" name="Oval 40">
              <a:extLst>
                <a:ext uri="{FF2B5EF4-FFF2-40B4-BE49-F238E27FC236}">
                  <a16:creationId xmlns:a16="http://schemas.microsoft.com/office/drawing/2014/main" id="{43C11E34-00CC-9229-BD1C-C0C13C849A2B}"/>
                </a:ext>
              </a:extLst>
            </p:cNvPr>
            <p:cNvSpPr/>
            <p:nvPr/>
          </p:nvSpPr>
          <p:spPr>
            <a:xfrm>
              <a:off x="31453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42" name="Oval 41">
              <a:extLst>
                <a:ext uri="{FF2B5EF4-FFF2-40B4-BE49-F238E27FC236}">
                  <a16:creationId xmlns:a16="http://schemas.microsoft.com/office/drawing/2014/main" id="{2B892127-9B02-44E1-4571-0527E8BDA766}"/>
                </a:ext>
              </a:extLst>
            </p:cNvPr>
            <p:cNvSpPr/>
            <p:nvPr/>
          </p:nvSpPr>
          <p:spPr>
            <a:xfrm>
              <a:off x="31453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43" name="Oval 42">
              <a:extLst>
                <a:ext uri="{FF2B5EF4-FFF2-40B4-BE49-F238E27FC236}">
                  <a16:creationId xmlns:a16="http://schemas.microsoft.com/office/drawing/2014/main" id="{13DEA6E7-5356-04D2-E0B2-27C5FBE2E0C5}"/>
                </a:ext>
              </a:extLst>
            </p:cNvPr>
            <p:cNvSpPr/>
            <p:nvPr/>
          </p:nvSpPr>
          <p:spPr>
            <a:xfrm>
              <a:off x="31453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44" name="Oval 43">
              <a:extLst>
                <a:ext uri="{FF2B5EF4-FFF2-40B4-BE49-F238E27FC236}">
                  <a16:creationId xmlns:a16="http://schemas.microsoft.com/office/drawing/2014/main" id="{D285AB83-D023-A114-7249-59A0601E018D}"/>
                </a:ext>
              </a:extLst>
            </p:cNvPr>
            <p:cNvSpPr/>
            <p:nvPr/>
          </p:nvSpPr>
          <p:spPr>
            <a:xfrm>
              <a:off x="31453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45" name="Oval 44">
              <a:extLst>
                <a:ext uri="{FF2B5EF4-FFF2-40B4-BE49-F238E27FC236}">
                  <a16:creationId xmlns:a16="http://schemas.microsoft.com/office/drawing/2014/main" id="{B2DFA2E5-99DF-20D0-18C5-8CBFC9641928}"/>
                </a:ext>
              </a:extLst>
            </p:cNvPr>
            <p:cNvSpPr/>
            <p:nvPr/>
          </p:nvSpPr>
          <p:spPr>
            <a:xfrm>
              <a:off x="35485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46" name="Oval 45">
              <a:extLst>
                <a:ext uri="{FF2B5EF4-FFF2-40B4-BE49-F238E27FC236}">
                  <a16:creationId xmlns:a16="http://schemas.microsoft.com/office/drawing/2014/main" id="{14B27771-D589-E1FD-0914-82C9E89E73E5}"/>
                </a:ext>
              </a:extLst>
            </p:cNvPr>
            <p:cNvSpPr/>
            <p:nvPr/>
          </p:nvSpPr>
          <p:spPr>
            <a:xfrm>
              <a:off x="35485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47" name="Oval 46">
              <a:extLst>
                <a:ext uri="{FF2B5EF4-FFF2-40B4-BE49-F238E27FC236}">
                  <a16:creationId xmlns:a16="http://schemas.microsoft.com/office/drawing/2014/main" id="{6CD28FFF-7DF1-F539-26EE-7737045165BE}"/>
                </a:ext>
              </a:extLst>
            </p:cNvPr>
            <p:cNvSpPr/>
            <p:nvPr/>
          </p:nvSpPr>
          <p:spPr>
            <a:xfrm>
              <a:off x="35485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48" name="Oval 47">
              <a:extLst>
                <a:ext uri="{FF2B5EF4-FFF2-40B4-BE49-F238E27FC236}">
                  <a16:creationId xmlns:a16="http://schemas.microsoft.com/office/drawing/2014/main" id="{4F40BD44-F883-447B-BC37-D42F920DC668}"/>
                </a:ext>
              </a:extLst>
            </p:cNvPr>
            <p:cNvSpPr/>
            <p:nvPr/>
          </p:nvSpPr>
          <p:spPr>
            <a:xfrm>
              <a:off x="35485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49" name="Oval 48">
              <a:extLst>
                <a:ext uri="{FF2B5EF4-FFF2-40B4-BE49-F238E27FC236}">
                  <a16:creationId xmlns:a16="http://schemas.microsoft.com/office/drawing/2014/main" id="{D3AE9722-AA83-8179-CE7E-0631AD663DBC}"/>
                </a:ext>
              </a:extLst>
            </p:cNvPr>
            <p:cNvSpPr/>
            <p:nvPr/>
          </p:nvSpPr>
          <p:spPr>
            <a:xfrm>
              <a:off x="35485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50" name="Oval 49">
              <a:extLst>
                <a:ext uri="{FF2B5EF4-FFF2-40B4-BE49-F238E27FC236}">
                  <a16:creationId xmlns:a16="http://schemas.microsoft.com/office/drawing/2014/main" id="{474CBF06-34CA-BDA6-A07B-01A0139E3EAF}"/>
                </a:ext>
              </a:extLst>
            </p:cNvPr>
            <p:cNvSpPr/>
            <p:nvPr/>
          </p:nvSpPr>
          <p:spPr>
            <a:xfrm>
              <a:off x="35485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51" name="Oval 50">
              <a:extLst>
                <a:ext uri="{FF2B5EF4-FFF2-40B4-BE49-F238E27FC236}">
                  <a16:creationId xmlns:a16="http://schemas.microsoft.com/office/drawing/2014/main" id="{ACA11303-039E-00B6-5D7B-051911A1939B}"/>
                </a:ext>
              </a:extLst>
            </p:cNvPr>
            <p:cNvSpPr/>
            <p:nvPr/>
          </p:nvSpPr>
          <p:spPr>
            <a:xfrm>
              <a:off x="35485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52" name="Oval 51">
              <a:extLst>
                <a:ext uri="{FF2B5EF4-FFF2-40B4-BE49-F238E27FC236}">
                  <a16:creationId xmlns:a16="http://schemas.microsoft.com/office/drawing/2014/main" id="{20D81019-64A8-3CA5-741F-FDC3F4797903}"/>
                </a:ext>
              </a:extLst>
            </p:cNvPr>
            <p:cNvSpPr/>
            <p:nvPr/>
          </p:nvSpPr>
          <p:spPr>
            <a:xfrm>
              <a:off x="35485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53" name="Oval 52">
              <a:extLst>
                <a:ext uri="{FF2B5EF4-FFF2-40B4-BE49-F238E27FC236}">
                  <a16:creationId xmlns:a16="http://schemas.microsoft.com/office/drawing/2014/main" id="{5CA6B139-2177-C897-FD3A-0F86B7FDB42B}"/>
                </a:ext>
              </a:extLst>
            </p:cNvPr>
            <p:cNvSpPr/>
            <p:nvPr/>
          </p:nvSpPr>
          <p:spPr>
            <a:xfrm>
              <a:off x="35485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54" name="Oval 53">
              <a:extLst>
                <a:ext uri="{FF2B5EF4-FFF2-40B4-BE49-F238E27FC236}">
                  <a16:creationId xmlns:a16="http://schemas.microsoft.com/office/drawing/2014/main" id="{A30F3A3E-30E2-D1EE-3BC7-0D73A686B91B}"/>
                </a:ext>
              </a:extLst>
            </p:cNvPr>
            <p:cNvSpPr/>
            <p:nvPr/>
          </p:nvSpPr>
          <p:spPr>
            <a:xfrm>
              <a:off x="39517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55" name="Oval 54">
              <a:extLst>
                <a:ext uri="{FF2B5EF4-FFF2-40B4-BE49-F238E27FC236}">
                  <a16:creationId xmlns:a16="http://schemas.microsoft.com/office/drawing/2014/main" id="{BAA0EDBA-B90F-C682-7EF3-1905B0B78726}"/>
                </a:ext>
              </a:extLst>
            </p:cNvPr>
            <p:cNvSpPr/>
            <p:nvPr/>
          </p:nvSpPr>
          <p:spPr>
            <a:xfrm>
              <a:off x="39517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56" name="Oval 55">
              <a:extLst>
                <a:ext uri="{FF2B5EF4-FFF2-40B4-BE49-F238E27FC236}">
                  <a16:creationId xmlns:a16="http://schemas.microsoft.com/office/drawing/2014/main" id="{5746B72E-5CA8-00C2-8ED1-B3D47C91A343}"/>
                </a:ext>
              </a:extLst>
            </p:cNvPr>
            <p:cNvSpPr/>
            <p:nvPr/>
          </p:nvSpPr>
          <p:spPr>
            <a:xfrm>
              <a:off x="39517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57" name="Oval 56">
              <a:extLst>
                <a:ext uri="{FF2B5EF4-FFF2-40B4-BE49-F238E27FC236}">
                  <a16:creationId xmlns:a16="http://schemas.microsoft.com/office/drawing/2014/main" id="{EABA012B-4622-9D2F-21B2-63029A1699DA}"/>
                </a:ext>
              </a:extLst>
            </p:cNvPr>
            <p:cNvSpPr/>
            <p:nvPr/>
          </p:nvSpPr>
          <p:spPr>
            <a:xfrm>
              <a:off x="39517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58" name="Oval 57">
              <a:extLst>
                <a:ext uri="{FF2B5EF4-FFF2-40B4-BE49-F238E27FC236}">
                  <a16:creationId xmlns:a16="http://schemas.microsoft.com/office/drawing/2014/main" id="{D3201A38-DFEE-B682-C7A1-0654466410B5}"/>
                </a:ext>
              </a:extLst>
            </p:cNvPr>
            <p:cNvSpPr/>
            <p:nvPr/>
          </p:nvSpPr>
          <p:spPr>
            <a:xfrm>
              <a:off x="39517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59" name="Oval 58">
              <a:extLst>
                <a:ext uri="{FF2B5EF4-FFF2-40B4-BE49-F238E27FC236}">
                  <a16:creationId xmlns:a16="http://schemas.microsoft.com/office/drawing/2014/main" id="{3AC7F10E-1E2D-2BBF-3DA1-AF50E398A0BE}"/>
                </a:ext>
              </a:extLst>
            </p:cNvPr>
            <p:cNvSpPr/>
            <p:nvPr/>
          </p:nvSpPr>
          <p:spPr>
            <a:xfrm>
              <a:off x="39517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60" name="Oval 59">
              <a:extLst>
                <a:ext uri="{FF2B5EF4-FFF2-40B4-BE49-F238E27FC236}">
                  <a16:creationId xmlns:a16="http://schemas.microsoft.com/office/drawing/2014/main" id="{A8603F08-111D-BDA0-CA0C-D7D9C7CEB542}"/>
                </a:ext>
              </a:extLst>
            </p:cNvPr>
            <p:cNvSpPr/>
            <p:nvPr/>
          </p:nvSpPr>
          <p:spPr>
            <a:xfrm>
              <a:off x="39517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61" name="Oval 60">
              <a:extLst>
                <a:ext uri="{FF2B5EF4-FFF2-40B4-BE49-F238E27FC236}">
                  <a16:creationId xmlns:a16="http://schemas.microsoft.com/office/drawing/2014/main" id="{03ED9995-BE4F-BA64-1168-52EF865BD897}"/>
                </a:ext>
              </a:extLst>
            </p:cNvPr>
            <p:cNvSpPr/>
            <p:nvPr/>
          </p:nvSpPr>
          <p:spPr>
            <a:xfrm>
              <a:off x="39517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62" name="Oval 61">
              <a:extLst>
                <a:ext uri="{FF2B5EF4-FFF2-40B4-BE49-F238E27FC236}">
                  <a16:creationId xmlns:a16="http://schemas.microsoft.com/office/drawing/2014/main" id="{36846106-9D49-6358-3FEE-D83BC9C18612}"/>
                </a:ext>
              </a:extLst>
            </p:cNvPr>
            <p:cNvSpPr/>
            <p:nvPr/>
          </p:nvSpPr>
          <p:spPr>
            <a:xfrm>
              <a:off x="39517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63" name="Oval 62">
              <a:extLst>
                <a:ext uri="{FF2B5EF4-FFF2-40B4-BE49-F238E27FC236}">
                  <a16:creationId xmlns:a16="http://schemas.microsoft.com/office/drawing/2014/main" id="{651F28FA-58E8-A4AF-F073-DFFE9E165AD8}"/>
                </a:ext>
              </a:extLst>
            </p:cNvPr>
            <p:cNvSpPr/>
            <p:nvPr/>
          </p:nvSpPr>
          <p:spPr>
            <a:xfrm>
              <a:off x="43549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64" name="Oval 63">
              <a:extLst>
                <a:ext uri="{FF2B5EF4-FFF2-40B4-BE49-F238E27FC236}">
                  <a16:creationId xmlns:a16="http://schemas.microsoft.com/office/drawing/2014/main" id="{A05CB6D6-DDEF-B1E7-8E54-3EDA3C35E78E}"/>
                </a:ext>
              </a:extLst>
            </p:cNvPr>
            <p:cNvSpPr/>
            <p:nvPr/>
          </p:nvSpPr>
          <p:spPr>
            <a:xfrm>
              <a:off x="43549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65" name="Oval 64">
              <a:extLst>
                <a:ext uri="{FF2B5EF4-FFF2-40B4-BE49-F238E27FC236}">
                  <a16:creationId xmlns:a16="http://schemas.microsoft.com/office/drawing/2014/main" id="{1D1A37AC-E978-8D8F-04E3-4DB404FE1867}"/>
                </a:ext>
              </a:extLst>
            </p:cNvPr>
            <p:cNvSpPr/>
            <p:nvPr/>
          </p:nvSpPr>
          <p:spPr>
            <a:xfrm>
              <a:off x="43549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66" name="Oval 65">
              <a:extLst>
                <a:ext uri="{FF2B5EF4-FFF2-40B4-BE49-F238E27FC236}">
                  <a16:creationId xmlns:a16="http://schemas.microsoft.com/office/drawing/2014/main" id="{7A5551E8-7FD6-558D-12E4-A7328E84B0FB}"/>
                </a:ext>
              </a:extLst>
            </p:cNvPr>
            <p:cNvSpPr/>
            <p:nvPr/>
          </p:nvSpPr>
          <p:spPr>
            <a:xfrm>
              <a:off x="43549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67" name="Oval 66">
              <a:extLst>
                <a:ext uri="{FF2B5EF4-FFF2-40B4-BE49-F238E27FC236}">
                  <a16:creationId xmlns:a16="http://schemas.microsoft.com/office/drawing/2014/main" id="{8E65FEAE-79C2-6442-2506-D21640AF546B}"/>
                </a:ext>
              </a:extLst>
            </p:cNvPr>
            <p:cNvSpPr/>
            <p:nvPr/>
          </p:nvSpPr>
          <p:spPr>
            <a:xfrm>
              <a:off x="43549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68" name="Oval 67">
              <a:extLst>
                <a:ext uri="{FF2B5EF4-FFF2-40B4-BE49-F238E27FC236}">
                  <a16:creationId xmlns:a16="http://schemas.microsoft.com/office/drawing/2014/main" id="{0895BD81-A8FA-F4CB-574D-3561AD08E228}"/>
                </a:ext>
              </a:extLst>
            </p:cNvPr>
            <p:cNvSpPr/>
            <p:nvPr/>
          </p:nvSpPr>
          <p:spPr>
            <a:xfrm>
              <a:off x="43549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69" name="Oval 68">
              <a:extLst>
                <a:ext uri="{FF2B5EF4-FFF2-40B4-BE49-F238E27FC236}">
                  <a16:creationId xmlns:a16="http://schemas.microsoft.com/office/drawing/2014/main" id="{3444E765-A367-4AF8-3FF6-9281CC4D9186}"/>
                </a:ext>
              </a:extLst>
            </p:cNvPr>
            <p:cNvSpPr/>
            <p:nvPr/>
          </p:nvSpPr>
          <p:spPr>
            <a:xfrm>
              <a:off x="43549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70" name="Oval 69">
              <a:extLst>
                <a:ext uri="{FF2B5EF4-FFF2-40B4-BE49-F238E27FC236}">
                  <a16:creationId xmlns:a16="http://schemas.microsoft.com/office/drawing/2014/main" id="{F829C626-357D-C0AB-DC13-E8EFA61D7005}"/>
                </a:ext>
              </a:extLst>
            </p:cNvPr>
            <p:cNvSpPr/>
            <p:nvPr/>
          </p:nvSpPr>
          <p:spPr>
            <a:xfrm>
              <a:off x="43549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71" name="Oval 70">
              <a:extLst>
                <a:ext uri="{FF2B5EF4-FFF2-40B4-BE49-F238E27FC236}">
                  <a16:creationId xmlns:a16="http://schemas.microsoft.com/office/drawing/2014/main" id="{562430BF-EB36-FBC5-6A36-D5781A02E461}"/>
                </a:ext>
              </a:extLst>
            </p:cNvPr>
            <p:cNvSpPr/>
            <p:nvPr/>
          </p:nvSpPr>
          <p:spPr>
            <a:xfrm>
              <a:off x="43549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grpSp>
      <p:sp>
        <p:nvSpPr>
          <p:cNvPr id="46084" name="TextBox 71">
            <a:extLst>
              <a:ext uri="{FF2B5EF4-FFF2-40B4-BE49-F238E27FC236}">
                <a16:creationId xmlns:a16="http://schemas.microsoft.com/office/drawing/2014/main" id="{5E097B53-333A-37B7-6B63-C6E354F904C1}"/>
              </a:ext>
            </a:extLst>
          </p:cNvPr>
          <p:cNvSpPr txBox="1">
            <a:spLocks noChangeArrowheads="1"/>
          </p:cNvSpPr>
          <p:nvPr/>
        </p:nvSpPr>
        <p:spPr bwMode="auto">
          <a:xfrm>
            <a:off x="6096000" y="988655"/>
            <a:ext cx="5016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000" b="1">
                <a:solidFill>
                  <a:srgbClr val="124F6F"/>
                </a:solidFill>
                <a:latin typeface="Playfair Display" panose="00000800000000000000" pitchFamily="2" charset="0"/>
              </a:rPr>
              <a:t>Instructor #1</a:t>
            </a:r>
            <a:endParaRPr lang="en-ID" altLang="en-US" sz="3000" b="1">
              <a:solidFill>
                <a:srgbClr val="124F6F"/>
              </a:solidFill>
              <a:latin typeface="Playfair Display" panose="00000800000000000000" pitchFamily="2" charset="0"/>
            </a:endParaRPr>
          </a:p>
        </p:txBody>
      </p:sp>
      <p:sp>
        <p:nvSpPr>
          <p:cNvPr id="73" name="TextBox 72">
            <a:extLst>
              <a:ext uri="{FF2B5EF4-FFF2-40B4-BE49-F238E27FC236}">
                <a16:creationId xmlns:a16="http://schemas.microsoft.com/office/drawing/2014/main" id="{B69C8D62-3755-7D78-44F4-2CD9A975C867}"/>
              </a:ext>
            </a:extLst>
          </p:cNvPr>
          <p:cNvSpPr txBox="1"/>
          <p:nvPr/>
        </p:nvSpPr>
        <p:spPr>
          <a:xfrm>
            <a:off x="6096000" y="2242780"/>
            <a:ext cx="5445125" cy="4431983"/>
          </a:xfrm>
          <a:prstGeom prst="rect">
            <a:avLst/>
          </a:prstGeom>
          <a:noFill/>
        </p:spPr>
        <p:txBody>
          <a:bodyPr wrap="square" lIns="91440" tIns="45720" rIns="91440" bIns="45720" anchor="t">
            <a:spAutoFit/>
          </a:bodyPr>
          <a:lstStyle/>
          <a:p>
            <a:pPr>
              <a:defRPr/>
            </a:pPr>
            <a:r>
              <a:rPr lang="en-ID" sz="1200">
                <a:solidFill>
                  <a:schemeClr val="tx1">
                    <a:lumMod val="50000"/>
                    <a:lumOff val="50000"/>
                  </a:schemeClr>
                </a:solidFill>
                <a:latin typeface="Lato"/>
                <a:ea typeface="Lato"/>
                <a:cs typeface="Lato"/>
              </a:rPr>
              <a:t>Diana Isaacs, is an Endocrine Clinical Pharmacist at the Cleveland Clinic. She serves as the Co-Director of Endocrine Disorders in Pregnancy and the Director of Education and Training in Diabetes Technology at the Cleveland Clinic Endocrinology and Metabolism Institute. </a:t>
            </a:r>
            <a:endParaRPr lang="en-US">
              <a:solidFill>
                <a:schemeClr val="tx1">
                  <a:lumMod val="50000"/>
                  <a:lumOff val="50000"/>
                </a:schemeClr>
              </a:solidFill>
              <a:latin typeface="Lato"/>
              <a:ea typeface="Lato"/>
              <a:cs typeface="Lato"/>
            </a:endParaRPr>
          </a:p>
          <a:p>
            <a:pPr>
              <a:defRPr/>
            </a:pPr>
            <a:endParaRPr lang="en-ID" sz="1200">
              <a:solidFill>
                <a:schemeClr val="tx1">
                  <a:lumMod val="50000"/>
                  <a:lumOff val="50000"/>
                </a:schemeClr>
              </a:solidFill>
              <a:latin typeface="Lato"/>
              <a:ea typeface="Lato"/>
              <a:cs typeface="Lato"/>
            </a:endParaRPr>
          </a:p>
          <a:p>
            <a:pPr>
              <a:defRPr/>
            </a:pPr>
            <a:r>
              <a:rPr lang="en-ID" sz="1200" dirty="0">
                <a:solidFill>
                  <a:schemeClr val="tx1">
                    <a:lumMod val="50000"/>
                    <a:lumOff val="50000"/>
                  </a:schemeClr>
                </a:solidFill>
                <a:latin typeface="Lato"/>
                <a:ea typeface="Lato"/>
                <a:cs typeface="Lato"/>
              </a:rPr>
              <a:t>Dr. Isaacs holds board certifications in  ambulatory </a:t>
            </a:r>
            <a:r>
              <a:rPr lang="en-ID" sz="1200">
                <a:solidFill>
                  <a:schemeClr val="tx1">
                    <a:lumMod val="50000"/>
                    <a:lumOff val="50000"/>
                  </a:schemeClr>
                </a:solidFill>
                <a:latin typeface="Lato"/>
                <a:ea typeface="Lato"/>
                <a:cs typeface="Lato"/>
              </a:rPr>
              <a:t>care and</a:t>
            </a:r>
            <a:r>
              <a:rPr lang="en-ID" sz="1200" dirty="0">
                <a:solidFill>
                  <a:schemeClr val="tx1">
                    <a:lumMod val="50000"/>
                    <a:lumOff val="50000"/>
                  </a:schemeClr>
                </a:solidFill>
                <a:latin typeface="Lato"/>
                <a:ea typeface="Lato"/>
                <a:cs typeface="Lato"/>
              </a:rPr>
              <a:t> advanced diabetes management. She served on the American Diabetes Association (ADA) Professional Practice Committee from 2020-2023, the committee that updates the ADA Standards of Care. She also was the ADA Communications Director for the Pregnancy and Reproductive Health Interest Group from 2018-2022. She has been actively involved with the American Association of Clinical Endocrinology (AACE) and currently serves on the leadership of the </a:t>
            </a:r>
            <a:r>
              <a:rPr lang="en-ID" sz="1200">
                <a:solidFill>
                  <a:schemeClr val="tx1">
                    <a:lumMod val="50000"/>
                    <a:lumOff val="50000"/>
                  </a:schemeClr>
                </a:solidFill>
                <a:latin typeface="Lato"/>
                <a:ea typeface="Lato"/>
                <a:cs typeface="Lato"/>
              </a:rPr>
              <a:t>Diabetes Disease State Network and Board of Directors. </a:t>
            </a:r>
          </a:p>
          <a:p>
            <a:pPr>
              <a:defRPr/>
            </a:pPr>
            <a:endParaRPr lang="en-ID" sz="1200">
              <a:solidFill>
                <a:schemeClr val="tx1">
                  <a:lumMod val="50000"/>
                  <a:lumOff val="50000"/>
                </a:schemeClr>
              </a:solidFill>
              <a:latin typeface="Lato"/>
              <a:ea typeface="Lato"/>
              <a:cs typeface="Lato"/>
            </a:endParaRPr>
          </a:p>
          <a:p>
            <a:pPr>
              <a:defRPr/>
            </a:pPr>
            <a:r>
              <a:rPr lang="en-ID" sz="1200">
                <a:solidFill>
                  <a:schemeClr val="tx1">
                    <a:lumMod val="50000"/>
                    <a:lumOff val="50000"/>
                  </a:schemeClr>
                </a:solidFill>
                <a:latin typeface="Lato"/>
                <a:ea typeface="Lato"/>
                <a:cs typeface="Lato"/>
              </a:rPr>
              <a:t>She co-hosts a podcast titled “Diabetes Dialogue: Technology, Therapeutics and Real-World Perspectives.” She advocates access and choice to the latest technologies and therapeutics for all people with diabetes and speaks on diabetes related topics nationally and internationally. She was the ADCES Diabetes Care and Education Specialist of the Year in 2020 and inducted into the SIUE Alumni Hall of Fame in 2022 for her far-reaching contributions in diabetes care.</a:t>
            </a:r>
            <a:endParaRPr lang="en-ID">
              <a:solidFill>
                <a:schemeClr val="tx1">
                  <a:lumMod val="50000"/>
                  <a:lumOff val="50000"/>
                </a:schemeClr>
              </a:solidFill>
              <a:latin typeface="Lato"/>
              <a:ea typeface="Lato"/>
              <a:cs typeface="Lato"/>
            </a:endParaRPr>
          </a:p>
          <a:p>
            <a:pPr>
              <a:defRPr/>
            </a:pPr>
            <a:endParaRPr lang="en-ID">
              <a:latin typeface="Lato"/>
              <a:ea typeface="Lato"/>
              <a:cs typeface="Lato"/>
            </a:endParaRPr>
          </a:p>
          <a:p>
            <a:pPr>
              <a:defRPr/>
            </a:pPr>
            <a:endParaRPr lang="en-ID" sz="1200">
              <a:solidFill>
                <a:schemeClr val="tx1">
                  <a:lumMod val="50000"/>
                  <a:lumOff val="50000"/>
                </a:schemeClr>
              </a:solidFill>
              <a:latin typeface="Lato"/>
              <a:ea typeface="Lato"/>
              <a:cs typeface="Lato"/>
            </a:endParaRPr>
          </a:p>
        </p:txBody>
      </p:sp>
      <p:sp>
        <p:nvSpPr>
          <p:cNvPr id="74" name="TextBox 73">
            <a:extLst>
              <a:ext uri="{FF2B5EF4-FFF2-40B4-BE49-F238E27FC236}">
                <a16:creationId xmlns:a16="http://schemas.microsoft.com/office/drawing/2014/main" id="{35FED399-7C7F-04E2-3805-95D244291D4E}"/>
              </a:ext>
            </a:extLst>
          </p:cNvPr>
          <p:cNvSpPr txBox="1"/>
          <p:nvPr/>
        </p:nvSpPr>
        <p:spPr>
          <a:xfrm>
            <a:off x="6096000" y="1537870"/>
            <a:ext cx="4714752" cy="707886"/>
          </a:xfrm>
          <a:prstGeom prst="rect">
            <a:avLst/>
          </a:prstGeom>
          <a:noFill/>
        </p:spPr>
        <p:txBody>
          <a:bodyPr wrap="none" lIns="91440" tIns="45720" rIns="91440" bIns="45720" anchor="t">
            <a:spAutoFit/>
          </a:bodyPr>
          <a:lstStyle/>
          <a:p>
            <a:pPr eaLnBrk="1" fontAlgn="auto" hangingPunct="1">
              <a:spcBef>
                <a:spcPts val="0"/>
              </a:spcBef>
              <a:spcAft>
                <a:spcPts val="0"/>
              </a:spcAft>
              <a:defRPr/>
            </a:pPr>
            <a:r>
              <a:rPr lang="en-US" sz="2000" b="1" spc="100">
                <a:solidFill>
                  <a:srgbClr val="F6872B"/>
                </a:solidFill>
                <a:latin typeface="Poppins"/>
                <a:ea typeface="Open Sans"/>
                <a:cs typeface="Poppins"/>
              </a:rPr>
              <a:t>Diana Isaacs, </a:t>
            </a:r>
            <a:r>
              <a:rPr lang="en-US" sz="2000" b="1" spc="100">
                <a:solidFill>
                  <a:srgbClr val="F6872B"/>
                </a:solidFill>
                <a:latin typeface="Poppins"/>
                <a:ea typeface="Calibri"/>
                <a:cs typeface="Poppins"/>
              </a:rPr>
              <a:t>PharmD, BCACP,</a:t>
            </a:r>
            <a:endParaRPr lang="en-ID" sz="2000" b="1" spc="100">
              <a:solidFill>
                <a:srgbClr val="F6872B"/>
              </a:solidFill>
              <a:latin typeface="Poppins"/>
              <a:ea typeface="Open Sans" panose="020B0606030504020204" pitchFamily="34" charset="0"/>
              <a:cs typeface="Poppins"/>
            </a:endParaRPr>
          </a:p>
          <a:p>
            <a:pPr>
              <a:spcBef>
                <a:spcPts val="0"/>
              </a:spcBef>
              <a:spcAft>
                <a:spcPts val="0"/>
              </a:spcAft>
              <a:defRPr/>
            </a:pPr>
            <a:r>
              <a:rPr lang="en-US" sz="2000" b="1" spc="100">
                <a:solidFill>
                  <a:srgbClr val="F6872B"/>
                </a:solidFill>
                <a:latin typeface="Poppins"/>
                <a:ea typeface="Calibri"/>
                <a:cs typeface="Poppins"/>
              </a:rPr>
              <a:t>CDCES, BC-ADM, FADCES, FCCP</a:t>
            </a:r>
            <a:endParaRPr lang="en-ID" sz="2000" b="1" spc="100">
              <a:solidFill>
                <a:srgbClr val="F6872B"/>
              </a:solidFill>
              <a:latin typeface="Poppins"/>
              <a:ea typeface="Open Sans" panose="020B0606030504020204" pitchFamily="34" charset="0"/>
              <a:cs typeface="Poppins"/>
            </a:endParaRPr>
          </a:p>
        </p:txBody>
      </p:sp>
      <p:pic>
        <p:nvPicPr>
          <p:cNvPr id="2" name="Picture 1">
            <a:extLst>
              <a:ext uri="{FF2B5EF4-FFF2-40B4-BE49-F238E27FC236}">
                <a16:creationId xmlns:a16="http://schemas.microsoft.com/office/drawing/2014/main" id="{B4FE68B0-E88C-2C16-EF8F-895E858B6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0457" y="215793"/>
            <a:ext cx="964086" cy="1000262"/>
          </a:xfrm>
          <a:prstGeom prst="rect">
            <a:avLst/>
          </a:prstGeom>
        </p:spPr>
      </p:pic>
    </p:spTree>
    <p:extLst>
      <p:ext uri="{BB962C8B-B14F-4D97-AF65-F5344CB8AC3E}">
        <p14:creationId xmlns:p14="http://schemas.microsoft.com/office/powerpoint/2010/main" val="224884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49866-309D-7CFD-6FDE-21626592DBD6}"/>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494E4797-E442-5E80-93DF-1E51689B7F57}"/>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Case Study #1</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A3B20E12-C6B6-29ED-4756-27A2BA47F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2" name="TextBox 1">
            <a:extLst>
              <a:ext uri="{FF2B5EF4-FFF2-40B4-BE49-F238E27FC236}">
                <a16:creationId xmlns:a16="http://schemas.microsoft.com/office/drawing/2014/main" id="{F1D61909-057C-1EBF-0BF7-6790CDF969BB}"/>
              </a:ext>
            </a:extLst>
          </p:cNvPr>
          <p:cNvSpPr txBox="1"/>
          <p:nvPr/>
        </p:nvSpPr>
        <p:spPr>
          <a:xfrm>
            <a:off x="1064986" y="1599837"/>
            <a:ext cx="11127014" cy="493212"/>
          </a:xfrm>
          <a:prstGeom prst="rect">
            <a:avLst/>
          </a:prstGeom>
          <a:noFill/>
        </p:spPr>
        <p:txBody>
          <a:bodyPr wrap="square">
            <a:spAutoFit/>
          </a:bodyPr>
          <a:lstStyle/>
          <a:p>
            <a:pPr algn="just" eaLnBrk="1" fontAlgn="auto" hangingPunct="1">
              <a:lnSpc>
                <a:spcPct val="150000"/>
              </a:lnSpc>
              <a:spcBef>
                <a:spcPts val="0"/>
              </a:spcBef>
              <a:spcAft>
                <a:spcPts val="0"/>
              </a:spcAft>
              <a:defRPr/>
            </a:pPr>
            <a:r>
              <a:rPr lang="en-US" sz="2000"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Today, Alex’s PCP increased the insulin to 24 units daily and referred to DSMES.</a:t>
            </a:r>
          </a:p>
        </p:txBody>
      </p:sp>
      <p:pic>
        <p:nvPicPr>
          <p:cNvPr id="24578" name="Picture 2">
            <a:extLst>
              <a:ext uri="{FF2B5EF4-FFF2-40B4-BE49-F238E27FC236}">
                <a16:creationId xmlns:a16="http://schemas.microsoft.com/office/drawing/2014/main" id="{8A1031E4-CD89-3244-AAF2-152CDD4CC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68" y="2380876"/>
            <a:ext cx="6312992" cy="2839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D31C334-1C8D-02EF-85B4-C1B87F4F5B20}"/>
              </a:ext>
            </a:extLst>
          </p:cNvPr>
          <p:cNvSpPr txBox="1"/>
          <p:nvPr/>
        </p:nvSpPr>
        <p:spPr>
          <a:xfrm>
            <a:off x="3244782" y="3539178"/>
            <a:ext cx="509164" cy="523220"/>
          </a:xfrm>
          <a:prstGeom prst="rect">
            <a:avLst/>
          </a:prstGeom>
          <a:noFill/>
        </p:spPr>
        <p:txBody>
          <a:bodyPr wrap="square">
            <a:spAutoFit/>
          </a:bodyPr>
          <a:lstStyle/>
          <a:p>
            <a:r>
              <a:rPr lang="en-US" sz="2800" b="1" i="0" u="none" strike="noStrike">
                <a:solidFill>
                  <a:srgbClr val="000000"/>
                </a:solidFill>
                <a:effectLst/>
                <a:latin typeface="Frutiger"/>
              </a:rPr>
              <a:t>A</a:t>
            </a:r>
            <a:endParaRPr lang="en-US" sz="2800" b="1"/>
          </a:p>
        </p:txBody>
      </p:sp>
      <p:pic>
        <p:nvPicPr>
          <p:cNvPr id="24580" name="Picture 4">
            <a:extLst>
              <a:ext uri="{FF2B5EF4-FFF2-40B4-BE49-F238E27FC236}">
                <a16:creationId xmlns:a16="http://schemas.microsoft.com/office/drawing/2014/main" id="{62D426ED-FBD9-E998-986C-B8D0B590EF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0771" y="2573651"/>
            <a:ext cx="5619803" cy="41754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86EBF39-CD98-1085-3D31-EDB5677AF2FD}"/>
              </a:ext>
            </a:extLst>
          </p:cNvPr>
          <p:cNvSpPr txBox="1"/>
          <p:nvPr/>
        </p:nvSpPr>
        <p:spPr>
          <a:xfrm>
            <a:off x="6309431" y="2573390"/>
            <a:ext cx="509164" cy="523220"/>
          </a:xfrm>
          <a:prstGeom prst="rect">
            <a:avLst/>
          </a:prstGeom>
          <a:noFill/>
        </p:spPr>
        <p:txBody>
          <a:bodyPr wrap="square">
            <a:spAutoFit/>
          </a:bodyPr>
          <a:lstStyle/>
          <a:p>
            <a:r>
              <a:rPr lang="en-US" sz="2800" b="1" i="0" u="none" strike="noStrike">
                <a:solidFill>
                  <a:srgbClr val="000000"/>
                </a:solidFill>
                <a:effectLst/>
                <a:latin typeface="Frutiger"/>
              </a:rPr>
              <a:t>B</a:t>
            </a:r>
            <a:endParaRPr lang="en-US" sz="2800" b="1"/>
          </a:p>
        </p:txBody>
      </p:sp>
      <p:sp>
        <p:nvSpPr>
          <p:cNvPr id="8" name="TextBox 7">
            <a:extLst>
              <a:ext uri="{FF2B5EF4-FFF2-40B4-BE49-F238E27FC236}">
                <a16:creationId xmlns:a16="http://schemas.microsoft.com/office/drawing/2014/main" id="{0D4CB16C-7C1D-B081-9242-327ED9DA2799}"/>
              </a:ext>
            </a:extLst>
          </p:cNvPr>
          <p:cNvSpPr txBox="1"/>
          <p:nvPr/>
        </p:nvSpPr>
        <p:spPr>
          <a:xfrm>
            <a:off x="6298036" y="4697481"/>
            <a:ext cx="509164" cy="523220"/>
          </a:xfrm>
          <a:prstGeom prst="rect">
            <a:avLst/>
          </a:prstGeom>
          <a:noFill/>
        </p:spPr>
        <p:txBody>
          <a:bodyPr wrap="square">
            <a:spAutoFit/>
          </a:bodyPr>
          <a:lstStyle/>
          <a:p>
            <a:r>
              <a:rPr lang="en-US" sz="2800" b="1">
                <a:solidFill>
                  <a:srgbClr val="000000"/>
                </a:solidFill>
                <a:latin typeface="Frutiger"/>
              </a:rPr>
              <a:t>C</a:t>
            </a:r>
            <a:endParaRPr lang="en-US" sz="2800" b="1"/>
          </a:p>
        </p:txBody>
      </p:sp>
    </p:spTree>
    <p:extLst>
      <p:ext uri="{BB962C8B-B14F-4D97-AF65-F5344CB8AC3E}">
        <p14:creationId xmlns:p14="http://schemas.microsoft.com/office/powerpoint/2010/main" val="4116122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6EC95-6F04-6C9F-3CBE-150509FE8849}"/>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7ADFA4AE-E6F3-0F00-8DB4-90A23D56E65F}"/>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Case Study #1: DSMES Intervention</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38931EBA-7A03-F411-2305-0713C64EF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2" name="TextBox 1">
            <a:extLst>
              <a:ext uri="{FF2B5EF4-FFF2-40B4-BE49-F238E27FC236}">
                <a16:creationId xmlns:a16="http://schemas.microsoft.com/office/drawing/2014/main" id="{27622220-0C75-7372-400E-BA139AD84024}"/>
              </a:ext>
            </a:extLst>
          </p:cNvPr>
          <p:cNvSpPr txBox="1"/>
          <p:nvPr/>
        </p:nvSpPr>
        <p:spPr>
          <a:xfrm>
            <a:off x="1064986" y="1893151"/>
            <a:ext cx="10865757" cy="2801536"/>
          </a:xfrm>
          <a:prstGeom prst="rect">
            <a:avLst/>
          </a:prstGeom>
          <a:noFill/>
        </p:spPr>
        <p:txBody>
          <a:bodyPr wrap="square"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Alex reports he has his insulin, he paid $0 for it.</a:t>
            </a:r>
            <a:endParaRPr lang="en-US">
              <a:solidFill>
                <a:schemeClr val="bg1">
                  <a:lumMod val="50000"/>
                </a:schemeClr>
              </a:solidFill>
            </a:endParaRP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He has not picked up any refills yet, but reports rarely missing doses, maybe 1 in the last 2 weeks.</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The DCES reviews injection technique, has Alex practice and it turns out he was not pressing down the top of the pen so it was not actually delivering any insulin.</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Alex learned the correct technique and started taking the insulin as directed. </a:t>
            </a:r>
          </a:p>
        </p:txBody>
      </p:sp>
    </p:spTree>
    <p:extLst>
      <p:ext uri="{BB962C8B-B14F-4D97-AF65-F5344CB8AC3E}">
        <p14:creationId xmlns:p14="http://schemas.microsoft.com/office/powerpoint/2010/main" val="2835827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31EF7-2371-C5ED-257F-C359F4CC085E}"/>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0A28C5E1-4247-2961-3A0F-8FC35E5023EB}"/>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a:rPr>
              <a:t>Case Study #1 Follow-Up</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6F3CA9F7-0862-A0D0-3F6A-D1068D4E2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pic>
        <p:nvPicPr>
          <p:cNvPr id="27650" name="Picture 2">
            <a:extLst>
              <a:ext uri="{FF2B5EF4-FFF2-40B4-BE49-F238E27FC236}">
                <a16:creationId xmlns:a16="http://schemas.microsoft.com/office/drawing/2014/main" id="{3A76CE4C-4D9F-0388-584E-A91EC8C455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450"/>
          <a:stretch>
            <a:fillRect/>
          </a:stretch>
        </p:blipFill>
        <p:spPr bwMode="auto">
          <a:xfrm>
            <a:off x="856341" y="1600696"/>
            <a:ext cx="4209145" cy="2753589"/>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a:extLst>
              <a:ext uri="{FF2B5EF4-FFF2-40B4-BE49-F238E27FC236}">
                <a16:creationId xmlns:a16="http://schemas.microsoft.com/office/drawing/2014/main" id="{23F6E266-961E-E893-AA18-639DC3EF36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1257" y="1600697"/>
            <a:ext cx="6823005" cy="52573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86D7DAB4-6617-51D7-7FB6-B5928DEB5A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645" b="7027"/>
          <a:stretch>
            <a:fillRect/>
          </a:stretch>
        </p:blipFill>
        <p:spPr bwMode="auto">
          <a:xfrm>
            <a:off x="798284" y="4354286"/>
            <a:ext cx="4542973" cy="250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853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18BF5-0393-70CD-A500-620E3CFFDDB1}"/>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1500896A-55BA-80CE-7B37-D9F0F07E0D9E}"/>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Case Study #2</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3736AA34-59E2-5592-B498-39F6FE4CC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2" name="TextBox 1">
            <a:extLst>
              <a:ext uri="{FF2B5EF4-FFF2-40B4-BE49-F238E27FC236}">
                <a16:creationId xmlns:a16="http://schemas.microsoft.com/office/drawing/2014/main" id="{082A0507-11DC-F4B5-233F-30292C355D6D}"/>
              </a:ext>
            </a:extLst>
          </p:cNvPr>
          <p:cNvSpPr txBox="1"/>
          <p:nvPr/>
        </p:nvSpPr>
        <p:spPr>
          <a:xfrm>
            <a:off x="1064986" y="1539212"/>
            <a:ext cx="10753408" cy="1284134"/>
          </a:xfrm>
          <a:prstGeom prst="rect">
            <a:avLst/>
          </a:prstGeom>
          <a:noFill/>
        </p:spPr>
        <p:txBody>
          <a:bodyPr wrap="square" lIns="91440" tIns="45720" rIns="91440" bIns="45720" anchor="t">
            <a:spAutoFit/>
          </a:bodyPr>
          <a:lstStyle/>
          <a:p>
            <a:pPr eaLnBrk="1" fontAlgn="auto" hangingPunct="1">
              <a:lnSpc>
                <a:spcPct val="150000"/>
              </a:lnSpc>
              <a:spcBef>
                <a:spcPts val="0"/>
              </a:spcBef>
              <a:spcAft>
                <a:spcPts val="0"/>
              </a:spcAft>
              <a:defRPr/>
            </a:pPr>
            <a:r>
              <a:rPr lang="en-US">
                <a:solidFill>
                  <a:schemeClr val="bg1">
                    <a:lumMod val="50000"/>
                  </a:schemeClr>
                </a:solidFill>
                <a:latin typeface="Lato"/>
                <a:ea typeface="Open Sans"/>
                <a:cs typeface="Open Sans"/>
              </a:rPr>
              <a:t>Tiffany is a 60yr old woman with T2D x 5 years who works as an administrative assistant 40hrs/week, sitting most of the time. She eats 3 meals/day, snacks at night, does not regularly exercise, and checks BGM once daily.</a:t>
            </a:r>
          </a:p>
        </p:txBody>
      </p:sp>
      <p:sp>
        <p:nvSpPr>
          <p:cNvPr id="4" name="TextBox 3">
            <a:extLst>
              <a:ext uri="{FF2B5EF4-FFF2-40B4-BE49-F238E27FC236}">
                <a16:creationId xmlns:a16="http://schemas.microsoft.com/office/drawing/2014/main" id="{E437F23B-5197-3D27-4417-4346FC1BCEB8}"/>
              </a:ext>
            </a:extLst>
          </p:cNvPr>
          <p:cNvSpPr txBox="1"/>
          <p:nvPr/>
        </p:nvSpPr>
        <p:spPr>
          <a:xfrm>
            <a:off x="6852349" y="2900510"/>
            <a:ext cx="4604658" cy="1739707"/>
          </a:xfrm>
          <a:prstGeom prst="rect">
            <a:avLst/>
          </a:prstGeom>
          <a:noFill/>
        </p:spPr>
        <p:txBody>
          <a:bodyPr wrap="square"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b="1">
                <a:solidFill>
                  <a:schemeClr val="bg1">
                    <a:lumMod val="50000"/>
                  </a:schemeClr>
                </a:solidFill>
                <a:latin typeface="Lato"/>
                <a:ea typeface="Open Sans"/>
                <a:cs typeface="Open Sans"/>
              </a:rPr>
              <a:t>Pertinent Labs: </a:t>
            </a:r>
            <a:r>
              <a:rPr lang="en-US">
                <a:solidFill>
                  <a:schemeClr val="bg1">
                    <a:lumMod val="50000"/>
                  </a:schemeClr>
                </a:solidFill>
                <a:latin typeface="Lato"/>
                <a:ea typeface="Open Sans"/>
                <a:cs typeface="Open Sans"/>
              </a:rPr>
              <a:t>A1C = 8.2%, eGFR = 55, BMI = 34 kg/m</a:t>
            </a:r>
            <a:r>
              <a:rPr lang="en-US" baseline="30000">
                <a:solidFill>
                  <a:schemeClr val="bg1">
                    <a:lumMod val="50000"/>
                  </a:schemeClr>
                </a:solidFill>
                <a:latin typeface="Lato"/>
                <a:ea typeface="Open Sans"/>
                <a:cs typeface="Open Sans"/>
              </a:rPr>
              <a:t>2</a:t>
            </a:r>
            <a:endParaRPr lang="en-US">
              <a:solidFill>
                <a:schemeClr val="bg1">
                  <a:lumMod val="50000"/>
                </a:schemeClr>
              </a:solidFill>
              <a:latin typeface="Lato"/>
              <a:ea typeface="Open Sans"/>
              <a:cs typeface="Open Sans"/>
            </a:endParaRPr>
          </a:p>
          <a:p>
            <a:pPr marL="171450" indent="-171450" eaLnBrk="1" fontAlgn="auto" hangingPunct="1">
              <a:lnSpc>
                <a:spcPct val="150000"/>
              </a:lnSpc>
              <a:spcBef>
                <a:spcPts val="0"/>
              </a:spcBef>
              <a:spcAft>
                <a:spcPts val="0"/>
              </a:spcAft>
              <a:buFont typeface="Arial" panose="020B0604020202020204" pitchFamily="34" charset="0"/>
              <a:buChar char="•"/>
              <a:defRPr/>
            </a:pPr>
            <a:r>
              <a:rPr lang="en-US" b="1">
                <a:solidFill>
                  <a:schemeClr val="bg1">
                    <a:lumMod val="50000"/>
                  </a:schemeClr>
                </a:solidFill>
                <a:latin typeface="Lato"/>
                <a:ea typeface="Open Sans"/>
                <a:cs typeface="Open Sans"/>
              </a:rPr>
              <a:t>Glucose Log:</a:t>
            </a:r>
          </a:p>
          <a:p>
            <a:pPr marL="171450" indent="-171450" eaLnBrk="1" fontAlgn="auto" hangingPunct="1">
              <a:lnSpc>
                <a:spcPct val="150000"/>
              </a:lnSpc>
              <a:spcBef>
                <a:spcPts val="0"/>
              </a:spcBef>
              <a:spcAft>
                <a:spcPts val="0"/>
              </a:spcAft>
              <a:buFont typeface="Arial" panose="020B0604020202020204" pitchFamily="34" charset="0"/>
              <a:buChar char="•"/>
              <a:defRPr/>
            </a:pPr>
            <a:endParaRPr lang="en-US" sz="2000"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089296F-3086-17F8-ECE3-4F003F097322}"/>
              </a:ext>
            </a:extLst>
          </p:cNvPr>
          <p:cNvSpPr txBox="1"/>
          <p:nvPr/>
        </p:nvSpPr>
        <p:spPr>
          <a:xfrm>
            <a:off x="1518328" y="2900511"/>
            <a:ext cx="5642430" cy="3361626"/>
          </a:xfrm>
          <a:prstGeom prst="rect">
            <a:avLst/>
          </a:prstGeom>
          <a:noFill/>
        </p:spPr>
        <p:txBody>
          <a:bodyPr wrap="square"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b="1">
                <a:solidFill>
                  <a:schemeClr val="bg1">
                    <a:lumMod val="50000"/>
                  </a:schemeClr>
                </a:solidFill>
                <a:latin typeface="Lato"/>
                <a:ea typeface="Open Sans"/>
                <a:cs typeface="Open Sans"/>
              </a:rPr>
              <a:t>Current DM2 meds</a:t>
            </a:r>
            <a:endParaRPr lang="en-US">
              <a:solidFill>
                <a:schemeClr val="bg1">
                  <a:lumMod val="50000"/>
                </a:schemeClr>
              </a:solidFill>
              <a:latin typeface="Lato"/>
              <a:ea typeface="Open Sans"/>
              <a:cs typeface="Open Sans"/>
            </a:endParaRPr>
          </a:p>
          <a:p>
            <a:pPr marL="628650" lvl="1" indent="-17145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Open Sans"/>
                <a:cs typeface="Open Sans"/>
              </a:rPr>
              <a:t>Metformin 1000 mg twice daily</a:t>
            </a:r>
          </a:p>
          <a:p>
            <a:pPr marL="628650" lvl="1" indent="-17145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Open Sans"/>
                <a:cs typeface="Open Sans"/>
              </a:rPr>
              <a:t>Dapagliflozin 10mg daily</a:t>
            </a:r>
          </a:p>
          <a:p>
            <a:pPr marL="628650" lvl="1" indent="-17145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Open Sans"/>
                <a:cs typeface="Open Sans"/>
              </a:rPr>
              <a:t>Previously tried a GLP-1 and experienced emesis/diarrhea</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b="1">
                <a:solidFill>
                  <a:schemeClr val="bg1">
                    <a:lumMod val="50000"/>
                  </a:schemeClr>
                </a:solidFill>
                <a:latin typeface="Lato"/>
                <a:ea typeface="Open Sans"/>
                <a:cs typeface="Open Sans"/>
              </a:rPr>
              <a:t>Other conditions</a:t>
            </a:r>
          </a:p>
          <a:p>
            <a:pPr marL="628650" lvl="1" indent="-17145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Open Sans"/>
                <a:cs typeface="Open Sans"/>
              </a:rPr>
              <a:t>Hyperlipidemia</a:t>
            </a:r>
          </a:p>
          <a:p>
            <a:pPr marL="628650" lvl="1" indent="-17145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Open Sans"/>
                <a:cs typeface="Open Sans"/>
              </a:rPr>
              <a:t>Hypertension</a:t>
            </a:r>
          </a:p>
        </p:txBody>
      </p:sp>
      <p:pic>
        <p:nvPicPr>
          <p:cNvPr id="28674" name="Picture 2">
            <a:extLst>
              <a:ext uri="{FF2B5EF4-FFF2-40B4-BE49-F238E27FC236}">
                <a16:creationId xmlns:a16="http://schemas.microsoft.com/office/drawing/2014/main" id="{4516FEE8-BDD4-F28F-BB70-05E904C3A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1693" y="3765532"/>
            <a:ext cx="1865059" cy="284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382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960D4-9723-80AB-B2D6-BD69AFFA0FDE}"/>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7FDFE4C4-A577-D5FB-2421-0570F3CB3960}"/>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Case Study #2: Starts CGM</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0D9A7DDA-E64F-3CFF-1D31-8A7D8F1AA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5" name="TextBox 4">
            <a:extLst>
              <a:ext uri="{FF2B5EF4-FFF2-40B4-BE49-F238E27FC236}">
                <a16:creationId xmlns:a16="http://schemas.microsoft.com/office/drawing/2014/main" id="{2A42CD51-135D-BBEB-E9F0-F2C43A72A9C7}"/>
              </a:ext>
            </a:extLst>
          </p:cNvPr>
          <p:cNvSpPr txBox="1"/>
          <p:nvPr/>
        </p:nvSpPr>
        <p:spPr>
          <a:xfrm>
            <a:off x="1064986" y="1836896"/>
            <a:ext cx="4102100" cy="3263201"/>
          </a:xfrm>
          <a:prstGeom prst="rect">
            <a:avLst/>
          </a:prstGeom>
          <a:noFill/>
        </p:spPr>
        <p:txBody>
          <a:bodyPr wrap="square"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Tiffany’s PCP started her on CGM since A1C was not matching BGM.</a:t>
            </a:r>
            <a:endParaRPr lang="en-US"/>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Also referred to DSMES to train on using CGM and address lifestyle behaviors.</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Follow-up visit in 3 months.</a:t>
            </a:r>
          </a:p>
        </p:txBody>
      </p:sp>
      <p:pic>
        <p:nvPicPr>
          <p:cNvPr id="29698" name="Picture 2">
            <a:extLst>
              <a:ext uri="{FF2B5EF4-FFF2-40B4-BE49-F238E27FC236}">
                <a16:creationId xmlns:a16="http://schemas.microsoft.com/office/drawing/2014/main" id="{FC870EB4-2645-70A0-F054-05456612F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906" y="1724264"/>
            <a:ext cx="6240237" cy="2559742"/>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a:extLst>
              <a:ext uri="{FF2B5EF4-FFF2-40B4-BE49-F238E27FC236}">
                <a16:creationId xmlns:a16="http://schemas.microsoft.com/office/drawing/2014/main" id="{870F5220-ECED-1B24-63D6-854E55119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2906" y="4469051"/>
            <a:ext cx="6095093" cy="238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324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ABC2D-03E3-FB52-D8F5-A40128211A78}"/>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D8288106-A183-EB00-697A-76720BA69146}"/>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Case Study #2: DSMES Intervention</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093673F9-7674-3FCB-AC07-D876558B1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5" name="TextBox 4">
            <a:extLst>
              <a:ext uri="{FF2B5EF4-FFF2-40B4-BE49-F238E27FC236}">
                <a16:creationId xmlns:a16="http://schemas.microsoft.com/office/drawing/2014/main" id="{7D2EB9ED-4282-DD7D-C474-63DBFB59F1F1}"/>
              </a:ext>
            </a:extLst>
          </p:cNvPr>
          <p:cNvSpPr txBox="1"/>
          <p:nvPr/>
        </p:nvSpPr>
        <p:spPr>
          <a:xfrm>
            <a:off x="1064985" y="1836896"/>
            <a:ext cx="5974443" cy="3777124"/>
          </a:xfrm>
          <a:prstGeom prst="rect">
            <a:avLst/>
          </a:prstGeom>
          <a:noFill/>
        </p:spPr>
        <p:txBody>
          <a:bodyPr wrap="square"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Lato"/>
                <a:cs typeface="Lato"/>
              </a:rPr>
              <a:t>The DCES trains Tiffany on how to use the CGM</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Lato"/>
                <a:cs typeface="Lato"/>
              </a:rPr>
              <a:t>At the follow-up visit, they review patterns together</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Lato"/>
                <a:cs typeface="Lato"/>
              </a:rPr>
              <a:t>Sunday 3/14, glucose went high at 12pm</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Lato"/>
                <a:cs typeface="Lato"/>
              </a:rPr>
              <a:t>Reports eating rice bowl and coke</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Lato"/>
                <a:cs typeface="Lato"/>
              </a:rPr>
              <a:t>Silver lining:</a:t>
            </a:r>
          </a:p>
          <a:p>
            <a:pPr marL="628650" lvl="1" indent="-17145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Lato"/>
                <a:cs typeface="Lato"/>
              </a:rPr>
              <a:t>Walked around 3pm (helped lower glucose)</a:t>
            </a:r>
          </a:p>
          <a:p>
            <a:pPr marL="628650" lvl="1" indent="-17145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Lato"/>
                <a:cs typeface="Lato"/>
              </a:rPr>
              <a:t>Avoided afternoon snacking and ate low-carb dinner (salmon, salad, small potato)</a:t>
            </a:r>
          </a:p>
          <a:p>
            <a:pPr marL="628650" lvl="1" indent="-17145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Lato"/>
                <a:cs typeface="Lato"/>
              </a:rPr>
              <a:t>Denies missed doses</a:t>
            </a:r>
          </a:p>
        </p:txBody>
      </p:sp>
      <p:pic>
        <p:nvPicPr>
          <p:cNvPr id="30722" name="Picture 2">
            <a:extLst>
              <a:ext uri="{FF2B5EF4-FFF2-40B4-BE49-F238E27FC236}">
                <a16:creationId xmlns:a16="http://schemas.microsoft.com/office/drawing/2014/main" id="{7EB9EE42-F964-2861-EFCF-51F7E976A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344" y="1595594"/>
            <a:ext cx="4437192" cy="513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335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2942A-1F2D-51E4-1072-3112343940D5}"/>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64D5490E-21D1-BB09-6CCB-7B4FF812E8F2}"/>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Case Study #2: Next Month</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1F3BAB46-BF63-421D-209A-6DFC39714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5" name="TextBox 4">
            <a:extLst>
              <a:ext uri="{FF2B5EF4-FFF2-40B4-BE49-F238E27FC236}">
                <a16:creationId xmlns:a16="http://schemas.microsoft.com/office/drawing/2014/main" id="{73D826E8-3FC2-4123-AFEC-297C927A4186}"/>
              </a:ext>
            </a:extLst>
          </p:cNvPr>
          <p:cNvSpPr txBox="1"/>
          <p:nvPr/>
        </p:nvSpPr>
        <p:spPr>
          <a:xfrm>
            <a:off x="1064985" y="1836896"/>
            <a:ext cx="10473872" cy="3724866"/>
          </a:xfrm>
          <a:prstGeom prst="rect">
            <a:avLst/>
          </a:prstGeom>
          <a:noFill/>
        </p:spPr>
        <p:txBody>
          <a:bodyPr wrap="square" lIns="91440" tIns="45720" rIns="91440" bIns="45720" anchor="t">
            <a:spAutoFit/>
          </a:bodyPr>
          <a:lstStyle/>
          <a:p>
            <a:pPr marL="171450"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In collaboration with Tiffany:</a:t>
            </a:r>
          </a:p>
          <a:p>
            <a:pPr marL="628650" lvl="1" indent="-171450" algn="just" eaLnBrk="1" fontAlgn="auto" hangingPunct="1">
              <a:lnSpc>
                <a:spcPct val="150000"/>
              </a:lnSpc>
              <a:spcBef>
                <a:spcPts val="0"/>
              </a:spcBef>
              <a:spcAft>
                <a:spcPts val="0"/>
              </a:spcAft>
              <a:buFont typeface="Arial" panose="020B0604020202020204" pitchFamily="34" charset="0"/>
              <a:buChar char="•"/>
              <a:defRPr/>
            </a:pPr>
            <a:r>
              <a:rPr lang="en-US" sz="2000" b="1">
                <a:solidFill>
                  <a:schemeClr val="bg1">
                    <a:lumMod val="50000"/>
                  </a:schemeClr>
                </a:solidFill>
                <a:latin typeface="Lato"/>
                <a:ea typeface="Open Sans"/>
                <a:cs typeface="Open Sans"/>
              </a:rPr>
              <a:t>Lifestyle changes:</a:t>
            </a:r>
          </a:p>
          <a:p>
            <a:pPr marL="1085850" lvl="2"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Incorporate a brisk walk 3 days per week, 20-30 minutes</a:t>
            </a:r>
          </a:p>
          <a:p>
            <a:pPr marL="1085850" lvl="2"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Reduce high-carbohydrate foods like fries and rice and eating more balanced meals (protein + veggie at most meals)</a:t>
            </a:r>
          </a:p>
          <a:p>
            <a:pPr marL="1085850" lvl="2"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Lost 7lbs </a:t>
            </a:r>
          </a:p>
          <a:p>
            <a:pPr marL="628650" lvl="1" indent="-171450" algn="just" eaLnBrk="1" fontAlgn="auto" hangingPunct="1">
              <a:lnSpc>
                <a:spcPct val="150000"/>
              </a:lnSpc>
              <a:spcBef>
                <a:spcPts val="0"/>
              </a:spcBef>
              <a:spcAft>
                <a:spcPts val="0"/>
              </a:spcAft>
              <a:buFont typeface="Arial" panose="020B0604020202020204" pitchFamily="34" charset="0"/>
              <a:buChar char="•"/>
              <a:defRPr/>
            </a:pPr>
            <a:r>
              <a:rPr lang="en-US" sz="2000" b="1">
                <a:solidFill>
                  <a:schemeClr val="bg1">
                    <a:lumMod val="50000"/>
                  </a:schemeClr>
                </a:solidFill>
                <a:latin typeface="Lato"/>
                <a:ea typeface="Open Sans"/>
                <a:cs typeface="Open Sans"/>
              </a:rPr>
              <a:t>CGM optimization:</a:t>
            </a:r>
          </a:p>
          <a:p>
            <a:pPr marL="1085850" lvl="2"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Alerts, high for 200</a:t>
            </a:r>
          </a:p>
        </p:txBody>
      </p:sp>
    </p:spTree>
    <p:extLst>
      <p:ext uri="{BB962C8B-B14F-4D97-AF65-F5344CB8AC3E}">
        <p14:creationId xmlns:p14="http://schemas.microsoft.com/office/powerpoint/2010/main" val="3243108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52474-04E0-9CFC-F1A9-0CE96DFBC66E}"/>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A4F87802-C1B0-CD65-6EBD-4457318D030E}"/>
              </a:ext>
            </a:extLst>
          </p:cNvPr>
          <p:cNvSpPr txBox="1">
            <a:spLocks noChangeArrowheads="1"/>
          </p:cNvSpPr>
          <p:nvPr/>
        </p:nvSpPr>
        <p:spPr bwMode="auto">
          <a:xfrm>
            <a:off x="1064986" y="892889"/>
            <a:ext cx="97940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Case Study #2: </a:t>
            </a:r>
          </a:p>
          <a:p>
            <a:pPr eaLnBrk="1" hangingPunct="1"/>
            <a:r>
              <a:rPr lang="en-US" altLang="en-US" sz="3600" b="1">
                <a:solidFill>
                  <a:srgbClr val="124F6F"/>
                </a:solidFill>
                <a:latin typeface="Playfair Display" panose="00000800000000000000" pitchFamily="2" charset="0"/>
              </a:rPr>
              <a:t>PCP Follow-Up</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4F1B0C5E-5C69-22B2-36C0-3B76C5E4E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5" name="TextBox 4">
            <a:extLst>
              <a:ext uri="{FF2B5EF4-FFF2-40B4-BE49-F238E27FC236}">
                <a16:creationId xmlns:a16="http://schemas.microsoft.com/office/drawing/2014/main" id="{6B2BBA38-339F-7162-7E93-9B08C0BB1578}"/>
              </a:ext>
            </a:extLst>
          </p:cNvPr>
          <p:cNvSpPr txBox="1"/>
          <p:nvPr/>
        </p:nvSpPr>
        <p:spPr>
          <a:xfrm>
            <a:off x="1064986" y="2242899"/>
            <a:ext cx="5321301" cy="1416542"/>
          </a:xfrm>
          <a:prstGeom prst="rect">
            <a:avLst/>
          </a:prstGeom>
          <a:noFill/>
        </p:spPr>
        <p:txBody>
          <a:bodyPr wrap="square">
            <a:spAutoFit/>
          </a:bodyPr>
          <a:lstStyle/>
          <a:p>
            <a:pPr marL="171450"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No med changes</a:t>
            </a:r>
          </a:p>
          <a:p>
            <a:pPr marL="171450"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Lost 12lbs</a:t>
            </a:r>
          </a:p>
          <a:p>
            <a:pPr marL="171450" indent="-171450" algn="just"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A1C improved to 6.8%</a:t>
            </a:r>
          </a:p>
        </p:txBody>
      </p:sp>
      <p:pic>
        <p:nvPicPr>
          <p:cNvPr id="33794" name="Picture 2">
            <a:extLst>
              <a:ext uri="{FF2B5EF4-FFF2-40B4-BE49-F238E27FC236}">
                <a16:creationId xmlns:a16="http://schemas.microsoft.com/office/drawing/2014/main" id="{F04E56A8-43F0-B2B6-CD05-1E2B01080C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626" y="336833"/>
            <a:ext cx="5497185" cy="6184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44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C5D5A-4DC9-818C-4490-49C1D8FB700B}"/>
            </a:ext>
          </a:extLst>
        </p:cNvPr>
        <p:cNvGrpSpPr/>
        <p:nvPr/>
      </p:nvGrpSpPr>
      <p:grpSpPr>
        <a:xfrm>
          <a:off x="0" y="0"/>
          <a:ext cx="0" cy="0"/>
          <a:chOff x="0" y="0"/>
          <a:chExt cx="0" cy="0"/>
        </a:xfrm>
      </p:grpSpPr>
      <p:cxnSp>
        <p:nvCxnSpPr>
          <p:cNvPr id="527" name="Straight Connector 526">
            <a:extLst>
              <a:ext uri="{FF2B5EF4-FFF2-40B4-BE49-F238E27FC236}">
                <a16:creationId xmlns:a16="http://schemas.microsoft.com/office/drawing/2014/main" id="{485F73D8-3CB6-0011-FAC7-2DAB8A7BBEF1}"/>
              </a:ext>
            </a:extLst>
          </p:cNvPr>
          <p:cNvCxnSpPr/>
          <p:nvPr/>
        </p:nvCxnSpPr>
        <p:spPr>
          <a:xfrm>
            <a:off x="1117600" y="2206625"/>
            <a:ext cx="1090613" cy="0"/>
          </a:xfrm>
          <a:prstGeom prst="line">
            <a:avLst/>
          </a:prstGeom>
          <a:ln w="38100">
            <a:solidFill>
              <a:srgbClr val="FDD24F"/>
            </a:solidFill>
          </a:ln>
        </p:spPr>
        <p:style>
          <a:lnRef idx="1">
            <a:schemeClr val="accent1"/>
          </a:lnRef>
          <a:fillRef idx="0">
            <a:schemeClr val="accent1"/>
          </a:fillRef>
          <a:effectRef idx="0">
            <a:schemeClr val="accent1"/>
          </a:effectRef>
          <a:fontRef idx="minor">
            <a:schemeClr val="tx1"/>
          </a:fontRef>
        </p:style>
      </p:cxnSp>
      <p:sp>
        <p:nvSpPr>
          <p:cNvPr id="62468" name="TextBox 527">
            <a:extLst>
              <a:ext uri="{FF2B5EF4-FFF2-40B4-BE49-F238E27FC236}">
                <a16:creationId xmlns:a16="http://schemas.microsoft.com/office/drawing/2014/main" id="{B1F2FC66-FAA6-7C50-9997-4FEBA1CFA540}"/>
              </a:ext>
            </a:extLst>
          </p:cNvPr>
          <p:cNvSpPr txBox="1">
            <a:spLocks noChangeArrowheads="1"/>
          </p:cNvSpPr>
          <p:nvPr/>
        </p:nvSpPr>
        <p:spPr bwMode="auto">
          <a:xfrm>
            <a:off x="995363" y="2203450"/>
            <a:ext cx="592822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0" b="1">
                <a:solidFill>
                  <a:srgbClr val="124F6F"/>
                </a:solidFill>
                <a:latin typeface="Playfair Display" panose="00000800000000000000" pitchFamily="2" charset="0"/>
                <a:cs typeface="Open Sans ExtraBold" pitchFamily="2" charset="0"/>
              </a:rPr>
              <a:t>Self-</a:t>
            </a:r>
          </a:p>
          <a:p>
            <a:pPr eaLnBrk="1" hangingPunct="1"/>
            <a:r>
              <a:rPr lang="en-US" altLang="en-US" sz="8000" b="1">
                <a:solidFill>
                  <a:srgbClr val="124F6F"/>
                </a:solidFill>
                <a:latin typeface="Playfair Display" panose="00000800000000000000" pitchFamily="2" charset="0"/>
                <a:cs typeface="Open Sans ExtraBold" pitchFamily="2" charset="0"/>
              </a:rPr>
              <a:t>Assessment</a:t>
            </a:r>
          </a:p>
        </p:txBody>
      </p:sp>
      <p:grpSp>
        <p:nvGrpSpPr>
          <p:cNvPr id="529" name="Group 528">
            <a:extLst>
              <a:ext uri="{FF2B5EF4-FFF2-40B4-BE49-F238E27FC236}">
                <a16:creationId xmlns:a16="http://schemas.microsoft.com/office/drawing/2014/main" id="{06698964-2A21-9727-8893-288E97C23A56}"/>
              </a:ext>
            </a:extLst>
          </p:cNvPr>
          <p:cNvGrpSpPr/>
          <p:nvPr/>
        </p:nvGrpSpPr>
        <p:grpSpPr>
          <a:xfrm>
            <a:off x="6152315" y="718171"/>
            <a:ext cx="1132704" cy="1260844"/>
            <a:chOff x="1935730" y="2359687"/>
            <a:chExt cx="2527200" cy="2813096"/>
          </a:xfrm>
          <a:solidFill>
            <a:srgbClr val="F6872B">
              <a:alpha val="50000"/>
            </a:srgbClr>
          </a:solidFill>
        </p:grpSpPr>
        <p:sp>
          <p:nvSpPr>
            <p:cNvPr id="530" name="Oval 529">
              <a:extLst>
                <a:ext uri="{FF2B5EF4-FFF2-40B4-BE49-F238E27FC236}">
                  <a16:creationId xmlns:a16="http://schemas.microsoft.com/office/drawing/2014/main" id="{5F8337E1-FA68-4CCC-6D73-0A3088F9331F}"/>
                </a:ext>
              </a:extLst>
            </p:cNvPr>
            <p:cNvSpPr/>
            <p:nvPr/>
          </p:nvSpPr>
          <p:spPr>
            <a:xfrm>
              <a:off x="19357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1" name="Oval 530">
              <a:extLst>
                <a:ext uri="{FF2B5EF4-FFF2-40B4-BE49-F238E27FC236}">
                  <a16:creationId xmlns:a16="http://schemas.microsoft.com/office/drawing/2014/main" id="{50337D80-164D-FA3A-F30E-DCCEF6F61634}"/>
                </a:ext>
              </a:extLst>
            </p:cNvPr>
            <p:cNvSpPr/>
            <p:nvPr/>
          </p:nvSpPr>
          <p:spPr>
            <a:xfrm>
              <a:off x="19357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2" name="Oval 531">
              <a:extLst>
                <a:ext uri="{FF2B5EF4-FFF2-40B4-BE49-F238E27FC236}">
                  <a16:creationId xmlns:a16="http://schemas.microsoft.com/office/drawing/2014/main" id="{133CB56E-5165-1E55-B1D9-829866224F6A}"/>
                </a:ext>
              </a:extLst>
            </p:cNvPr>
            <p:cNvSpPr/>
            <p:nvPr/>
          </p:nvSpPr>
          <p:spPr>
            <a:xfrm>
              <a:off x="19357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3" name="Oval 532">
              <a:extLst>
                <a:ext uri="{FF2B5EF4-FFF2-40B4-BE49-F238E27FC236}">
                  <a16:creationId xmlns:a16="http://schemas.microsoft.com/office/drawing/2014/main" id="{8B244803-B66F-18AD-D974-9C2DA613BDCD}"/>
                </a:ext>
              </a:extLst>
            </p:cNvPr>
            <p:cNvSpPr/>
            <p:nvPr/>
          </p:nvSpPr>
          <p:spPr>
            <a:xfrm>
              <a:off x="19357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4" name="Oval 533">
              <a:extLst>
                <a:ext uri="{FF2B5EF4-FFF2-40B4-BE49-F238E27FC236}">
                  <a16:creationId xmlns:a16="http://schemas.microsoft.com/office/drawing/2014/main" id="{EE10501B-E86B-5462-1357-D3F7A1F1CEC2}"/>
                </a:ext>
              </a:extLst>
            </p:cNvPr>
            <p:cNvSpPr/>
            <p:nvPr/>
          </p:nvSpPr>
          <p:spPr>
            <a:xfrm>
              <a:off x="19357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5" name="Oval 534">
              <a:extLst>
                <a:ext uri="{FF2B5EF4-FFF2-40B4-BE49-F238E27FC236}">
                  <a16:creationId xmlns:a16="http://schemas.microsoft.com/office/drawing/2014/main" id="{0DDDBE04-8D7E-4120-558D-047B5DE29D3A}"/>
                </a:ext>
              </a:extLst>
            </p:cNvPr>
            <p:cNvSpPr/>
            <p:nvPr/>
          </p:nvSpPr>
          <p:spPr>
            <a:xfrm>
              <a:off x="19357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6" name="Oval 535">
              <a:extLst>
                <a:ext uri="{FF2B5EF4-FFF2-40B4-BE49-F238E27FC236}">
                  <a16:creationId xmlns:a16="http://schemas.microsoft.com/office/drawing/2014/main" id="{FBA2625A-6F78-9C60-B492-5BE8628A4221}"/>
                </a:ext>
              </a:extLst>
            </p:cNvPr>
            <p:cNvSpPr/>
            <p:nvPr/>
          </p:nvSpPr>
          <p:spPr>
            <a:xfrm>
              <a:off x="19357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7" name="Oval 536">
              <a:extLst>
                <a:ext uri="{FF2B5EF4-FFF2-40B4-BE49-F238E27FC236}">
                  <a16:creationId xmlns:a16="http://schemas.microsoft.com/office/drawing/2014/main" id="{11457360-F5C1-3D46-B8E4-80AC82CFEFBC}"/>
                </a:ext>
              </a:extLst>
            </p:cNvPr>
            <p:cNvSpPr/>
            <p:nvPr/>
          </p:nvSpPr>
          <p:spPr>
            <a:xfrm>
              <a:off x="19357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8" name="Oval 537">
              <a:extLst>
                <a:ext uri="{FF2B5EF4-FFF2-40B4-BE49-F238E27FC236}">
                  <a16:creationId xmlns:a16="http://schemas.microsoft.com/office/drawing/2014/main" id="{A2E4F3BB-7AFF-B21F-18FF-AABD316AC083}"/>
                </a:ext>
              </a:extLst>
            </p:cNvPr>
            <p:cNvSpPr/>
            <p:nvPr/>
          </p:nvSpPr>
          <p:spPr>
            <a:xfrm>
              <a:off x="19357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9" name="Oval 538">
              <a:extLst>
                <a:ext uri="{FF2B5EF4-FFF2-40B4-BE49-F238E27FC236}">
                  <a16:creationId xmlns:a16="http://schemas.microsoft.com/office/drawing/2014/main" id="{078BE999-8BEF-9388-E239-5BFE7EA1967A}"/>
                </a:ext>
              </a:extLst>
            </p:cNvPr>
            <p:cNvSpPr/>
            <p:nvPr/>
          </p:nvSpPr>
          <p:spPr>
            <a:xfrm>
              <a:off x="23389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0" name="Oval 539">
              <a:extLst>
                <a:ext uri="{FF2B5EF4-FFF2-40B4-BE49-F238E27FC236}">
                  <a16:creationId xmlns:a16="http://schemas.microsoft.com/office/drawing/2014/main" id="{8FA53AE8-7DF2-E82C-C2B1-FC18F05C296C}"/>
                </a:ext>
              </a:extLst>
            </p:cNvPr>
            <p:cNvSpPr/>
            <p:nvPr/>
          </p:nvSpPr>
          <p:spPr>
            <a:xfrm>
              <a:off x="23389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1" name="Oval 540">
              <a:extLst>
                <a:ext uri="{FF2B5EF4-FFF2-40B4-BE49-F238E27FC236}">
                  <a16:creationId xmlns:a16="http://schemas.microsoft.com/office/drawing/2014/main" id="{373908BD-B4B4-C6A2-000A-AC1DED2AA1D3}"/>
                </a:ext>
              </a:extLst>
            </p:cNvPr>
            <p:cNvSpPr/>
            <p:nvPr/>
          </p:nvSpPr>
          <p:spPr>
            <a:xfrm>
              <a:off x="23389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2" name="Oval 541">
              <a:extLst>
                <a:ext uri="{FF2B5EF4-FFF2-40B4-BE49-F238E27FC236}">
                  <a16:creationId xmlns:a16="http://schemas.microsoft.com/office/drawing/2014/main" id="{F42E54DC-D432-E662-87F8-08BC349B248C}"/>
                </a:ext>
              </a:extLst>
            </p:cNvPr>
            <p:cNvSpPr/>
            <p:nvPr/>
          </p:nvSpPr>
          <p:spPr>
            <a:xfrm>
              <a:off x="23389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3" name="Oval 542">
              <a:extLst>
                <a:ext uri="{FF2B5EF4-FFF2-40B4-BE49-F238E27FC236}">
                  <a16:creationId xmlns:a16="http://schemas.microsoft.com/office/drawing/2014/main" id="{A5505591-B78E-E5E0-B5F1-27661E8C5C29}"/>
                </a:ext>
              </a:extLst>
            </p:cNvPr>
            <p:cNvSpPr/>
            <p:nvPr/>
          </p:nvSpPr>
          <p:spPr>
            <a:xfrm>
              <a:off x="23389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4" name="Oval 543">
              <a:extLst>
                <a:ext uri="{FF2B5EF4-FFF2-40B4-BE49-F238E27FC236}">
                  <a16:creationId xmlns:a16="http://schemas.microsoft.com/office/drawing/2014/main" id="{78B14359-503C-4CC8-8804-AACA32720336}"/>
                </a:ext>
              </a:extLst>
            </p:cNvPr>
            <p:cNvSpPr/>
            <p:nvPr/>
          </p:nvSpPr>
          <p:spPr>
            <a:xfrm>
              <a:off x="23389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5" name="Oval 544">
              <a:extLst>
                <a:ext uri="{FF2B5EF4-FFF2-40B4-BE49-F238E27FC236}">
                  <a16:creationId xmlns:a16="http://schemas.microsoft.com/office/drawing/2014/main" id="{25A94C68-FA0E-BFA2-3D2F-A069895B6B16}"/>
                </a:ext>
              </a:extLst>
            </p:cNvPr>
            <p:cNvSpPr/>
            <p:nvPr/>
          </p:nvSpPr>
          <p:spPr>
            <a:xfrm>
              <a:off x="23389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6" name="Oval 545">
              <a:extLst>
                <a:ext uri="{FF2B5EF4-FFF2-40B4-BE49-F238E27FC236}">
                  <a16:creationId xmlns:a16="http://schemas.microsoft.com/office/drawing/2014/main" id="{444F1E55-0BE7-6FA1-A973-A19B17500F17}"/>
                </a:ext>
              </a:extLst>
            </p:cNvPr>
            <p:cNvSpPr/>
            <p:nvPr/>
          </p:nvSpPr>
          <p:spPr>
            <a:xfrm>
              <a:off x="23389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7" name="Oval 546">
              <a:extLst>
                <a:ext uri="{FF2B5EF4-FFF2-40B4-BE49-F238E27FC236}">
                  <a16:creationId xmlns:a16="http://schemas.microsoft.com/office/drawing/2014/main" id="{B89CEC9B-7E01-5F22-A710-3CF8761EDDDF}"/>
                </a:ext>
              </a:extLst>
            </p:cNvPr>
            <p:cNvSpPr/>
            <p:nvPr/>
          </p:nvSpPr>
          <p:spPr>
            <a:xfrm>
              <a:off x="23389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8" name="Oval 547">
              <a:extLst>
                <a:ext uri="{FF2B5EF4-FFF2-40B4-BE49-F238E27FC236}">
                  <a16:creationId xmlns:a16="http://schemas.microsoft.com/office/drawing/2014/main" id="{4E38902D-69EB-E693-14F4-CD82148BE5DA}"/>
                </a:ext>
              </a:extLst>
            </p:cNvPr>
            <p:cNvSpPr/>
            <p:nvPr/>
          </p:nvSpPr>
          <p:spPr>
            <a:xfrm>
              <a:off x="27421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9" name="Oval 548">
              <a:extLst>
                <a:ext uri="{FF2B5EF4-FFF2-40B4-BE49-F238E27FC236}">
                  <a16:creationId xmlns:a16="http://schemas.microsoft.com/office/drawing/2014/main" id="{E6F00F21-C8E1-38A5-C8E2-54981F57F11D}"/>
                </a:ext>
              </a:extLst>
            </p:cNvPr>
            <p:cNvSpPr/>
            <p:nvPr/>
          </p:nvSpPr>
          <p:spPr>
            <a:xfrm>
              <a:off x="27421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0" name="Oval 549">
              <a:extLst>
                <a:ext uri="{FF2B5EF4-FFF2-40B4-BE49-F238E27FC236}">
                  <a16:creationId xmlns:a16="http://schemas.microsoft.com/office/drawing/2014/main" id="{A0575D08-8365-0DF7-C48B-C04FE097A30C}"/>
                </a:ext>
              </a:extLst>
            </p:cNvPr>
            <p:cNvSpPr/>
            <p:nvPr/>
          </p:nvSpPr>
          <p:spPr>
            <a:xfrm>
              <a:off x="27421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1" name="Oval 550">
              <a:extLst>
                <a:ext uri="{FF2B5EF4-FFF2-40B4-BE49-F238E27FC236}">
                  <a16:creationId xmlns:a16="http://schemas.microsoft.com/office/drawing/2014/main" id="{91C2327C-120F-4CFB-7E58-9255086A09CF}"/>
                </a:ext>
              </a:extLst>
            </p:cNvPr>
            <p:cNvSpPr/>
            <p:nvPr/>
          </p:nvSpPr>
          <p:spPr>
            <a:xfrm>
              <a:off x="27421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2" name="Oval 551">
              <a:extLst>
                <a:ext uri="{FF2B5EF4-FFF2-40B4-BE49-F238E27FC236}">
                  <a16:creationId xmlns:a16="http://schemas.microsoft.com/office/drawing/2014/main" id="{4391EA9E-AD50-DD6D-8AB2-2770935A569E}"/>
                </a:ext>
              </a:extLst>
            </p:cNvPr>
            <p:cNvSpPr/>
            <p:nvPr/>
          </p:nvSpPr>
          <p:spPr>
            <a:xfrm>
              <a:off x="27421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3" name="Oval 552">
              <a:extLst>
                <a:ext uri="{FF2B5EF4-FFF2-40B4-BE49-F238E27FC236}">
                  <a16:creationId xmlns:a16="http://schemas.microsoft.com/office/drawing/2014/main" id="{CD18A8A7-ABFD-6A95-B2C7-18AB1F20DE4E}"/>
                </a:ext>
              </a:extLst>
            </p:cNvPr>
            <p:cNvSpPr/>
            <p:nvPr/>
          </p:nvSpPr>
          <p:spPr>
            <a:xfrm>
              <a:off x="27421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4" name="Oval 553">
              <a:extLst>
                <a:ext uri="{FF2B5EF4-FFF2-40B4-BE49-F238E27FC236}">
                  <a16:creationId xmlns:a16="http://schemas.microsoft.com/office/drawing/2014/main" id="{42AE5373-C9CE-B7FA-24B0-5C5580F78ADD}"/>
                </a:ext>
              </a:extLst>
            </p:cNvPr>
            <p:cNvSpPr/>
            <p:nvPr/>
          </p:nvSpPr>
          <p:spPr>
            <a:xfrm>
              <a:off x="27421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5" name="Oval 554">
              <a:extLst>
                <a:ext uri="{FF2B5EF4-FFF2-40B4-BE49-F238E27FC236}">
                  <a16:creationId xmlns:a16="http://schemas.microsoft.com/office/drawing/2014/main" id="{506F6A38-2FB2-2C68-D1EF-B0566B989EC0}"/>
                </a:ext>
              </a:extLst>
            </p:cNvPr>
            <p:cNvSpPr/>
            <p:nvPr/>
          </p:nvSpPr>
          <p:spPr>
            <a:xfrm>
              <a:off x="27421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6" name="Oval 555">
              <a:extLst>
                <a:ext uri="{FF2B5EF4-FFF2-40B4-BE49-F238E27FC236}">
                  <a16:creationId xmlns:a16="http://schemas.microsoft.com/office/drawing/2014/main" id="{F158F54D-A671-1D49-C42E-EA7928FB756A}"/>
                </a:ext>
              </a:extLst>
            </p:cNvPr>
            <p:cNvSpPr/>
            <p:nvPr/>
          </p:nvSpPr>
          <p:spPr>
            <a:xfrm>
              <a:off x="27421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7" name="Oval 556">
              <a:extLst>
                <a:ext uri="{FF2B5EF4-FFF2-40B4-BE49-F238E27FC236}">
                  <a16:creationId xmlns:a16="http://schemas.microsoft.com/office/drawing/2014/main" id="{8BA78385-AA78-1129-6F73-5347E7FBEC67}"/>
                </a:ext>
              </a:extLst>
            </p:cNvPr>
            <p:cNvSpPr/>
            <p:nvPr/>
          </p:nvSpPr>
          <p:spPr>
            <a:xfrm>
              <a:off x="31453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8" name="Oval 557">
              <a:extLst>
                <a:ext uri="{FF2B5EF4-FFF2-40B4-BE49-F238E27FC236}">
                  <a16:creationId xmlns:a16="http://schemas.microsoft.com/office/drawing/2014/main" id="{83D7731F-8FB3-59F5-4FE2-E8010392AB2B}"/>
                </a:ext>
              </a:extLst>
            </p:cNvPr>
            <p:cNvSpPr/>
            <p:nvPr/>
          </p:nvSpPr>
          <p:spPr>
            <a:xfrm>
              <a:off x="31453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9" name="Oval 558">
              <a:extLst>
                <a:ext uri="{FF2B5EF4-FFF2-40B4-BE49-F238E27FC236}">
                  <a16:creationId xmlns:a16="http://schemas.microsoft.com/office/drawing/2014/main" id="{6D24AC5E-414E-C6DF-E316-7342E682F440}"/>
                </a:ext>
              </a:extLst>
            </p:cNvPr>
            <p:cNvSpPr/>
            <p:nvPr/>
          </p:nvSpPr>
          <p:spPr>
            <a:xfrm>
              <a:off x="31453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0" name="Oval 559">
              <a:extLst>
                <a:ext uri="{FF2B5EF4-FFF2-40B4-BE49-F238E27FC236}">
                  <a16:creationId xmlns:a16="http://schemas.microsoft.com/office/drawing/2014/main" id="{BF32CB98-7D1C-E658-DF1E-DBE2F70A3E10}"/>
                </a:ext>
              </a:extLst>
            </p:cNvPr>
            <p:cNvSpPr/>
            <p:nvPr/>
          </p:nvSpPr>
          <p:spPr>
            <a:xfrm>
              <a:off x="31453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1" name="Oval 560">
              <a:extLst>
                <a:ext uri="{FF2B5EF4-FFF2-40B4-BE49-F238E27FC236}">
                  <a16:creationId xmlns:a16="http://schemas.microsoft.com/office/drawing/2014/main" id="{31847832-E9FD-85DD-47A0-A7BA83987470}"/>
                </a:ext>
              </a:extLst>
            </p:cNvPr>
            <p:cNvSpPr/>
            <p:nvPr/>
          </p:nvSpPr>
          <p:spPr>
            <a:xfrm>
              <a:off x="31453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2" name="Oval 561">
              <a:extLst>
                <a:ext uri="{FF2B5EF4-FFF2-40B4-BE49-F238E27FC236}">
                  <a16:creationId xmlns:a16="http://schemas.microsoft.com/office/drawing/2014/main" id="{BD92345B-4F51-2205-0DE6-0037DE32C566}"/>
                </a:ext>
              </a:extLst>
            </p:cNvPr>
            <p:cNvSpPr/>
            <p:nvPr/>
          </p:nvSpPr>
          <p:spPr>
            <a:xfrm>
              <a:off x="31453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3" name="Oval 562">
              <a:extLst>
                <a:ext uri="{FF2B5EF4-FFF2-40B4-BE49-F238E27FC236}">
                  <a16:creationId xmlns:a16="http://schemas.microsoft.com/office/drawing/2014/main" id="{2BB0E3B0-53DE-FC04-5998-616BC590A7F1}"/>
                </a:ext>
              </a:extLst>
            </p:cNvPr>
            <p:cNvSpPr/>
            <p:nvPr/>
          </p:nvSpPr>
          <p:spPr>
            <a:xfrm>
              <a:off x="31453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4" name="Oval 563">
              <a:extLst>
                <a:ext uri="{FF2B5EF4-FFF2-40B4-BE49-F238E27FC236}">
                  <a16:creationId xmlns:a16="http://schemas.microsoft.com/office/drawing/2014/main" id="{E139ADE4-ADF9-FC51-F4C8-CEE1EC0BB299}"/>
                </a:ext>
              </a:extLst>
            </p:cNvPr>
            <p:cNvSpPr/>
            <p:nvPr/>
          </p:nvSpPr>
          <p:spPr>
            <a:xfrm>
              <a:off x="31453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5" name="Oval 564">
              <a:extLst>
                <a:ext uri="{FF2B5EF4-FFF2-40B4-BE49-F238E27FC236}">
                  <a16:creationId xmlns:a16="http://schemas.microsoft.com/office/drawing/2014/main" id="{0D1F9CAC-1E62-C790-4FF6-810E20CDFB32}"/>
                </a:ext>
              </a:extLst>
            </p:cNvPr>
            <p:cNvSpPr/>
            <p:nvPr/>
          </p:nvSpPr>
          <p:spPr>
            <a:xfrm>
              <a:off x="31453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6" name="Oval 565">
              <a:extLst>
                <a:ext uri="{FF2B5EF4-FFF2-40B4-BE49-F238E27FC236}">
                  <a16:creationId xmlns:a16="http://schemas.microsoft.com/office/drawing/2014/main" id="{D7FE73D5-C8D2-C3DC-F5EB-BEFA7605ACEC}"/>
                </a:ext>
              </a:extLst>
            </p:cNvPr>
            <p:cNvSpPr/>
            <p:nvPr/>
          </p:nvSpPr>
          <p:spPr>
            <a:xfrm>
              <a:off x="35485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7" name="Oval 566">
              <a:extLst>
                <a:ext uri="{FF2B5EF4-FFF2-40B4-BE49-F238E27FC236}">
                  <a16:creationId xmlns:a16="http://schemas.microsoft.com/office/drawing/2014/main" id="{4E2DFE58-3511-8D4D-070E-1452EA660410}"/>
                </a:ext>
              </a:extLst>
            </p:cNvPr>
            <p:cNvSpPr/>
            <p:nvPr/>
          </p:nvSpPr>
          <p:spPr>
            <a:xfrm>
              <a:off x="35485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8" name="Oval 567">
              <a:extLst>
                <a:ext uri="{FF2B5EF4-FFF2-40B4-BE49-F238E27FC236}">
                  <a16:creationId xmlns:a16="http://schemas.microsoft.com/office/drawing/2014/main" id="{0CD7B8C9-EB6B-0898-F0C1-75750DC698F4}"/>
                </a:ext>
              </a:extLst>
            </p:cNvPr>
            <p:cNvSpPr/>
            <p:nvPr/>
          </p:nvSpPr>
          <p:spPr>
            <a:xfrm>
              <a:off x="35485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9" name="Oval 568">
              <a:extLst>
                <a:ext uri="{FF2B5EF4-FFF2-40B4-BE49-F238E27FC236}">
                  <a16:creationId xmlns:a16="http://schemas.microsoft.com/office/drawing/2014/main" id="{EC9EB8C1-D377-0CE2-BF65-0E2D0EBE0872}"/>
                </a:ext>
              </a:extLst>
            </p:cNvPr>
            <p:cNvSpPr/>
            <p:nvPr/>
          </p:nvSpPr>
          <p:spPr>
            <a:xfrm>
              <a:off x="35485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0" name="Oval 569">
              <a:extLst>
                <a:ext uri="{FF2B5EF4-FFF2-40B4-BE49-F238E27FC236}">
                  <a16:creationId xmlns:a16="http://schemas.microsoft.com/office/drawing/2014/main" id="{59C6D390-4D83-9160-2BD9-433B3AE40462}"/>
                </a:ext>
              </a:extLst>
            </p:cNvPr>
            <p:cNvSpPr/>
            <p:nvPr/>
          </p:nvSpPr>
          <p:spPr>
            <a:xfrm>
              <a:off x="35485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1" name="Oval 570">
              <a:extLst>
                <a:ext uri="{FF2B5EF4-FFF2-40B4-BE49-F238E27FC236}">
                  <a16:creationId xmlns:a16="http://schemas.microsoft.com/office/drawing/2014/main" id="{6C22B584-060E-C294-FFF6-BBF21127266C}"/>
                </a:ext>
              </a:extLst>
            </p:cNvPr>
            <p:cNvSpPr/>
            <p:nvPr/>
          </p:nvSpPr>
          <p:spPr>
            <a:xfrm>
              <a:off x="35485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2" name="Oval 571">
              <a:extLst>
                <a:ext uri="{FF2B5EF4-FFF2-40B4-BE49-F238E27FC236}">
                  <a16:creationId xmlns:a16="http://schemas.microsoft.com/office/drawing/2014/main" id="{EAF1542B-683A-2925-FDE0-FEDB70522068}"/>
                </a:ext>
              </a:extLst>
            </p:cNvPr>
            <p:cNvSpPr/>
            <p:nvPr/>
          </p:nvSpPr>
          <p:spPr>
            <a:xfrm>
              <a:off x="35485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3" name="Oval 572">
              <a:extLst>
                <a:ext uri="{FF2B5EF4-FFF2-40B4-BE49-F238E27FC236}">
                  <a16:creationId xmlns:a16="http://schemas.microsoft.com/office/drawing/2014/main" id="{9F574250-5D56-AF5A-0A33-4157E787A62F}"/>
                </a:ext>
              </a:extLst>
            </p:cNvPr>
            <p:cNvSpPr/>
            <p:nvPr/>
          </p:nvSpPr>
          <p:spPr>
            <a:xfrm>
              <a:off x="35485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4" name="Oval 573">
              <a:extLst>
                <a:ext uri="{FF2B5EF4-FFF2-40B4-BE49-F238E27FC236}">
                  <a16:creationId xmlns:a16="http://schemas.microsoft.com/office/drawing/2014/main" id="{8CED4417-2D0B-3526-CD36-2050D8E74332}"/>
                </a:ext>
              </a:extLst>
            </p:cNvPr>
            <p:cNvSpPr/>
            <p:nvPr/>
          </p:nvSpPr>
          <p:spPr>
            <a:xfrm>
              <a:off x="35485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5" name="Oval 574">
              <a:extLst>
                <a:ext uri="{FF2B5EF4-FFF2-40B4-BE49-F238E27FC236}">
                  <a16:creationId xmlns:a16="http://schemas.microsoft.com/office/drawing/2014/main" id="{CAD7111A-300B-34E4-723B-F83FDA1242AE}"/>
                </a:ext>
              </a:extLst>
            </p:cNvPr>
            <p:cNvSpPr/>
            <p:nvPr/>
          </p:nvSpPr>
          <p:spPr>
            <a:xfrm>
              <a:off x="39517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6" name="Oval 575">
              <a:extLst>
                <a:ext uri="{FF2B5EF4-FFF2-40B4-BE49-F238E27FC236}">
                  <a16:creationId xmlns:a16="http://schemas.microsoft.com/office/drawing/2014/main" id="{AF0C8BEE-A7BF-6536-0709-B54628D59DEE}"/>
                </a:ext>
              </a:extLst>
            </p:cNvPr>
            <p:cNvSpPr/>
            <p:nvPr/>
          </p:nvSpPr>
          <p:spPr>
            <a:xfrm>
              <a:off x="39517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7" name="Oval 576">
              <a:extLst>
                <a:ext uri="{FF2B5EF4-FFF2-40B4-BE49-F238E27FC236}">
                  <a16:creationId xmlns:a16="http://schemas.microsoft.com/office/drawing/2014/main" id="{F3AA33A2-5323-8D0B-2184-16C380AADE52}"/>
                </a:ext>
              </a:extLst>
            </p:cNvPr>
            <p:cNvSpPr/>
            <p:nvPr/>
          </p:nvSpPr>
          <p:spPr>
            <a:xfrm>
              <a:off x="39517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8" name="Oval 577">
              <a:extLst>
                <a:ext uri="{FF2B5EF4-FFF2-40B4-BE49-F238E27FC236}">
                  <a16:creationId xmlns:a16="http://schemas.microsoft.com/office/drawing/2014/main" id="{0C21CC43-5D62-F67C-91EE-439BADD69B8F}"/>
                </a:ext>
              </a:extLst>
            </p:cNvPr>
            <p:cNvSpPr/>
            <p:nvPr/>
          </p:nvSpPr>
          <p:spPr>
            <a:xfrm>
              <a:off x="39517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9" name="Oval 578">
              <a:extLst>
                <a:ext uri="{FF2B5EF4-FFF2-40B4-BE49-F238E27FC236}">
                  <a16:creationId xmlns:a16="http://schemas.microsoft.com/office/drawing/2014/main" id="{CA6E6865-3455-9564-ED87-EDA208FE25A4}"/>
                </a:ext>
              </a:extLst>
            </p:cNvPr>
            <p:cNvSpPr/>
            <p:nvPr/>
          </p:nvSpPr>
          <p:spPr>
            <a:xfrm>
              <a:off x="39517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0" name="Oval 579">
              <a:extLst>
                <a:ext uri="{FF2B5EF4-FFF2-40B4-BE49-F238E27FC236}">
                  <a16:creationId xmlns:a16="http://schemas.microsoft.com/office/drawing/2014/main" id="{4597A480-EAA7-0E9D-BB4B-1108BF0D203C}"/>
                </a:ext>
              </a:extLst>
            </p:cNvPr>
            <p:cNvSpPr/>
            <p:nvPr/>
          </p:nvSpPr>
          <p:spPr>
            <a:xfrm>
              <a:off x="39517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1" name="Oval 580">
              <a:extLst>
                <a:ext uri="{FF2B5EF4-FFF2-40B4-BE49-F238E27FC236}">
                  <a16:creationId xmlns:a16="http://schemas.microsoft.com/office/drawing/2014/main" id="{ABE9897D-DA20-D9BD-34ED-293C536241B5}"/>
                </a:ext>
              </a:extLst>
            </p:cNvPr>
            <p:cNvSpPr/>
            <p:nvPr/>
          </p:nvSpPr>
          <p:spPr>
            <a:xfrm>
              <a:off x="39517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2" name="Oval 581">
              <a:extLst>
                <a:ext uri="{FF2B5EF4-FFF2-40B4-BE49-F238E27FC236}">
                  <a16:creationId xmlns:a16="http://schemas.microsoft.com/office/drawing/2014/main" id="{C0F3901C-BEF9-6275-95E1-085BCAC1E945}"/>
                </a:ext>
              </a:extLst>
            </p:cNvPr>
            <p:cNvSpPr/>
            <p:nvPr/>
          </p:nvSpPr>
          <p:spPr>
            <a:xfrm>
              <a:off x="39517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3" name="Oval 582">
              <a:extLst>
                <a:ext uri="{FF2B5EF4-FFF2-40B4-BE49-F238E27FC236}">
                  <a16:creationId xmlns:a16="http://schemas.microsoft.com/office/drawing/2014/main" id="{83DA9200-1E81-7DC2-257A-7710079739E0}"/>
                </a:ext>
              </a:extLst>
            </p:cNvPr>
            <p:cNvSpPr/>
            <p:nvPr/>
          </p:nvSpPr>
          <p:spPr>
            <a:xfrm>
              <a:off x="39517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4" name="Oval 583">
              <a:extLst>
                <a:ext uri="{FF2B5EF4-FFF2-40B4-BE49-F238E27FC236}">
                  <a16:creationId xmlns:a16="http://schemas.microsoft.com/office/drawing/2014/main" id="{CB0E2B9E-2B2E-832A-1CE8-D5D8D1B4CE3C}"/>
                </a:ext>
              </a:extLst>
            </p:cNvPr>
            <p:cNvSpPr/>
            <p:nvPr/>
          </p:nvSpPr>
          <p:spPr>
            <a:xfrm>
              <a:off x="43549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5" name="Oval 584">
              <a:extLst>
                <a:ext uri="{FF2B5EF4-FFF2-40B4-BE49-F238E27FC236}">
                  <a16:creationId xmlns:a16="http://schemas.microsoft.com/office/drawing/2014/main" id="{99A36F89-0AB4-0EF9-34F5-6B54FF74C533}"/>
                </a:ext>
              </a:extLst>
            </p:cNvPr>
            <p:cNvSpPr/>
            <p:nvPr/>
          </p:nvSpPr>
          <p:spPr>
            <a:xfrm>
              <a:off x="43549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6" name="Oval 585">
              <a:extLst>
                <a:ext uri="{FF2B5EF4-FFF2-40B4-BE49-F238E27FC236}">
                  <a16:creationId xmlns:a16="http://schemas.microsoft.com/office/drawing/2014/main" id="{68E74B57-EE20-FC5F-A642-768B56B156D3}"/>
                </a:ext>
              </a:extLst>
            </p:cNvPr>
            <p:cNvSpPr/>
            <p:nvPr/>
          </p:nvSpPr>
          <p:spPr>
            <a:xfrm>
              <a:off x="43549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7" name="Oval 586">
              <a:extLst>
                <a:ext uri="{FF2B5EF4-FFF2-40B4-BE49-F238E27FC236}">
                  <a16:creationId xmlns:a16="http://schemas.microsoft.com/office/drawing/2014/main" id="{55B4CBB0-5EE5-94A0-09C0-7E1D38E7E9F2}"/>
                </a:ext>
              </a:extLst>
            </p:cNvPr>
            <p:cNvSpPr/>
            <p:nvPr/>
          </p:nvSpPr>
          <p:spPr>
            <a:xfrm>
              <a:off x="43549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8" name="Oval 587">
              <a:extLst>
                <a:ext uri="{FF2B5EF4-FFF2-40B4-BE49-F238E27FC236}">
                  <a16:creationId xmlns:a16="http://schemas.microsoft.com/office/drawing/2014/main" id="{1054EED8-C054-7A83-E01D-DA0CF7BA29C9}"/>
                </a:ext>
              </a:extLst>
            </p:cNvPr>
            <p:cNvSpPr/>
            <p:nvPr/>
          </p:nvSpPr>
          <p:spPr>
            <a:xfrm>
              <a:off x="43549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9" name="Oval 588">
              <a:extLst>
                <a:ext uri="{FF2B5EF4-FFF2-40B4-BE49-F238E27FC236}">
                  <a16:creationId xmlns:a16="http://schemas.microsoft.com/office/drawing/2014/main" id="{4815A01A-460F-4B20-5573-2BCA49470308}"/>
                </a:ext>
              </a:extLst>
            </p:cNvPr>
            <p:cNvSpPr/>
            <p:nvPr/>
          </p:nvSpPr>
          <p:spPr>
            <a:xfrm>
              <a:off x="43549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90" name="Oval 589">
              <a:extLst>
                <a:ext uri="{FF2B5EF4-FFF2-40B4-BE49-F238E27FC236}">
                  <a16:creationId xmlns:a16="http://schemas.microsoft.com/office/drawing/2014/main" id="{221970BF-F64F-D9D0-EC05-939A8C7CBD27}"/>
                </a:ext>
              </a:extLst>
            </p:cNvPr>
            <p:cNvSpPr/>
            <p:nvPr/>
          </p:nvSpPr>
          <p:spPr>
            <a:xfrm>
              <a:off x="43549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91" name="Oval 590">
              <a:extLst>
                <a:ext uri="{FF2B5EF4-FFF2-40B4-BE49-F238E27FC236}">
                  <a16:creationId xmlns:a16="http://schemas.microsoft.com/office/drawing/2014/main" id="{03D1D9E4-50D4-A7D2-8670-5652C10DD72B}"/>
                </a:ext>
              </a:extLst>
            </p:cNvPr>
            <p:cNvSpPr/>
            <p:nvPr/>
          </p:nvSpPr>
          <p:spPr>
            <a:xfrm>
              <a:off x="43549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92" name="Oval 591">
              <a:extLst>
                <a:ext uri="{FF2B5EF4-FFF2-40B4-BE49-F238E27FC236}">
                  <a16:creationId xmlns:a16="http://schemas.microsoft.com/office/drawing/2014/main" id="{24308B9F-708F-94DA-D91D-15ED775ECE52}"/>
                </a:ext>
              </a:extLst>
            </p:cNvPr>
            <p:cNvSpPr/>
            <p:nvPr/>
          </p:nvSpPr>
          <p:spPr>
            <a:xfrm>
              <a:off x="43549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pic>
        <p:nvPicPr>
          <p:cNvPr id="2" name="Picture 1">
            <a:extLst>
              <a:ext uri="{FF2B5EF4-FFF2-40B4-BE49-F238E27FC236}">
                <a16:creationId xmlns:a16="http://schemas.microsoft.com/office/drawing/2014/main" id="{39735C59-4F62-2A70-28DC-F70F9FAC3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07" y="144732"/>
            <a:ext cx="964086" cy="1000262"/>
          </a:xfrm>
          <a:prstGeom prst="rect">
            <a:avLst/>
          </a:prstGeom>
        </p:spPr>
      </p:pic>
    </p:spTree>
    <p:extLst>
      <p:ext uri="{BB962C8B-B14F-4D97-AF65-F5344CB8AC3E}">
        <p14:creationId xmlns:p14="http://schemas.microsoft.com/office/powerpoint/2010/main" val="574889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69089-B589-D443-3709-CD82C32C239B}"/>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0709FCD7-21E5-FF8F-15F1-98F3C78AFD1B}"/>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Self-Assessment Question</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BCCE0E4D-C4AA-3A1C-F0A0-1113E6D75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5" name="TextBox 4">
            <a:extLst>
              <a:ext uri="{FF2B5EF4-FFF2-40B4-BE49-F238E27FC236}">
                <a16:creationId xmlns:a16="http://schemas.microsoft.com/office/drawing/2014/main" id="{18320209-9EF8-58A2-77B3-54C2E5088BC7}"/>
              </a:ext>
            </a:extLst>
          </p:cNvPr>
          <p:cNvSpPr txBox="1"/>
          <p:nvPr/>
        </p:nvSpPr>
        <p:spPr>
          <a:xfrm>
            <a:off x="1064985" y="1836896"/>
            <a:ext cx="10473872" cy="3724866"/>
          </a:xfrm>
          <a:prstGeom prst="rect">
            <a:avLst/>
          </a:prstGeom>
          <a:noFill/>
        </p:spPr>
        <p:txBody>
          <a:bodyPr wrap="square" lIns="91440" tIns="45720" rIns="91440" bIns="45720" anchor="t">
            <a:spAutoFit/>
          </a:bodyPr>
          <a:lstStyle/>
          <a:p>
            <a:pPr eaLnBrk="1" fontAlgn="auto" hangingPunct="1">
              <a:lnSpc>
                <a:spcPct val="150000"/>
              </a:lnSpc>
              <a:spcBef>
                <a:spcPts val="0"/>
              </a:spcBef>
              <a:spcAft>
                <a:spcPts val="0"/>
              </a:spcAft>
              <a:defRPr/>
            </a:pPr>
            <a:r>
              <a:rPr lang="en-US" sz="2000" b="1">
                <a:solidFill>
                  <a:schemeClr val="bg1">
                    <a:lumMod val="50000"/>
                  </a:schemeClr>
                </a:solidFill>
                <a:latin typeface="Lato"/>
                <a:ea typeface="Open Sans"/>
                <a:cs typeface="Open Sans"/>
              </a:rPr>
              <a:t>KC is a 66-year-old woman with type 2 diabetes for 8 years. She previously attended diabetes education when she was diagnosed and has not had education since then. Her most recent A1C is 8.2%. Which of the following are reasons KC may benefit from DSMES?</a:t>
            </a:r>
            <a:endParaRPr lang="en-US">
              <a:solidFill>
                <a:schemeClr val="bg1">
                  <a:lumMod val="50000"/>
                </a:schemeClr>
              </a:solidFill>
              <a:latin typeface="Lato"/>
              <a:ea typeface="Open Sans"/>
              <a:cs typeface="Open Sans"/>
            </a:endParaRPr>
          </a:p>
          <a:p>
            <a:pPr eaLnBrk="1" fontAlgn="auto" hangingPunct="1">
              <a:lnSpc>
                <a:spcPct val="150000"/>
              </a:lnSpc>
              <a:spcBef>
                <a:spcPts val="0"/>
              </a:spcBef>
              <a:spcAft>
                <a:spcPts val="0"/>
              </a:spcAft>
              <a:defRPr/>
            </a:pPr>
            <a:endPar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457200" indent="-457200" eaLnBrk="1" fontAlgn="auto" hangingPunct="1">
              <a:lnSpc>
                <a:spcPct val="150000"/>
              </a:lnSpc>
              <a:spcBef>
                <a:spcPts val="0"/>
              </a:spcBef>
              <a:spcAft>
                <a:spcPts val="0"/>
              </a:spcAft>
              <a:buFont typeface="+mj-lt"/>
              <a:buAutoNum type="alphaUcPeriod"/>
              <a:defRPr/>
            </a:pPr>
            <a:r>
              <a:rPr lang="en-US" sz="2000">
                <a:solidFill>
                  <a:schemeClr val="bg1">
                    <a:lumMod val="50000"/>
                  </a:schemeClr>
                </a:solidFill>
                <a:latin typeface="Lato"/>
                <a:ea typeface="Open Sans"/>
                <a:cs typeface="Open Sans"/>
              </a:rPr>
              <a:t>Learn about new technologies that are available</a:t>
            </a:r>
          </a:p>
          <a:p>
            <a:pPr marL="457200" indent="-457200" eaLnBrk="1" fontAlgn="auto" hangingPunct="1">
              <a:lnSpc>
                <a:spcPct val="150000"/>
              </a:lnSpc>
              <a:spcBef>
                <a:spcPts val="0"/>
              </a:spcBef>
              <a:spcAft>
                <a:spcPts val="0"/>
              </a:spcAft>
              <a:buFont typeface="+mj-lt"/>
              <a:buAutoNum type="alphaUcPeriod"/>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Improve regularity of glucose monitoring</a:t>
            </a:r>
          </a:p>
          <a:p>
            <a:pPr marL="457200" indent="-457200" eaLnBrk="1" fontAlgn="auto" hangingPunct="1">
              <a:lnSpc>
                <a:spcPct val="150000"/>
              </a:lnSpc>
              <a:spcBef>
                <a:spcPts val="0"/>
              </a:spcBef>
              <a:spcAft>
                <a:spcPts val="0"/>
              </a:spcAft>
              <a:buFont typeface="+mj-lt"/>
              <a:buAutoNum type="alphaUcPeriod"/>
              <a:defRPr/>
            </a:pPr>
            <a:r>
              <a:rPr lang="en-US" sz="2000">
                <a:solidFill>
                  <a:schemeClr val="bg1">
                    <a:lumMod val="50000"/>
                  </a:schemeClr>
                </a:solidFill>
                <a:latin typeface="Lato"/>
                <a:ea typeface="Open Sans"/>
                <a:cs typeface="Open Sans"/>
              </a:rPr>
              <a:t>Determine individualized strategies to eat more regular, healthy meals</a:t>
            </a:r>
          </a:p>
          <a:p>
            <a:pPr marL="457200" indent="-457200" eaLnBrk="1" fontAlgn="auto" hangingPunct="1">
              <a:lnSpc>
                <a:spcPct val="150000"/>
              </a:lnSpc>
              <a:spcBef>
                <a:spcPts val="0"/>
              </a:spcBef>
              <a:spcAft>
                <a:spcPts val="0"/>
              </a:spcAft>
              <a:buFont typeface="+mj-lt"/>
              <a:buAutoNum type="alphaUcPeriod"/>
              <a:defRPr/>
            </a:pPr>
            <a:r>
              <a:rPr lang="en-US" sz="2000">
                <a:solidFill>
                  <a:schemeClr val="bg1">
                    <a:lumMod val="50000"/>
                  </a:schemeClr>
                </a:solidFill>
                <a:latin typeface="Lato"/>
                <a:ea typeface="Open Sans"/>
                <a:cs typeface="Open Sans"/>
              </a:rPr>
              <a:t>All of the above</a:t>
            </a:r>
          </a:p>
        </p:txBody>
      </p:sp>
    </p:spTree>
    <p:extLst>
      <p:ext uri="{BB962C8B-B14F-4D97-AF65-F5344CB8AC3E}">
        <p14:creationId xmlns:p14="http://schemas.microsoft.com/office/powerpoint/2010/main" val="57810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B63E8-1D05-207E-51AD-E3C7475D01C4}"/>
            </a:ext>
          </a:extLst>
        </p:cNvPr>
        <p:cNvGrpSpPr/>
        <p:nvPr/>
      </p:nvGrpSpPr>
      <p:grpSpPr>
        <a:xfrm>
          <a:off x="0" y="0"/>
          <a:ext cx="0" cy="0"/>
          <a:chOff x="0" y="0"/>
          <a:chExt cx="0" cy="0"/>
        </a:xfrm>
      </p:grpSpPr>
      <p:pic>
        <p:nvPicPr>
          <p:cNvPr id="3" name="Picture Placeholder 2" descr="A person wearing glasses and a grey blazer&#10;&#10;AI-generated content may be incorrect.">
            <a:extLst>
              <a:ext uri="{FF2B5EF4-FFF2-40B4-BE49-F238E27FC236}">
                <a16:creationId xmlns:a16="http://schemas.microsoft.com/office/drawing/2014/main" id="{4BAC80BC-044C-F02D-D771-0AC43DB0B2E0}"/>
              </a:ext>
            </a:extLst>
          </p:cNvPr>
          <p:cNvPicPr>
            <a:picLocks noGrp="1" noChangeAspect="1"/>
          </p:cNvPicPr>
          <p:nvPr>
            <p:ph type="pic" sz="quarter" idx="4294967295"/>
          </p:nvPr>
        </p:nvPicPr>
        <p:blipFill>
          <a:blip r:embed="rId2"/>
          <a:srcRect l="1176" t="775" b="15116"/>
          <a:stretch>
            <a:fillRect/>
          </a:stretch>
        </p:blipFill>
        <p:spPr bwMode="auto">
          <a:xfrm>
            <a:off x="1446821" y="1033463"/>
            <a:ext cx="3505262" cy="4535837"/>
          </a:xfrm>
          <a:custGeom>
            <a:avLst/>
            <a:gdLst>
              <a:gd name="T0" fmla="*/ 1088982 w 3885264"/>
              <a:gd name="T1" fmla="*/ 0 h 4533115"/>
              <a:gd name="T2" fmla="*/ 3885264 w 3885264"/>
              <a:gd name="T3" fmla="*/ 0 h 4533115"/>
              <a:gd name="T4" fmla="*/ 3885264 w 3885264"/>
              <a:gd name="T5" fmla="*/ 3444134 h 4533115"/>
              <a:gd name="T6" fmla="*/ 2794436 w 3885264"/>
              <a:gd name="T7" fmla="*/ 4533115 h 4533115"/>
              <a:gd name="T8" fmla="*/ 0 w 3885264"/>
              <a:gd name="T9" fmla="*/ 4533115 h 4533115"/>
              <a:gd name="T10" fmla="*/ 0 w 3885264"/>
              <a:gd name="T11" fmla="*/ 1090826 h 4533115"/>
              <a:gd name="T12" fmla="*/ 1088982 w 3885264"/>
              <a:gd name="T13" fmla="*/ 0 h 4533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5264" h="4533115">
                <a:moveTo>
                  <a:pt x="1088982" y="0"/>
                </a:moveTo>
                <a:lnTo>
                  <a:pt x="3885264" y="0"/>
                </a:lnTo>
                <a:lnTo>
                  <a:pt x="3885264" y="3444134"/>
                </a:lnTo>
                <a:cubicBezTo>
                  <a:pt x="3885264" y="4042150"/>
                  <a:pt x="3394299" y="4533115"/>
                  <a:pt x="2794436" y="4533115"/>
                </a:cubicBezTo>
                <a:lnTo>
                  <a:pt x="0" y="4533115"/>
                </a:lnTo>
                <a:lnTo>
                  <a:pt x="0" y="1090826"/>
                </a:lnTo>
                <a:cubicBezTo>
                  <a:pt x="0" y="490965"/>
                  <a:pt x="489118" y="0"/>
                  <a:pt x="1088982" y="0"/>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B96B09AA-D4D2-AC92-E42D-0EC71268DF41}"/>
              </a:ext>
            </a:extLst>
          </p:cNvPr>
          <p:cNvGrpSpPr/>
          <p:nvPr/>
        </p:nvGrpSpPr>
        <p:grpSpPr>
          <a:xfrm>
            <a:off x="1605064" y="5194081"/>
            <a:ext cx="1132704" cy="1260844"/>
            <a:chOff x="1935730" y="2359687"/>
            <a:chExt cx="2527200" cy="2813096"/>
          </a:xfrm>
          <a:solidFill>
            <a:srgbClr val="124F6F">
              <a:alpha val="50000"/>
            </a:srgbClr>
          </a:solidFill>
        </p:grpSpPr>
        <p:sp>
          <p:nvSpPr>
            <p:cNvPr id="9" name="Oval 8">
              <a:extLst>
                <a:ext uri="{FF2B5EF4-FFF2-40B4-BE49-F238E27FC236}">
                  <a16:creationId xmlns:a16="http://schemas.microsoft.com/office/drawing/2014/main" id="{7E76BBAA-BBE7-6503-09FD-8E0463B82A48}"/>
                </a:ext>
              </a:extLst>
            </p:cNvPr>
            <p:cNvSpPr/>
            <p:nvPr/>
          </p:nvSpPr>
          <p:spPr>
            <a:xfrm>
              <a:off x="19357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10" name="Oval 9">
              <a:extLst>
                <a:ext uri="{FF2B5EF4-FFF2-40B4-BE49-F238E27FC236}">
                  <a16:creationId xmlns:a16="http://schemas.microsoft.com/office/drawing/2014/main" id="{2525DBBA-3C80-AA67-DDC8-539F7E107AAD}"/>
                </a:ext>
              </a:extLst>
            </p:cNvPr>
            <p:cNvSpPr/>
            <p:nvPr/>
          </p:nvSpPr>
          <p:spPr>
            <a:xfrm>
              <a:off x="19357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11" name="Oval 10">
              <a:extLst>
                <a:ext uri="{FF2B5EF4-FFF2-40B4-BE49-F238E27FC236}">
                  <a16:creationId xmlns:a16="http://schemas.microsoft.com/office/drawing/2014/main" id="{5B8ED923-A16B-9F1F-E957-1528F3F2F026}"/>
                </a:ext>
              </a:extLst>
            </p:cNvPr>
            <p:cNvSpPr/>
            <p:nvPr/>
          </p:nvSpPr>
          <p:spPr>
            <a:xfrm>
              <a:off x="19357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12" name="Oval 11">
              <a:extLst>
                <a:ext uri="{FF2B5EF4-FFF2-40B4-BE49-F238E27FC236}">
                  <a16:creationId xmlns:a16="http://schemas.microsoft.com/office/drawing/2014/main" id="{7DE2FED8-5F7C-6F29-8C69-3FF7D32EA7CD}"/>
                </a:ext>
              </a:extLst>
            </p:cNvPr>
            <p:cNvSpPr/>
            <p:nvPr/>
          </p:nvSpPr>
          <p:spPr>
            <a:xfrm>
              <a:off x="19357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13" name="Oval 12">
              <a:extLst>
                <a:ext uri="{FF2B5EF4-FFF2-40B4-BE49-F238E27FC236}">
                  <a16:creationId xmlns:a16="http://schemas.microsoft.com/office/drawing/2014/main" id="{2C5DBA82-1DB2-95FC-605A-8EFAE8CE5DC2}"/>
                </a:ext>
              </a:extLst>
            </p:cNvPr>
            <p:cNvSpPr/>
            <p:nvPr/>
          </p:nvSpPr>
          <p:spPr>
            <a:xfrm>
              <a:off x="19357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14" name="Oval 13">
              <a:extLst>
                <a:ext uri="{FF2B5EF4-FFF2-40B4-BE49-F238E27FC236}">
                  <a16:creationId xmlns:a16="http://schemas.microsoft.com/office/drawing/2014/main" id="{4B1129AE-482A-2E0A-C362-68BAB97CBCBF}"/>
                </a:ext>
              </a:extLst>
            </p:cNvPr>
            <p:cNvSpPr/>
            <p:nvPr/>
          </p:nvSpPr>
          <p:spPr>
            <a:xfrm>
              <a:off x="19357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15" name="Oval 14">
              <a:extLst>
                <a:ext uri="{FF2B5EF4-FFF2-40B4-BE49-F238E27FC236}">
                  <a16:creationId xmlns:a16="http://schemas.microsoft.com/office/drawing/2014/main" id="{D31C9C81-8C2E-7549-9D61-8241DD94CA0A}"/>
                </a:ext>
              </a:extLst>
            </p:cNvPr>
            <p:cNvSpPr/>
            <p:nvPr/>
          </p:nvSpPr>
          <p:spPr>
            <a:xfrm>
              <a:off x="19357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16" name="Oval 15">
              <a:extLst>
                <a:ext uri="{FF2B5EF4-FFF2-40B4-BE49-F238E27FC236}">
                  <a16:creationId xmlns:a16="http://schemas.microsoft.com/office/drawing/2014/main" id="{DE368BBC-6324-72FC-D722-959B8E70195D}"/>
                </a:ext>
              </a:extLst>
            </p:cNvPr>
            <p:cNvSpPr/>
            <p:nvPr/>
          </p:nvSpPr>
          <p:spPr>
            <a:xfrm>
              <a:off x="19357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17" name="Oval 16">
              <a:extLst>
                <a:ext uri="{FF2B5EF4-FFF2-40B4-BE49-F238E27FC236}">
                  <a16:creationId xmlns:a16="http://schemas.microsoft.com/office/drawing/2014/main" id="{94C03CAD-BB79-FF34-37A8-56CE2E658CC7}"/>
                </a:ext>
              </a:extLst>
            </p:cNvPr>
            <p:cNvSpPr/>
            <p:nvPr/>
          </p:nvSpPr>
          <p:spPr>
            <a:xfrm>
              <a:off x="19357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18" name="Oval 17">
              <a:extLst>
                <a:ext uri="{FF2B5EF4-FFF2-40B4-BE49-F238E27FC236}">
                  <a16:creationId xmlns:a16="http://schemas.microsoft.com/office/drawing/2014/main" id="{1555808D-2820-6516-E8B1-EDDC0DF955D2}"/>
                </a:ext>
              </a:extLst>
            </p:cNvPr>
            <p:cNvSpPr/>
            <p:nvPr/>
          </p:nvSpPr>
          <p:spPr>
            <a:xfrm>
              <a:off x="23389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19" name="Oval 18">
              <a:extLst>
                <a:ext uri="{FF2B5EF4-FFF2-40B4-BE49-F238E27FC236}">
                  <a16:creationId xmlns:a16="http://schemas.microsoft.com/office/drawing/2014/main" id="{B7B3096E-F36E-8831-41AF-82E23C42234C}"/>
                </a:ext>
              </a:extLst>
            </p:cNvPr>
            <p:cNvSpPr/>
            <p:nvPr/>
          </p:nvSpPr>
          <p:spPr>
            <a:xfrm>
              <a:off x="23389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20" name="Oval 19">
              <a:extLst>
                <a:ext uri="{FF2B5EF4-FFF2-40B4-BE49-F238E27FC236}">
                  <a16:creationId xmlns:a16="http://schemas.microsoft.com/office/drawing/2014/main" id="{1558A9C3-1F49-AC49-BE49-6DE6A3803292}"/>
                </a:ext>
              </a:extLst>
            </p:cNvPr>
            <p:cNvSpPr/>
            <p:nvPr/>
          </p:nvSpPr>
          <p:spPr>
            <a:xfrm>
              <a:off x="23389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21" name="Oval 20">
              <a:extLst>
                <a:ext uri="{FF2B5EF4-FFF2-40B4-BE49-F238E27FC236}">
                  <a16:creationId xmlns:a16="http://schemas.microsoft.com/office/drawing/2014/main" id="{77DCADB6-3309-B536-2200-F47B7E821233}"/>
                </a:ext>
              </a:extLst>
            </p:cNvPr>
            <p:cNvSpPr/>
            <p:nvPr/>
          </p:nvSpPr>
          <p:spPr>
            <a:xfrm>
              <a:off x="23389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22" name="Oval 21">
              <a:extLst>
                <a:ext uri="{FF2B5EF4-FFF2-40B4-BE49-F238E27FC236}">
                  <a16:creationId xmlns:a16="http://schemas.microsoft.com/office/drawing/2014/main" id="{F299D303-3D10-4E64-F7A2-E95EF2FCFA6E}"/>
                </a:ext>
              </a:extLst>
            </p:cNvPr>
            <p:cNvSpPr/>
            <p:nvPr/>
          </p:nvSpPr>
          <p:spPr>
            <a:xfrm>
              <a:off x="23389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23" name="Oval 22">
              <a:extLst>
                <a:ext uri="{FF2B5EF4-FFF2-40B4-BE49-F238E27FC236}">
                  <a16:creationId xmlns:a16="http://schemas.microsoft.com/office/drawing/2014/main" id="{A2F3C051-56B1-A15D-6FF8-734078FC2BD5}"/>
                </a:ext>
              </a:extLst>
            </p:cNvPr>
            <p:cNvSpPr/>
            <p:nvPr/>
          </p:nvSpPr>
          <p:spPr>
            <a:xfrm>
              <a:off x="23389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24" name="Oval 23">
              <a:extLst>
                <a:ext uri="{FF2B5EF4-FFF2-40B4-BE49-F238E27FC236}">
                  <a16:creationId xmlns:a16="http://schemas.microsoft.com/office/drawing/2014/main" id="{A414629C-AA20-5F57-B3DD-BDAFBF616553}"/>
                </a:ext>
              </a:extLst>
            </p:cNvPr>
            <p:cNvSpPr/>
            <p:nvPr/>
          </p:nvSpPr>
          <p:spPr>
            <a:xfrm>
              <a:off x="23389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25" name="Oval 24">
              <a:extLst>
                <a:ext uri="{FF2B5EF4-FFF2-40B4-BE49-F238E27FC236}">
                  <a16:creationId xmlns:a16="http://schemas.microsoft.com/office/drawing/2014/main" id="{9307964C-F443-07AC-7EB1-3BA30CA1B252}"/>
                </a:ext>
              </a:extLst>
            </p:cNvPr>
            <p:cNvSpPr/>
            <p:nvPr/>
          </p:nvSpPr>
          <p:spPr>
            <a:xfrm>
              <a:off x="23389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26" name="Oval 25">
              <a:extLst>
                <a:ext uri="{FF2B5EF4-FFF2-40B4-BE49-F238E27FC236}">
                  <a16:creationId xmlns:a16="http://schemas.microsoft.com/office/drawing/2014/main" id="{7026297C-81C2-B773-3B52-A5832B9C83BE}"/>
                </a:ext>
              </a:extLst>
            </p:cNvPr>
            <p:cNvSpPr/>
            <p:nvPr/>
          </p:nvSpPr>
          <p:spPr>
            <a:xfrm>
              <a:off x="23389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27" name="Oval 26">
              <a:extLst>
                <a:ext uri="{FF2B5EF4-FFF2-40B4-BE49-F238E27FC236}">
                  <a16:creationId xmlns:a16="http://schemas.microsoft.com/office/drawing/2014/main" id="{E2797D66-031C-EB17-0E50-17C833F681B4}"/>
                </a:ext>
              </a:extLst>
            </p:cNvPr>
            <p:cNvSpPr/>
            <p:nvPr/>
          </p:nvSpPr>
          <p:spPr>
            <a:xfrm>
              <a:off x="27421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28" name="Oval 27">
              <a:extLst>
                <a:ext uri="{FF2B5EF4-FFF2-40B4-BE49-F238E27FC236}">
                  <a16:creationId xmlns:a16="http://schemas.microsoft.com/office/drawing/2014/main" id="{6169012A-7E22-18DE-DC47-EE4FF83BDF68}"/>
                </a:ext>
              </a:extLst>
            </p:cNvPr>
            <p:cNvSpPr/>
            <p:nvPr/>
          </p:nvSpPr>
          <p:spPr>
            <a:xfrm>
              <a:off x="27421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29" name="Oval 28">
              <a:extLst>
                <a:ext uri="{FF2B5EF4-FFF2-40B4-BE49-F238E27FC236}">
                  <a16:creationId xmlns:a16="http://schemas.microsoft.com/office/drawing/2014/main" id="{1765CEAF-6C4F-E563-F0EE-08DE26BA6026}"/>
                </a:ext>
              </a:extLst>
            </p:cNvPr>
            <p:cNvSpPr/>
            <p:nvPr/>
          </p:nvSpPr>
          <p:spPr>
            <a:xfrm>
              <a:off x="27421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30" name="Oval 29">
              <a:extLst>
                <a:ext uri="{FF2B5EF4-FFF2-40B4-BE49-F238E27FC236}">
                  <a16:creationId xmlns:a16="http://schemas.microsoft.com/office/drawing/2014/main" id="{B3EF93E0-9ECB-0F7E-DB7C-4F27D7B87727}"/>
                </a:ext>
              </a:extLst>
            </p:cNvPr>
            <p:cNvSpPr/>
            <p:nvPr/>
          </p:nvSpPr>
          <p:spPr>
            <a:xfrm>
              <a:off x="27421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31" name="Oval 30">
              <a:extLst>
                <a:ext uri="{FF2B5EF4-FFF2-40B4-BE49-F238E27FC236}">
                  <a16:creationId xmlns:a16="http://schemas.microsoft.com/office/drawing/2014/main" id="{230A7DD2-8879-C68F-E2BE-83BE192F524B}"/>
                </a:ext>
              </a:extLst>
            </p:cNvPr>
            <p:cNvSpPr/>
            <p:nvPr/>
          </p:nvSpPr>
          <p:spPr>
            <a:xfrm>
              <a:off x="27421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32" name="Oval 31">
              <a:extLst>
                <a:ext uri="{FF2B5EF4-FFF2-40B4-BE49-F238E27FC236}">
                  <a16:creationId xmlns:a16="http://schemas.microsoft.com/office/drawing/2014/main" id="{FE18F313-C3EC-0AE9-A345-FAD52E0079D0}"/>
                </a:ext>
              </a:extLst>
            </p:cNvPr>
            <p:cNvSpPr/>
            <p:nvPr/>
          </p:nvSpPr>
          <p:spPr>
            <a:xfrm>
              <a:off x="27421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33" name="Oval 32">
              <a:extLst>
                <a:ext uri="{FF2B5EF4-FFF2-40B4-BE49-F238E27FC236}">
                  <a16:creationId xmlns:a16="http://schemas.microsoft.com/office/drawing/2014/main" id="{B685B088-E38A-C104-EFEB-C1AF1D4F384D}"/>
                </a:ext>
              </a:extLst>
            </p:cNvPr>
            <p:cNvSpPr/>
            <p:nvPr/>
          </p:nvSpPr>
          <p:spPr>
            <a:xfrm>
              <a:off x="27421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34" name="Oval 33">
              <a:extLst>
                <a:ext uri="{FF2B5EF4-FFF2-40B4-BE49-F238E27FC236}">
                  <a16:creationId xmlns:a16="http://schemas.microsoft.com/office/drawing/2014/main" id="{5F5FB762-A9BD-163C-148A-2DAEE91E396B}"/>
                </a:ext>
              </a:extLst>
            </p:cNvPr>
            <p:cNvSpPr/>
            <p:nvPr/>
          </p:nvSpPr>
          <p:spPr>
            <a:xfrm>
              <a:off x="27421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35" name="Oval 34">
              <a:extLst>
                <a:ext uri="{FF2B5EF4-FFF2-40B4-BE49-F238E27FC236}">
                  <a16:creationId xmlns:a16="http://schemas.microsoft.com/office/drawing/2014/main" id="{7EB350F7-81B5-DE7A-0CFF-6669421C0598}"/>
                </a:ext>
              </a:extLst>
            </p:cNvPr>
            <p:cNvSpPr/>
            <p:nvPr/>
          </p:nvSpPr>
          <p:spPr>
            <a:xfrm>
              <a:off x="27421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36" name="Oval 35">
              <a:extLst>
                <a:ext uri="{FF2B5EF4-FFF2-40B4-BE49-F238E27FC236}">
                  <a16:creationId xmlns:a16="http://schemas.microsoft.com/office/drawing/2014/main" id="{B4BD22A6-32D9-FFB0-2B70-4A97FCC7C3FD}"/>
                </a:ext>
              </a:extLst>
            </p:cNvPr>
            <p:cNvSpPr/>
            <p:nvPr/>
          </p:nvSpPr>
          <p:spPr>
            <a:xfrm>
              <a:off x="31453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37" name="Oval 36">
              <a:extLst>
                <a:ext uri="{FF2B5EF4-FFF2-40B4-BE49-F238E27FC236}">
                  <a16:creationId xmlns:a16="http://schemas.microsoft.com/office/drawing/2014/main" id="{83855859-4468-F094-27DB-EFF0161678F0}"/>
                </a:ext>
              </a:extLst>
            </p:cNvPr>
            <p:cNvSpPr/>
            <p:nvPr/>
          </p:nvSpPr>
          <p:spPr>
            <a:xfrm>
              <a:off x="31453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38" name="Oval 37">
              <a:extLst>
                <a:ext uri="{FF2B5EF4-FFF2-40B4-BE49-F238E27FC236}">
                  <a16:creationId xmlns:a16="http://schemas.microsoft.com/office/drawing/2014/main" id="{56590842-4996-37D3-77AA-296D09FCCE76}"/>
                </a:ext>
              </a:extLst>
            </p:cNvPr>
            <p:cNvSpPr/>
            <p:nvPr/>
          </p:nvSpPr>
          <p:spPr>
            <a:xfrm>
              <a:off x="31453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39" name="Oval 38">
              <a:extLst>
                <a:ext uri="{FF2B5EF4-FFF2-40B4-BE49-F238E27FC236}">
                  <a16:creationId xmlns:a16="http://schemas.microsoft.com/office/drawing/2014/main" id="{46BA93D3-CC06-38F9-0800-C6E4BCB5BD87}"/>
                </a:ext>
              </a:extLst>
            </p:cNvPr>
            <p:cNvSpPr/>
            <p:nvPr/>
          </p:nvSpPr>
          <p:spPr>
            <a:xfrm>
              <a:off x="31453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40" name="Oval 39">
              <a:extLst>
                <a:ext uri="{FF2B5EF4-FFF2-40B4-BE49-F238E27FC236}">
                  <a16:creationId xmlns:a16="http://schemas.microsoft.com/office/drawing/2014/main" id="{3D0BF065-EDCD-B594-68C3-149272E35572}"/>
                </a:ext>
              </a:extLst>
            </p:cNvPr>
            <p:cNvSpPr/>
            <p:nvPr/>
          </p:nvSpPr>
          <p:spPr>
            <a:xfrm>
              <a:off x="31453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41" name="Oval 40">
              <a:extLst>
                <a:ext uri="{FF2B5EF4-FFF2-40B4-BE49-F238E27FC236}">
                  <a16:creationId xmlns:a16="http://schemas.microsoft.com/office/drawing/2014/main" id="{F28C403C-69AF-D966-DE3B-AF35554076F8}"/>
                </a:ext>
              </a:extLst>
            </p:cNvPr>
            <p:cNvSpPr/>
            <p:nvPr/>
          </p:nvSpPr>
          <p:spPr>
            <a:xfrm>
              <a:off x="31453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42" name="Oval 41">
              <a:extLst>
                <a:ext uri="{FF2B5EF4-FFF2-40B4-BE49-F238E27FC236}">
                  <a16:creationId xmlns:a16="http://schemas.microsoft.com/office/drawing/2014/main" id="{611B7FB6-CDCF-0B60-B3F1-E4FD4F11F361}"/>
                </a:ext>
              </a:extLst>
            </p:cNvPr>
            <p:cNvSpPr/>
            <p:nvPr/>
          </p:nvSpPr>
          <p:spPr>
            <a:xfrm>
              <a:off x="31453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43" name="Oval 42">
              <a:extLst>
                <a:ext uri="{FF2B5EF4-FFF2-40B4-BE49-F238E27FC236}">
                  <a16:creationId xmlns:a16="http://schemas.microsoft.com/office/drawing/2014/main" id="{4B729C56-AF66-0FDC-4E0D-D13816F6A989}"/>
                </a:ext>
              </a:extLst>
            </p:cNvPr>
            <p:cNvSpPr/>
            <p:nvPr/>
          </p:nvSpPr>
          <p:spPr>
            <a:xfrm>
              <a:off x="31453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44" name="Oval 43">
              <a:extLst>
                <a:ext uri="{FF2B5EF4-FFF2-40B4-BE49-F238E27FC236}">
                  <a16:creationId xmlns:a16="http://schemas.microsoft.com/office/drawing/2014/main" id="{069968E3-BD01-7CA4-ECA8-F580EF148DE6}"/>
                </a:ext>
              </a:extLst>
            </p:cNvPr>
            <p:cNvSpPr/>
            <p:nvPr/>
          </p:nvSpPr>
          <p:spPr>
            <a:xfrm>
              <a:off x="31453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45" name="Oval 44">
              <a:extLst>
                <a:ext uri="{FF2B5EF4-FFF2-40B4-BE49-F238E27FC236}">
                  <a16:creationId xmlns:a16="http://schemas.microsoft.com/office/drawing/2014/main" id="{28898E75-6D68-7923-45F3-99D6854DA1D9}"/>
                </a:ext>
              </a:extLst>
            </p:cNvPr>
            <p:cNvSpPr/>
            <p:nvPr/>
          </p:nvSpPr>
          <p:spPr>
            <a:xfrm>
              <a:off x="35485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46" name="Oval 45">
              <a:extLst>
                <a:ext uri="{FF2B5EF4-FFF2-40B4-BE49-F238E27FC236}">
                  <a16:creationId xmlns:a16="http://schemas.microsoft.com/office/drawing/2014/main" id="{603BAA14-46F4-B9AD-9C94-9DE8DD9E7B34}"/>
                </a:ext>
              </a:extLst>
            </p:cNvPr>
            <p:cNvSpPr/>
            <p:nvPr/>
          </p:nvSpPr>
          <p:spPr>
            <a:xfrm>
              <a:off x="35485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47" name="Oval 46">
              <a:extLst>
                <a:ext uri="{FF2B5EF4-FFF2-40B4-BE49-F238E27FC236}">
                  <a16:creationId xmlns:a16="http://schemas.microsoft.com/office/drawing/2014/main" id="{DEE2B7AB-29D3-7F3E-02EF-A83AE76412A2}"/>
                </a:ext>
              </a:extLst>
            </p:cNvPr>
            <p:cNvSpPr/>
            <p:nvPr/>
          </p:nvSpPr>
          <p:spPr>
            <a:xfrm>
              <a:off x="35485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48" name="Oval 47">
              <a:extLst>
                <a:ext uri="{FF2B5EF4-FFF2-40B4-BE49-F238E27FC236}">
                  <a16:creationId xmlns:a16="http://schemas.microsoft.com/office/drawing/2014/main" id="{D493090F-909C-4752-2C41-DC10CABC067F}"/>
                </a:ext>
              </a:extLst>
            </p:cNvPr>
            <p:cNvSpPr/>
            <p:nvPr/>
          </p:nvSpPr>
          <p:spPr>
            <a:xfrm>
              <a:off x="35485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49" name="Oval 48">
              <a:extLst>
                <a:ext uri="{FF2B5EF4-FFF2-40B4-BE49-F238E27FC236}">
                  <a16:creationId xmlns:a16="http://schemas.microsoft.com/office/drawing/2014/main" id="{65D502A5-3B33-34AD-F13B-7B89259F21B5}"/>
                </a:ext>
              </a:extLst>
            </p:cNvPr>
            <p:cNvSpPr/>
            <p:nvPr/>
          </p:nvSpPr>
          <p:spPr>
            <a:xfrm>
              <a:off x="35485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50" name="Oval 49">
              <a:extLst>
                <a:ext uri="{FF2B5EF4-FFF2-40B4-BE49-F238E27FC236}">
                  <a16:creationId xmlns:a16="http://schemas.microsoft.com/office/drawing/2014/main" id="{BF46B707-6726-A06D-51C1-B995150E6512}"/>
                </a:ext>
              </a:extLst>
            </p:cNvPr>
            <p:cNvSpPr/>
            <p:nvPr/>
          </p:nvSpPr>
          <p:spPr>
            <a:xfrm>
              <a:off x="35485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51" name="Oval 50">
              <a:extLst>
                <a:ext uri="{FF2B5EF4-FFF2-40B4-BE49-F238E27FC236}">
                  <a16:creationId xmlns:a16="http://schemas.microsoft.com/office/drawing/2014/main" id="{781285DB-7F31-2DA5-3706-398ECC677D37}"/>
                </a:ext>
              </a:extLst>
            </p:cNvPr>
            <p:cNvSpPr/>
            <p:nvPr/>
          </p:nvSpPr>
          <p:spPr>
            <a:xfrm>
              <a:off x="35485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52" name="Oval 51">
              <a:extLst>
                <a:ext uri="{FF2B5EF4-FFF2-40B4-BE49-F238E27FC236}">
                  <a16:creationId xmlns:a16="http://schemas.microsoft.com/office/drawing/2014/main" id="{5CE12DB5-C75C-2328-3144-D58CE6B4D763}"/>
                </a:ext>
              </a:extLst>
            </p:cNvPr>
            <p:cNvSpPr/>
            <p:nvPr/>
          </p:nvSpPr>
          <p:spPr>
            <a:xfrm>
              <a:off x="35485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53" name="Oval 52">
              <a:extLst>
                <a:ext uri="{FF2B5EF4-FFF2-40B4-BE49-F238E27FC236}">
                  <a16:creationId xmlns:a16="http://schemas.microsoft.com/office/drawing/2014/main" id="{8334D798-605D-3B4A-40AC-F59CDF63F8C6}"/>
                </a:ext>
              </a:extLst>
            </p:cNvPr>
            <p:cNvSpPr/>
            <p:nvPr/>
          </p:nvSpPr>
          <p:spPr>
            <a:xfrm>
              <a:off x="35485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54" name="Oval 53">
              <a:extLst>
                <a:ext uri="{FF2B5EF4-FFF2-40B4-BE49-F238E27FC236}">
                  <a16:creationId xmlns:a16="http://schemas.microsoft.com/office/drawing/2014/main" id="{1EE79657-64C5-2203-2A16-CCB8BB9146E8}"/>
                </a:ext>
              </a:extLst>
            </p:cNvPr>
            <p:cNvSpPr/>
            <p:nvPr/>
          </p:nvSpPr>
          <p:spPr>
            <a:xfrm>
              <a:off x="39517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55" name="Oval 54">
              <a:extLst>
                <a:ext uri="{FF2B5EF4-FFF2-40B4-BE49-F238E27FC236}">
                  <a16:creationId xmlns:a16="http://schemas.microsoft.com/office/drawing/2014/main" id="{EDC67A11-59F1-1E64-9538-F964226B28DD}"/>
                </a:ext>
              </a:extLst>
            </p:cNvPr>
            <p:cNvSpPr/>
            <p:nvPr/>
          </p:nvSpPr>
          <p:spPr>
            <a:xfrm>
              <a:off x="39517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56" name="Oval 55">
              <a:extLst>
                <a:ext uri="{FF2B5EF4-FFF2-40B4-BE49-F238E27FC236}">
                  <a16:creationId xmlns:a16="http://schemas.microsoft.com/office/drawing/2014/main" id="{66229F13-5468-0637-B8A3-32A27468FCDE}"/>
                </a:ext>
              </a:extLst>
            </p:cNvPr>
            <p:cNvSpPr/>
            <p:nvPr/>
          </p:nvSpPr>
          <p:spPr>
            <a:xfrm>
              <a:off x="39517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57" name="Oval 56">
              <a:extLst>
                <a:ext uri="{FF2B5EF4-FFF2-40B4-BE49-F238E27FC236}">
                  <a16:creationId xmlns:a16="http://schemas.microsoft.com/office/drawing/2014/main" id="{9CCE97F3-A975-A3C3-D713-6B7675B8D366}"/>
                </a:ext>
              </a:extLst>
            </p:cNvPr>
            <p:cNvSpPr/>
            <p:nvPr/>
          </p:nvSpPr>
          <p:spPr>
            <a:xfrm>
              <a:off x="39517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58" name="Oval 57">
              <a:extLst>
                <a:ext uri="{FF2B5EF4-FFF2-40B4-BE49-F238E27FC236}">
                  <a16:creationId xmlns:a16="http://schemas.microsoft.com/office/drawing/2014/main" id="{A4BC4B06-9C3F-06FE-C696-3E930D764D48}"/>
                </a:ext>
              </a:extLst>
            </p:cNvPr>
            <p:cNvSpPr/>
            <p:nvPr/>
          </p:nvSpPr>
          <p:spPr>
            <a:xfrm>
              <a:off x="39517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59" name="Oval 58">
              <a:extLst>
                <a:ext uri="{FF2B5EF4-FFF2-40B4-BE49-F238E27FC236}">
                  <a16:creationId xmlns:a16="http://schemas.microsoft.com/office/drawing/2014/main" id="{20072D4A-613E-936E-133F-886FCAC7E57E}"/>
                </a:ext>
              </a:extLst>
            </p:cNvPr>
            <p:cNvSpPr/>
            <p:nvPr/>
          </p:nvSpPr>
          <p:spPr>
            <a:xfrm>
              <a:off x="39517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60" name="Oval 59">
              <a:extLst>
                <a:ext uri="{FF2B5EF4-FFF2-40B4-BE49-F238E27FC236}">
                  <a16:creationId xmlns:a16="http://schemas.microsoft.com/office/drawing/2014/main" id="{9ECDE24C-AD99-0355-2490-CBEA73789FBF}"/>
                </a:ext>
              </a:extLst>
            </p:cNvPr>
            <p:cNvSpPr/>
            <p:nvPr/>
          </p:nvSpPr>
          <p:spPr>
            <a:xfrm>
              <a:off x="39517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61" name="Oval 60">
              <a:extLst>
                <a:ext uri="{FF2B5EF4-FFF2-40B4-BE49-F238E27FC236}">
                  <a16:creationId xmlns:a16="http://schemas.microsoft.com/office/drawing/2014/main" id="{18C65999-EDF4-03B8-C701-A3EFDA72360E}"/>
                </a:ext>
              </a:extLst>
            </p:cNvPr>
            <p:cNvSpPr/>
            <p:nvPr/>
          </p:nvSpPr>
          <p:spPr>
            <a:xfrm>
              <a:off x="39517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62" name="Oval 61">
              <a:extLst>
                <a:ext uri="{FF2B5EF4-FFF2-40B4-BE49-F238E27FC236}">
                  <a16:creationId xmlns:a16="http://schemas.microsoft.com/office/drawing/2014/main" id="{F0A530FB-7E79-B582-55DC-D3D3E89A6682}"/>
                </a:ext>
              </a:extLst>
            </p:cNvPr>
            <p:cNvSpPr/>
            <p:nvPr/>
          </p:nvSpPr>
          <p:spPr>
            <a:xfrm>
              <a:off x="39517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63" name="Oval 62">
              <a:extLst>
                <a:ext uri="{FF2B5EF4-FFF2-40B4-BE49-F238E27FC236}">
                  <a16:creationId xmlns:a16="http://schemas.microsoft.com/office/drawing/2014/main" id="{9EC0644C-9C07-AFC8-B375-9B1843BA5889}"/>
                </a:ext>
              </a:extLst>
            </p:cNvPr>
            <p:cNvSpPr/>
            <p:nvPr/>
          </p:nvSpPr>
          <p:spPr>
            <a:xfrm>
              <a:off x="43549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64" name="Oval 63">
              <a:extLst>
                <a:ext uri="{FF2B5EF4-FFF2-40B4-BE49-F238E27FC236}">
                  <a16:creationId xmlns:a16="http://schemas.microsoft.com/office/drawing/2014/main" id="{78B8C241-6E20-D797-4621-79C48AA92605}"/>
                </a:ext>
              </a:extLst>
            </p:cNvPr>
            <p:cNvSpPr/>
            <p:nvPr/>
          </p:nvSpPr>
          <p:spPr>
            <a:xfrm>
              <a:off x="43549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65" name="Oval 64">
              <a:extLst>
                <a:ext uri="{FF2B5EF4-FFF2-40B4-BE49-F238E27FC236}">
                  <a16:creationId xmlns:a16="http://schemas.microsoft.com/office/drawing/2014/main" id="{55AB2622-B56F-8827-5E0F-16EA1BCAB628}"/>
                </a:ext>
              </a:extLst>
            </p:cNvPr>
            <p:cNvSpPr/>
            <p:nvPr/>
          </p:nvSpPr>
          <p:spPr>
            <a:xfrm>
              <a:off x="43549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66" name="Oval 65">
              <a:extLst>
                <a:ext uri="{FF2B5EF4-FFF2-40B4-BE49-F238E27FC236}">
                  <a16:creationId xmlns:a16="http://schemas.microsoft.com/office/drawing/2014/main" id="{CB138CAC-3B09-A635-BD3D-0473C551B198}"/>
                </a:ext>
              </a:extLst>
            </p:cNvPr>
            <p:cNvSpPr/>
            <p:nvPr/>
          </p:nvSpPr>
          <p:spPr>
            <a:xfrm>
              <a:off x="43549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67" name="Oval 66">
              <a:extLst>
                <a:ext uri="{FF2B5EF4-FFF2-40B4-BE49-F238E27FC236}">
                  <a16:creationId xmlns:a16="http://schemas.microsoft.com/office/drawing/2014/main" id="{92140D2E-5FEF-7EDA-7720-BBA2D5406CDE}"/>
                </a:ext>
              </a:extLst>
            </p:cNvPr>
            <p:cNvSpPr/>
            <p:nvPr/>
          </p:nvSpPr>
          <p:spPr>
            <a:xfrm>
              <a:off x="43549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68" name="Oval 67">
              <a:extLst>
                <a:ext uri="{FF2B5EF4-FFF2-40B4-BE49-F238E27FC236}">
                  <a16:creationId xmlns:a16="http://schemas.microsoft.com/office/drawing/2014/main" id="{7B80975F-3853-258A-6861-14865093AB0C}"/>
                </a:ext>
              </a:extLst>
            </p:cNvPr>
            <p:cNvSpPr/>
            <p:nvPr/>
          </p:nvSpPr>
          <p:spPr>
            <a:xfrm>
              <a:off x="43549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69" name="Oval 68">
              <a:extLst>
                <a:ext uri="{FF2B5EF4-FFF2-40B4-BE49-F238E27FC236}">
                  <a16:creationId xmlns:a16="http://schemas.microsoft.com/office/drawing/2014/main" id="{EC816E6E-0E8A-D0F2-66C1-A4731ABF844B}"/>
                </a:ext>
              </a:extLst>
            </p:cNvPr>
            <p:cNvSpPr/>
            <p:nvPr/>
          </p:nvSpPr>
          <p:spPr>
            <a:xfrm>
              <a:off x="43549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70" name="Oval 69">
              <a:extLst>
                <a:ext uri="{FF2B5EF4-FFF2-40B4-BE49-F238E27FC236}">
                  <a16:creationId xmlns:a16="http://schemas.microsoft.com/office/drawing/2014/main" id="{00C7D52D-F9C3-A1BA-6F42-5AC8372A77E6}"/>
                </a:ext>
              </a:extLst>
            </p:cNvPr>
            <p:cNvSpPr/>
            <p:nvPr/>
          </p:nvSpPr>
          <p:spPr>
            <a:xfrm>
              <a:off x="43549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sp>
          <p:nvSpPr>
            <p:cNvPr id="71" name="Oval 70">
              <a:extLst>
                <a:ext uri="{FF2B5EF4-FFF2-40B4-BE49-F238E27FC236}">
                  <a16:creationId xmlns:a16="http://schemas.microsoft.com/office/drawing/2014/main" id="{197B01B1-6EDE-8D61-89EF-56D0E6C39A22}"/>
                </a:ext>
              </a:extLst>
            </p:cNvPr>
            <p:cNvSpPr/>
            <p:nvPr/>
          </p:nvSpPr>
          <p:spPr>
            <a:xfrm>
              <a:off x="43549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124F6F"/>
                </a:solidFill>
              </a:endParaRPr>
            </a:p>
          </p:txBody>
        </p:sp>
      </p:grpSp>
      <p:sp>
        <p:nvSpPr>
          <p:cNvPr id="46084" name="TextBox 71">
            <a:extLst>
              <a:ext uri="{FF2B5EF4-FFF2-40B4-BE49-F238E27FC236}">
                <a16:creationId xmlns:a16="http://schemas.microsoft.com/office/drawing/2014/main" id="{53794A94-5F39-54A1-6CC8-A08077FB61F1}"/>
              </a:ext>
            </a:extLst>
          </p:cNvPr>
          <p:cNvSpPr txBox="1">
            <a:spLocks noChangeArrowheads="1"/>
          </p:cNvSpPr>
          <p:nvPr/>
        </p:nvSpPr>
        <p:spPr bwMode="auto">
          <a:xfrm>
            <a:off x="6096000" y="1471613"/>
            <a:ext cx="5016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000" b="1">
                <a:solidFill>
                  <a:srgbClr val="124F6F"/>
                </a:solidFill>
                <a:latin typeface="Playfair Display" panose="00000800000000000000" pitchFamily="2" charset="0"/>
              </a:rPr>
              <a:t>Instructor #2</a:t>
            </a:r>
            <a:endParaRPr lang="en-ID" altLang="en-US" sz="3000" b="1">
              <a:solidFill>
                <a:srgbClr val="124F6F"/>
              </a:solidFill>
              <a:latin typeface="Playfair Display" panose="00000800000000000000" pitchFamily="2" charset="0"/>
            </a:endParaRPr>
          </a:p>
        </p:txBody>
      </p:sp>
      <p:sp>
        <p:nvSpPr>
          <p:cNvPr id="73" name="TextBox 72">
            <a:extLst>
              <a:ext uri="{FF2B5EF4-FFF2-40B4-BE49-F238E27FC236}">
                <a16:creationId xmlns:a16="http://schemas.microsoft.com/office/drawing/2014/main" id="{80CE635B-9CC6-56C0-B8A6-B8ED74A65AFE}"/>
              </a:ext>
            </a:extLst>
          </p:cNvPr>
          <p:cNvSpPr txBox="1"/>
          <p:nvPr/>
        </p:nvSpPr>
        <p:spPr>
          <a:xfrm>
            <a:off x="6096000" y="2735263"/>
            <a:ext cx="5016500" cy="3231654"/>
          </a:xfrm>
          <a:prstGeom prst="rect">
            <a:avLst/>
          </a:prstGeom>
          <a:noFill/>
        </p:spPr>
        <p:txBody>
          <a:bodyPr lIns="91440" tIns="45720" rIns="91440" bIns="45720" anchor="t">
            <a:spAutoFit/>
          </a:bodyPr>
          <a:lstStyle/>
          <a:p>
            <a:pPr eaLnBrk="1" fontAlgn="auto" hangingPunct="1">
              <a:defRPr/>
            </a:pPr>
            <a:r>
              <a:rPr lang="en-ID" sz="1200">
                <a:solidFill>
                  <a:schemeClr val="tx1">
                    <a:lumMod val="50000"/>
                    <a:lumOff val="50000"/>
                  </a:schemeClr>
                </a:solidFill>
                <a:latin typeface="Lato"/>
                <a:ea typeface="Lato"/>
                <a:cs typeface="Lato"/>
              </a:rPr>
              <a:t>Dr. Cathleen McKnight is a </a:t>
            </a:r>
            <a:r>
              <a:rPr lang="en-ID" sz="1200" err="1">
                <a:solidFill>
                  <a:schemeClr val="tx1">
                    <a:lumMod val="50000"/>
                    <a:lumOff val="50000"/>
                  </a:schemeClr>
                </a:solidFill>
                <a:latin typeface="Lato"/>
                <a:ea typeface="Lato"/>
                <a:cs typeface="Lato"/>
              </a:rPr>
              <a:t>doctorally</a:t>
            </a:r>
            <a:r>
              <a:rPr lang="en-ID" sz="1200">
                <a:solidFill>
                  <a:schemeClr val="tx1">
                    <a:lumMod val="50000"/>
                    <a:lumOff val="50000"/>
                  </a:schemeClr>
                </a:solidFill>
                <a:latin typeface="Lato"/>
                <a:ea typeface="Lato"/>
                <a:cs typeface="Lato"/>
              </a:rPr>
              <a:t> prepared, dually board certified family (FNP) and psychiatric mental health nurse practitioner (PMHNP). Dr. McKnight carries a Certificate of Advanced Education in Obesity Medicine from the Obesity Medicine Association (OMA), is a Menopause Society Certified Practitioner (MSCP), and is a Certified Professional in Patient Safety (CPPS).</a:t>
            </a:r>
            <a:endParaRPr lang="en-ID">
              <a:solidFill>
                <a:schemeClr val="tx1">
                  <a:lumMod val="50000"/>
                  <a:lumOff val="50000"/>
                </a:schemeClr>
              </a:solidFill>
              <a:latin typeface="Lato"/>
              <a:ea typeface="Lato"/>
              <a:cs typeface="Lato"/>
            </a:endParaRPr>
          </a:p>
          <a:p>
            <a:pPr>
              <a:defRPr/>
            </a:pPr>
            <a:endParaRPr lang="en-ID" sz="1200">
              <a:solidFill>
                <a:schemeClr val="tx1">
                  <a:lumMod val="50000"/>
                  <a:lumOff val="50000"/>
                </a:schemeClr>
              </a:solidFill>
              <a:latin typeface="Lato"/>
              <a:ea typeface="Lato"/>
              <a:cs typeface="Lato"/>
            </a:endParaRPr>
          </a:p>
          <a:p>
            <a:pPr>
              <a:defRPr/>
            </a:pPr>
            <a:r>
              <a:rPr lang="en-ID" sz="1200">
                <a:solidFill>
                  <a:schemeClr val="tx1">
                    <a:lumMod val="50000"/>
                    <a:lumOff val="50000"/>
                  </a:schemeClr>
                </a:solidFill>
                <a:latin typeface="Lato"/>
                <a:ea typeface="Lato"/>
                <a:cs typeface="Lato"/>
              </a:rPr>
              <a:t>Her professional experiences include </a:t>
            </a:r>
            <a:r>
              <a:rPr lang="en-ID" sz="1200" err="1">
                <a:solidFill>
                  <a:schemeClr val="tx1">
                    <a:lumMod val="50000"/>
                    <a:lumOff val="50000"/>
                  </a:schemeClr>
                </a:solidFill>
                <a:latin typeface="Lato"/>
                <a:ea typeface="Lato"/>
                <a:cs typeface="Lato"/>
              </a:rPr>
              <a:t>labor</a:t>
            </a:r>
            <a:r>
              <a:rPr lang="en-ID" sz="1200">
                <a:solidFill>
                  <a:schemeClr val="tx1">
                    <a:lumMod val="50000"/>
                    <a:lumOff val="50000"/>
                  </a:schemeClr>
                </a:solidFill>
                <a:latin typeface="Lato"/>
                <a:ea typeface="Lato"/>
                <a:cs typeface="Lato"/>
              </a:rPr>
              <a:t> &amp; delivery/high-risk obstetrics, primary care, women’s health, psychiatric mental health, clinical operations, quality programs, professorship, corporate leadership, retail health and clinical pharmacy advancement, concierge care, and healthcare product and services advising.</a:t>
            </a:r>
            <a:endParaRPr lang="en-ID">
              <a:solidFill>
                <a:schemeClr val="tx1">
                  <a:lumMod val="50000"/>
                  <a:lumOff val="50000"/>
                </a:schemeClr>
              </a:solidFill>
              <a:latin typeface="Lato"/>
              <a:ea typeface="Lato"/>
              <a:cs typeface="Lato"/>
            </a:endParaRPr>
          </a:p>
          <a:p>
            <a:pPr>
              <a:defRPr/>
            </a:pPr>
            <a:endParaRPr lang="en-ID" sz="1200">
              <a:solidFill>
                <a:schemeClr val="tx1">
                  <a:lumMod val="50000"/>
                  <a:lumOff val="50000"/>
                </a:schemeClr>
              </a:solidFill>
              <a:latin typeface="Lato"/>
              <a:ea typeface="Lato"/>
              <a:cs typeface="Lato"/>
            </a:endParaRPr>
          </a:p>
          <a:p>
            <a:pPr>
              <a:defRPr/>
            </a:pPr>
            <a:r>
              <a:rPr lang="en-ID" sz="1200">
                <a:solidFill>
                  <a:schemeClr val="tx1">
                    <a:lumMod val="50000"/>
                    <a:lumOff val="50000"/>
                  </a:schemeClr>
                </a:solidFill>
                <a:latin typeface="Lato"/>
                <a:ea typeface="Lato"/>
                <a:cs typeface="Lato"/>
              </a:rPr>
              <a:t>Dr. McKnight believes in a simplified, holistic healthcare approach to helping people and populations on their wellness journey. She is also passionate about elevating innovative interdisciplinary models of care to better serve patients and communities</a:t>
            </a:r>
            <a:endParaRPr lang="en-ID">
              <a:solidFill>
                <a:schemeClr val="tx1">
                  <a:lumMod val="50000"/>
                  <a:lumOff val="50000"/>
                </a:schemeClr>
              </a:solidFill>
              <a:latin typeface="Lato"/>
              <a:ea typeface="Lato"/>
              <a:cs typeface="Lato"/>
            </a:endParaRPr>
          </a:p>
        </p:txBody>
      </p:sp>
      <p:sp>
        <p:nvSpPr>
          <p:cNvPr id="74" name="TextBox 73">
            <a:extLst>
              <a:ext uri="{FF2B5EF4-FFF2-40B4-BE49-F238E27FC236}">
                <a16:creationId xmlns:a16="http://schemas.microsoft.com/office/drawing/2014/main" id="{915D3D3F-2D41-E30D-89A5-D47E9CD9CFC4}"/>
              </a:ext>
            </a:extLst>
          </p:cNvPr>
          <p:cNvSpPr txBox="1"/>
          <p:nvPr/>
        </p:nvSpPr>
        <p:spPr>
          <a:xfrm>
            <a:off x="6096000" y="2026254"/>
            <a:ext cx="5426486" cy="707886"/>
          </a:xfrm>
          <a:prstGeom prst="rect">
            <a:avLst/>
          </a:prstGeom>
          <a:noFill/>
        </p:spPr>
        <p:txBody>
          <a:bodyPr wrap="none" lIns="91440" tIns="45720" rIns="91440" bIns="45720" anchor="t">
            <a:spAutoFit/>
          </a:bodyPr>
          <a:lstStyle/>
          <a:p>
            <a:pPr eaLnBrk="1" fontAlgn="auto" hangingPunct="1">
              <a:spcBef>
                <a:spcPts val="0"/>
              </a:spcBef>
              <a:spcAft>
                <a:spcPts val="0"/>
              </a:spcAft>
              <a:defRPr/>
            </a:pPr>
            <a:r>
              <a:rPr lang="en-US" sz="2000" b="1" spc="100">
                <a:solidFill>
                  <a:srgbClr val="F6872B"/>
                </a:solidFill>
                <a:latin typeface="Poppins"/>
                <a:ea typeface="Open Sans"/>
                <a:cs typeface="Poppins"/>
              </a:rPr>
              <a:t>Cathleen McKnight, </a:t>
            </a:r>
            <a:r>
              <a:rPr lang="en-US" sz="2000" b="1" spc="100">
                <a:solidFill>
                  <a:srgbClr val="F6872B"/>
                </a:solidFill>
                <a:latin typeface="Poppins"/>
                <a:ea typeface="Calibri"/>
                <a:cs typeface="Poppins"/>
              </a:rPr>
              <a:t>DNP, APRN, FNP, </a:t>
            </a:r>
            <a:endParaRPr lang="en-ID" sz="2000" b="1" spc="100">
              <a:solidFill>
                <a:srgbClr val="F6872B"/>
              </a:solidFill>
              <a:latin typeface="Poppins"/>
              <a:ea typeface="Open Sans" panose="020B0606030504020204" pitchFamily="34" charset="0"/>
              <a:cs typeface="Poppins"/>
            </a:endParaRPr>
          </a:p>
          <a:p>
            <a:pPr>
              <a:spcBef>
                <a:spcPts val="0"/>
              </a:spcBef>
              <a:spcAft>
                <a:spcPts val="0"/>
              </a:spcAft>
              <a:defRPr/>
            </a:pPr>
            <a:r>
              <a:rPr lang="en-US" sz="2000" b="1" spc="100">
                <a:solidFill>
                  <a:srgbClr val="F6872B"/>
                </a:solidFill>
                <a:latin typeface="Poppins"/>
                <a:ea typeface="Calibri"/>
                <a:cs typeface="Poppins"/>
              </a:rPr>
              <a:t>PMHNP, MSCP</a:t>
            </a:r>
            <a:endParaRPr lang="en-ID" sz="2000" b="1" spc="100">
              <a:solidFill>
                <a:srgbClr val="F6872B"/>
              </a:solidFill>
              <a:latin typeface="Poppins"/>
              <a:ea typeface="Open Sans" panose="020B0606030504020204" pitchFamily="34" charset="0"/>
              <a:cs typeface="Poppins"/>
            </a:endParaRPr>
          </a:p>
        </p:txBody>
      </p:sp>
      <p:pic>
        <p:nvPicPr>
          <p:cNvPr id="2" name="Picture 1">
            <a:extLst>
              <a:ext uri="{FF2B5EF4-FFF2-40B4-BE49-F238E27FC236}">
                <a16:creationId xmlns:a16="http://schemas.microsoft.com/office/drawing/2014/main" id="{0FC9EE16-AFE3-D553-191C-F3E694D4C4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0457" y="215793"/>
            <a:ext cx="964086" cy="1000262"/>
          </a:xfrm>
          <a:prstGeom prst="rect">
            <a:avLst/>
          </a:prstGeom>
        </p:spPr>
      </p:pic>
    </p:spTree>
    <p:extLst>
      <p:ext uri="{BB962C8B-B14F-4D97-AF65-F5344CB8AC3E}">
        <p14:creationId xmlns:p14="http://schemas.microsoft.com/office/powerpoint/2010/main" val="4079082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02643-000C-A308-14E5-5E8F4F0EB352}"/>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23B9967B-D4AF-5776-1D5D-915618517777}"/>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Self-Assessment Question</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294B52A5-502A-9782-8F19-1A416578B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5" name="TextBox 4">
            <a:extLst>
              <a:ext uri="{FF2B5EF4-FFF2-40B4-BE49-F238E27FC236}">
                <a16:creationId xmlns:a16="http://schemas.microsoft.com/office/drawing/2014/main" id="{7961827E-5ECC-6E34-DFC9-7AEF276A93D6}"/>
              </a:ext>
            </a:extLst>
          </p:cNvPr>
          <p:cNvSpPr txBox="1"/>
          <p:nvPr/>
        </p:nvSpPr>
        <p:spPr>
          <a:xfrm>
            <a:off x="1064985" y="1836896"/>
            <a:ext cx="10473872" cy="3724866"/>
          </a:xfrm>
          <a:prstGeom prst="rect">
            <a:avLst/>
          </a:prstGeom>
          <a:noFill/>
        </p:spPr>
        <p:txBody>
          <a:bodyPr wrap="square">
            <a:spAutoFit/>
          </a:bodyPr>
          <a:lstStyle/>
          <a:p>
            <a:pPr algn="just" eaLnBrk="1" fontAlgn="auto" hangingPunct="1">
              <a:lnSpc>
                <a:spcPct val="150000"/>
              </a:lnSpc>
              <a:spcBef>
                <a:spcPts val="0"/>
              </a:spcBef>
              <a:spcAft>
                <a:spcPts val="0"/>
              </a:spcAft>
              <a:defRPr/>
            </a:pPr>
            <a:r>
              <a:rPr lang="en-US" sz="2000"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KC is a 66-year-old woman with type 2 diabetes for 8 years. She previously attended diabetes education when she was diagnosed and has not had education since then. Her most recent A1C is 8.2%. Which of the following are reasons KC may benefit from DSMES?</a:t>
            </a:r>
          </a:p>
          <a:p>
            <a:pPr algn="just" eaLnBrk="1" fontAlgn="auto" hangingPunct="1">
              <a:lnSpc>
                <a:spcPct val="150000"/>
              </a:lnSpc>
              <a:spcBef>
                <a:spcPts val="0"/>
              </a:spcBef>
              <a:spcAft>
                <a:spcPts val="0"/>
              </a:spcAft>
              <a:defRPr/>
            </a:pPr>
            <a:endPar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457200" indent="-457200" algn="just" eaLnBrk="1" fontAlgn="auto" hangingPunct="1">
              <a:lnSpc>
                <a:spcPct val="150000"/>
              </a:lnSpc>
              <a:spcBef>
                <a:spcPts val="0"/>
              </a:spcBef>
              <a:spcAft>
                <a:spcPts val="0"/>
              </a:spcAft>
              <a:buFont typeface="+mj-lt"/>
              <a:buAutoNum type="alphaUcPeriod"/>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Learn about new technologies that are available</a:t>
            </a:r>
          </a:p>
          <a:p>
            <a:pPr marL="457200" indent="-457200" algn="just" eaLnBrk="1" fontAlgn="auto" hangingPunct="1">
              <a:lnSpc>
                <a:spcPct val="150000"/>
              </a:lnSpc>
              <a:spcBef>
                <a:spcPts val="0"/>
              </a:spcBef>
              <a:spcAft>
                <a:spcPts val="0"/>
              </a:spcAft>
              <a:buFont typeface="+mj-lt"/>
              <a:buAutoNum type="alphaUcPeriod"/>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Improve regularity of glucose monitoring</a:t>
            </a:r>
          </a:p>
          <a:p>
            <a:pPr marL="457200" indent="-457200" algn="just" eaLnBrk="1" fontAlgn="auto" hangingPunct="1">
              <a:lnSpc>
                <a:spcPct val="150000"/>
              </a:lnSpc>
              <a:spcBef>
                <a:spcPts val="0"/>
              </a:spcBef>
              <a:spcAft>
                <a:spcPts val="0"/>
              </a:spcAft>
              <a:buFont typeface="+mj-lt"/>
              <a:buAutoNum type="alphaUcPeriod"/>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Determine individualized strategies to eat more regular, healthy meals</a:t>
            </a:r>
          </a:p>
          <a:p>
            <a:pPr marL="457200" indent="-457200" algn="just" eaLnBrk="1" fontAlgn="auto" hangingPunct="1">
              <a:lnSpc>
                <a:spcPct val="150000"/>
              </a:lnSpc>
              <a:spcBef>
                <a:spcPts val="0"/>
              </a:spcBef>
              <a:spcAft>
                <a:spcPts val="0"/>
              </a:spcAft>
              <a:buFont typeface="+mj-lt"/>
              <a:buAutoNum type="alphaUcPeriod"/>
              <a:defRPr/>
            </a:pPr>
            <a:r>
              <a:rPr lang="en-US" sz="2000">
                <a:solidFill>
                  <a:schemeClr val="bg1">
                    <a:lumMod val="50000"/>
                  </a:schemeClr>
                </a:solidFill>
                <a:highlight>
                  <a:srgbClr val="FFFF00"/>
                </a:highlight>
                <a:latin typeface="Lato" panose="020F0502020204030203" pitchFamily="34" charset="0"/>
                <a:ea typeface="Open Sans" panose="020B0606030504020204" pitchFamily="34" charset="0"/>
                <a:cs typeface="Open Sans" panose="020B0606030504020204" pitchFamily="34" charset="0"/>
              </a:rPr>
              <a:t>All of the above</a:t>
            </a:r>
          </a:p>
        </p:txBody>
      </p:sp>
    </p:spTree>
    <p:extLst>
      <p:ext uri="{BB962C8B-B14F-4D97-AF65-F5344CB8AC3E}">
        <p14:creationId xmlns:p14="http://schemas.microsoft.com/office/powerpoint/2010/main" val="1592160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6FD77-9D18-AF54-5A33-095473550788}"/>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79C9F1BA-325C-1576-EFA0-B882D9BAE1B7}"/>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Conclusions</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25D10E89-7CC9-C549-884A-F393330A4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5" name="TextBox 4">
            <a:extLst>
              <a:ext uri="{FF2B5EF4-FFF2-40B4-BE49-F238E27FC236}">
                <a16:creationId xmlns:a16="http://schemas.microsoft.com/office/drawing/2014/main" id="{8FE9B4C9-C7F5-7B97-2807-9307B7A4ACA5}"/>
              </a:ext>
            </a:extLst>
          </p:cNvPr>
          <p:cNvSpPr txBox="1"/>
          <p:nvPr/>
        </p:nvSpPr>
        <p:spPr>
          <a:xfrm>
            <a:off x="1064985" y="1836896"/>
            <a:ext cx="10473872" cy="3897349"/>
          </a:xfrm>
          <a:prstGeom prst="rect">
            <a:avLst/>
          </a:prstGeom>
          <a:noFill/>
        </p:spPr>
        <p:txBody>
          <a:bodyPr wrap="square"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sz="2400">
                <a:solidFill>
                  <a:schemeClr val="bg1">
                    <a:lumMod val="50000"/>
                  </a:schemeClr>
                </a:solidFill>
                <a:latin typeface="Lato"/>
                <a:ea typeface="Open Sans"/>
                <a:cs typeface="Open Sans"/>
              </a:rPr>
              <a:t>There are many evidence-based benefits of DSMES and DPP.</a:t>
            </a:r>
            <a:endParaRPr lang="en-US">
              <a:solidFill>
                <a:schemeClr val="bg1">
                  <a:lumMod val="50000"/>
                </a:schemeClr>
              </a:solidFill>
              <a:latin typeface="Lato"/>
              <a:ea typeface="Open Sans"/>
              <a:cs typeface="Open Sans"/>
            </a:endParaRP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4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DSMES and DPP complement traditional primary care and endocrinology-based diabetes management and lead to sustained behavior change and improve long-term outcomes. </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4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Critical times to provide and modify DSMES are at diagnosis, annually or when not meeting treatment targets, when complicating conditions occur, and during transitions of care.</a:t>
            </a:r>
          </a:p>
        </p:txBody>
      </p:sp>
    </p:spTree>
    <p:extLst>
      <p:ext uri="{BB962C8B-B14F-4D97-AF65-F5344CB8AC3E}">
        <p14:creationId xmlns:p14="http://schemas.microsoft.com/office/powerpoint/2010/main" val="4252523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C12E8-56CF-04D8-C601-17C36F7CC932}"/>
            </a:ext>
          </a:extLst>
        </p:cNvPr>
        <p:cNvGrpSpPr/>
        <p:nvPr/>
      </p:nvGrpSpPr>
      <p:grpSpPr>
        <a:xfrm>
          <a:off x="0" y="0"/>
          <a:ext cx="0" cy="0"/>
          <a:chOff x="0" y="0"/>
          <a:chExt cx="0" cy="0"/>
        </a:xfrm>
      </p:grpSpPr>
      <p:sp>
        <p:nvSpPr>
          <p:cNvPr id="62466" name="TextBox 525">
            <a:extLst>
              <a:ext uri="{FF2B5EF4-FFF2-40B4-BE49-F238E27FC236}">
                <a16:creationId xmlns:a16="http://schemas.microsoft.com/office/drawing/2014/main" id="{C83D220C-6F7A-64F8-A523-2EED3B43B56F}"/>
              </a:ext>
            </a:extLst>
          </p:cNvPr>
          <p:cNvSpPr txBox="1">
            <a:spLocks noChangeArrowheads="1"/>
          </p:cNvSpPr>
          <p:nvPr/>
        </p:nvSpPr>
        <p:spPr bwMode="auto">
          <a:xfrm>
            <a:off x="1117600" y="3834666"/>
            <a:ext cx="497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6872B"/>
                </a:solidFill>
                <a:latin typeface="Poppins" panose="00000500000000000000" pitchFamily="2" charset="0"/>
                <a:ea typeface="Open Sans ExtraBold" pitchFamily="2" charset="0"/>
                <a:cs typeface="Poppins" panose="00000500000000000000" pitchFamily="2" charset="0"/>
              </a:rPr>
              <a:t>Apply interprofessional, team-based strategies to integrate DSMES and DPP into clinical and community workflows across Ohio.</a:t>
            </a:r>
          </a:p>
        </p:txBody>
      </p:sp>
      <p:cxnSp>
        <p:nvCxnSpPr>
          <p:cNvPr id="527" name="Straight Connector 526">
            <a:extLst>
              <a:ext uri="{FF2B5EF4-FFF2-40B4-BE49-F238E27FC236}">
                <a16:creationId xmlns:a16="http://schemas.microsoft.com/office/drawing/2014/main" id="{E9EE8D3F-F40B-7464-9D9E-5AF1B88B5C19}"/>
              </a:ext>
            </a:extLst>
          </p:cNvPr>
          <p:cNvCxnSpPr/>
          <p:nvPr/>
        </p:nvCxnSpPr>
        <p:spPr>
          <a:xfrm>
            <a:off x="1117600" y="2206625"/>
            <a:ext cx="1090613" cy="0"/>
          </a:xfrm>
          <a:prstGeom prst="line">
            <a:avLst/>
          </a:prstGeom>
          <a:ln w="38100">
            <a:solidFill>
              <a:srgbClr val="FDD24F"/>
            </a:solidFill>
          </a:ln>
        </p:spPr>
        <p:style>
          <a:lnRef idx="1">
            <a:schemeClr val="accent1"/>
          </a:lnRef>
          <a:fillRef idx="0">
            <a:schemeClr val="accent1"/>
          </a:fillRef>
          <a:effectRef idx="0">
            <a:schemeClr val="accent1"/>
          </a:effectRef>
          <a:fontRef idx="minor">
            <a:schemeClr val="tx1"/>
          </a:fontRef>
        </p:style>
      </p:cxnSp>
      <p:sp>
        <p:nvSpPr>
          <p:cNvPr id="62468" name="TextBox 527">
            <a:extLst>
              <a:ext uri="{FF2B5EF4-FFF2-40B4-BE49-F238E27FC236}">
                <a16:creationId xmlns:a16="http://schemas.microsoft.com/office/drawing/2014/main" id="{C21A0CFC-1D88-39F9-78D9-14AC014702B2}"/>
              </a:ext>
            </a:extLst>
          </p:cNvPr>
          <p:cNvSpPr txBox="1">
            <a:spLocks noChangeArrowheads="1"/>
          </p:cNvSpPr>
          <p:nvPr/>
        </p:nvSpPr>
        <p:spPr bwMode="auto">
          <a:xfrm>
            <a:off x="995363" y="2203450"/>
            <a:ext cx="34050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0" b="1">
                <a:solidFill>
                  <a:srgbClr val="124F6F"/>
                </a:solidFill>
                <a:latin typeface="Playfair Display" panose="00000800000000000000" pitchFamily="2" charset="0"/>
                <a:cs typeface="Open Sans ExtraBold" pitchFamily="2" charset="0"/>
              </a:rPr>
              <a:t>LO#3</a:t>
            </a:r>
          </a:p>
        </p:txBody>
      </p:sp>
      <p:grpSp>
        <p:nvGrpSpPr>
          <p:cNvPr id="529" name="Group 528">
            <a:extLst>
              <a:ext uri="{FF2B5EF4-FFF2-40B4-BE49-F238E27FC236}">
                <a16:creationId xmlns:a16="http://schemas.microsoft.com/office/drawing/2014/main" id="{36E54C62-A1ED-8831-1150-223F7D8B7F35}"/>
              </a:ext>
            </a:extLst>
          </p:cNvPr>
          <p:cNvGrpSpPr/>
          <p:nvPr/>
        </p:nvGrpSpPr>
        <p:grpSpPr>
          <a:xfrm>
            <a:off x="6152315" y="718171"/>
            <a:ext cx="1132704" cy="1260844"/>
            <a:chOff x="1935730" y="2359687"/>
            <a:chExt cx="2527200" cy="2813096"/>
          </a:xfrm>
          <a:solidFill>
            <a:srgbClr val="F6872B">
              <a:alpha val="50000"/>
            </a:srgbClr>
          </a:solidFill>
        </p:grpSpPr>
        <p:sp>
          <p:nvSpPr>
            <p:cNvPr id="530" name="Oval 529">
              <a:extLst>
                <a:ext uri="{FF2B5EF4-FFF2-40B4-BE49-F238E27FC236}">
                  <a16:creationId xmlns:a16="http://schemas.microsoft.com/office/drawing/2014/main" id="{440B8BC7-EC30-FC3A-A63B-16A49E6FF8CD}"/>
                </a:ext>
              </a:extLst>
            </p:cNvPr>
            <p:cNvSpPr/>
            <p:nvPr/>
          </p:nvSpPr>
          <p:spPr>
            <a:xfrm>
              <a:off x="19357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1" name="Oval 530">
              <a:extLst>
                <a:ext uri="{FF2B5EF4-FFF2-40B4-BE49-F238E27FC236}">
                  <a16:creationId xmlns:a16="http://schemas.microsoft.com/office/drawing/2014/main" id="{09EE0534-C683-5172-0F17-1EA48C9BF43E}"/>
                </a:ext>
              </a:extLst>
            </p:cNvPr>
            <p:cNvSpPr/>
            <p:nvPr/>
          </p:nvSpPr>
          <p:spPr>
            <a:xfrm>
              <a:off x="19357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2" name="Oval 531">
              <a:extLst>
                <a:ext uri="{FF2B5EF4-FFF2-40B4-BE49-F238E27FC236}">
                  <a16:creationId xmlns:a16="http://schemas.microsoft.com/office/drawing/2014/main" id="{6FC095FE-65E6-1BBF-D115-5A8485CE1E7A}"/>
                </a:ext>
              </a:extLst>
            </p:cNvPr>
            <p:cNvSpPr/>
            <p:nvPr/>
          </p:nvSpPr>
          <p:spPr>
            <a:xfrm>
              <a:off x="19357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3" name="Oval 532">
              <a:extLst>
                <a:ext uri="{FF2B5EF4-FFF2-40B4-BE49-F238E27FC236}">
                  <a16:creationId xmlns:a16="http://schemas.microsoft.com/office/drawing/2014/main" id="{C725DE44-C325-7B39-EA7A-531E292931B0}"/>
                </a:ext>
              </a:extLst>
            </p:cNvPr>
            <p:cNvSpPr/>
            <p:nvPr/>
          </p:nvSpPr>
          <p:spPr>
            <a:xfrm>
              <a:off x="19357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4" name="Oval 533">
              <a:extLst>
                <a:ext uri="{FF2B5EF4-FFF2-40B4-BE49-F238E27FC236}">
                  <a16:creationId xmlns:a16="http://schemas.microsoft.com/office/drawing/2014/main" id="{FCA12F1D-0330-4E57-11D9-9B4FB973F6B3}"/>
                </a:ext>
              </a:extLst>
            </p:cNvPr>
            <p:cNvSpPr/>
            <p:nvPr/>
          </p:nvSpPr>
          <p:spPr>
            <a:xfrm>
              <a:off x="19357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5" name="Oval 534">
              <a:extLst>
                <a:ext uri="{FF2B5EF4-FFF2-40B4-BE49-F238E27FC236}">
                  <a16:creationId xmlns:a16="http://schemas.microsoft.com/office/drawing/2014/main" id="{AD929BDA-5E80-3FEB-C1B6-A96272ED19EC}"/>
                </a:ext>
              </a:extLst>
            </p:cNvPr>
            <p:cNvSpPr/>
            <p:nvPr/>
          </p:nvSpPr>
          <p:spPr>
            <a:xfrm>
              <a:off x="19357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6" name="Oval 535">
              <a:extLst>
                <a:ext uri="{FF2B5EF4-FFF2-40B4-BE49-F238E27FC236}">
                  <a16:creationId xmlns:a16="http://schemas.microsoft.com/office/drawing/2014/main" id="{C18FCEAF-5387-AE79-D1A0-48CF8B0B8CB9}"/>
                </a:ext>
              </a:extLst>
            </p:cNvPr>
            <p:cNvSpPr/>
            <p:nvPr/>
          </p:nvSpPr>
          <p:spPr>
            <a:xfrm>
              <a:off x="19357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7" name="Oval 536">
              <a:extLst>
                <a:ext uri="{FF2B5EF4-FFF2-40B4-BE49-F238E27FC236}">
                  <a16:creationId xmlns:a16="http://schemas.microsoft.com/office/drawing/2014/main" id="{E60F6D85-8A33-0D71-50B8-B0C511B77456}"/>
                </a:ext>
              </a:extLst>
            </p:cNvPr>
            <p:cNvSpPr/>
            <p:nvPr/>
          </p:nvSpPr>
          <p:spPr>
            <a:xfrm>
              <a:off x="19357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8" name="Oval 537">
              <a:extLst>
                <a:ext uri="{FF2B5EF4-FFF2-40B4-BE49-F238E27FC236}">
                  <a16:creationId xmlns:a16="http://schemas.microsoft.com/office/drawing/2014/main" id="{FD2C1580-80F3-EDDA-2C33-114C9CB440BE}"/>
                </a:ext>
              </a:extLst>
            </p:cNvPr>
            <p:cNvSpPr/>
            <p:nvPr/>
          </p:nvSpPr>
          <p:spPr>
            <a:xfrm>
              <a:off x="19357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9" name="Oval 538">
              <a:extLst>
                <a:ext uri="{FF2B5EF4-FFF2-40B4-BE49-F238E27FC236}">
                  <a16:creationId xmlns:a16="http://schemas.microsoft.com/office/drawing/2014/main" id="{B2D01B1B-E6A5-C536-6009-83AF6F55CF26}"/>
                </a:ext>
              </a:extLst>
            </p:cNvPr>
            <p:cNvSpPr/>
            <p:nvPr/>
          </p:nvSpPr>
          <p:spPr>
            <a:xfrm>
              <a:off x="23389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0" name="Oval 539">
              <a:extLst>
                <a:ext uri="{FF2B5EF4-FFF2-40B4-BE49-F238E27FC236}">
                  <a16:creationId xmlns:a16="http://schemas.microsoft.com/office/drawing/2014/main" id="{76660BC7-37FC-D622-4F1D-A4B9517ECCD4}"/>
                </a:ext>
              </a:extLst>
            </p:cNvPr>
            <p:cNvSpPr/>
            <p:nvPr/>
          </p:nvSpPr>
          <p:spPr>
            <a:xfrm>
              <a:off x="23389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1" name="Oval 540">
              <a:extLst>
                <a:ext uri="{FF2B5EF4-FFF2-40B4-BE49-F238E27FC236}">
                  <a16:creationId xmlns:a16="http://schemas.microsoft.com/office/drawing/2014/main" id="{225DF42B-74AE-6078-7358-50BFABB2EE88}"/>
                </a:ext>
              </a:extLst>
            </p:cNvPr>
            <p:cNvSpPr/>
            <p:nvPr/>
          </p:nvSpPr>
          <p:spPr>
            <a:xfrm>
              <a:off x="23389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2" name="Oval 541">
              <a:extLst>
                <a:ext uri="{FF2B5EF4-FFF2-40B4-BE49-F238E27FC236}">
                  <a16:creationId xmlns:a16="http://schemas.microsoft.com/office/drawing/2014/main" id="{0D10A56A-665E-07F9-FF8A-2E43A526DA85}"/>
                </a:ext>
              </a:extLst>
            </p:cNvPr>
            <p:cNvSpPr/>
            <p:nvPr/>
          </p:nvSpPr>
          <p:spPr>
            <a:xfrm>
              <a:off x="23389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3" name="Oval 542">
              <a:extLst>
                <a:ext uri="{FF2B5EF4-FFF2-40B4-BE49-F238E27FC236}">
                  <a16:creationId xmlns:a16="http://schemas.microsoft.com/office/drawing/2014/main" id="{BFB667D1-C898-2BDD-F142-4925FE2B0B0C}"/>
                </a:ext>
              </a:extLst>
            </p:cNvPr>
            <p:cNvSpPr/>
            <p:nvPr/>
          </p:nvSpPr>
          <p:spPr>
            <a:xfrm>
              <a:off x="23389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4" name="Oval 543">
              <a:extLst>
                <a:ext uri="{FF2B5EF4-FFF2-40B4-BE49-F238E27FC236}">
                  <a16:creationId xmlns:a16="http://schemas.microsoft.com/office/drawing/2014/main" id="{32E2DBAF-7D89-967B-1DAB-1612374B5249}"/>
                </a:ext>
              </a:extLst>
            </p:cNvPr>
            <p:cNvSpPr/>
            <p:nvPr/>
          </p:nvSpPr>
          <p:spPr>
            <a:xfrm>
              <a:off x="23389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5" name="Oval 544">
              <a:extLst>
                <a:ext uri="{FF2B5EF4-FFF2-40B4-BE49-F238E27FC236}">
                  <a16:creationId xmlns:a16="http://schemas.microsoft.com/office/drawing/2014/main" id="{A53A91D4-DFA1-4C48-391F-32389DBC35DE}"/>
                </a:ext>
              </a:extLst>
            </p:cNvPr>
            <p:cNvSpPr/>
            <p:nvPr/>
          </p:nvSpPr>
          <p:spPr>
            <a:xfrm>
              <a:off x="23389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6" name="Oval 545">
              <a:extLst>
                <a:ext uri="{FF2B5EF4-FFF2-40B4-BE49-F238E27FC236}">
                  <a16:creationId xmlns:a16="http://schemas.microsoft.com/office/drawing/2014/main" id="{F783D9AF-696B-02E8-8A97-0C5101EBE717}"/>
                </a:ext>
              </a:extLst>
            </p:cNvPr>
            <p:cNvSpPr/>
            <p:nvPr/>
          </p:nvSpPr>
          <p:spPr>
            <a:xfrm>
              <a:off x="23389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7" name="Oval 546">
              <a:extLst>
                <a:ext uri="{FF2B5EF4-FFF2-40B4-BE49-F238E27FC236}">
                  <a16:creationId xmlns:a16="http://schemas.microsoft.com/office/drawing/2014/main" id="{02AE7DF0-EB5B-945C-733E-377A366BFC58}"/>
                </a:ext>
              </a:extLst>
            </p:cNvPr>
            <p:cNvSpPr/>
            <p:nvPr/>
          </p:nvSpPr>
          <p:spPr>
            <a:xfrm>
              <a:off x="23389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8" name="Oval 547">
              <a:extLst>
                <a:ext uri="{FF2B5EF4-FFF2-40B4-BE49-F238E27FC236}">
                  <a16:creationId xmlns:a16="http://schemas.microsoft.com/office/drawing/2014/main" id="{892AB917-70B4-7D66-9E24-57FF9120307C}"/>
                </a:ext>
              </a:extLst>
            </p:cNvPr>
            <p:cNvSpPr/>
            <p:nvPr/>
          </p:nvSpPr>
          <p:spPr>
            <a:xfrm>
              <a:off x="27421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9" name="Oval 548">
              <a:extLst>
                <a:ext uri="{FF2B5EF4-FFF2-40B4-BE49-F238E27FC236}">
                  <a16:creationId xmlns:a16="http://schemas.microsoft.com/office/drawing/2014/main" id="{BA538B7E-39ED-FC4B-BF7A-E66F0F5404E6}"/>
                </a:ext>
              </a:extLst>
            </p:cNvPr>
            <p:cNvSpPr/>
            <p:nvPr/>
          </p:nvSpPr>
          <p:spPr>
            <a:xfrm>
              <a:off x="27421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0" name="Oval 549">
              <a:extLst>
                <a:ext uri="{FF2B5EF4-FFF2-40B4-BE49-F238E27FC236}">
                  <a16:creationId xmlns:a16="http://schemas.microsoft.com/office/drawing/2014/main" id="{5943ABE1-A7EC-95DD-125E-8B8C9CC53CB1}"/>
                </a:ext>
              </a:extLst>
            </p:cNvPr>
            <p:cNvSpPr/>
            <p:nvPr/>
          </p:nvSpPr>
          <p:spPr>
            <a:xfrm>
              <a:off x="27421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1" name="Oval 550">
              <a:extLst>
                <a:ext uri="{FF2B5EF4-FFF2-40B4-BE49-F238E27FC236}">
                  <a16:creationId xmlns:a16="http://schemas.microsoft.com/office/drawing/2014/main" id="{C4D4B26B-BADB-FF51-3F79-4B8787110A69}"/>
                </a:ext>
              </a:extLst>
            </p:cNvPr>
            <p:cNvSpPr/>
            <p:nvPr/>
          </p:nvSpPr>
          <p:spPr>
            <a:xfrm>
              <a:off x="27421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2" name="Oval 551">
              <a:extLst>
                <a:ext uri="{FF2B5EF4-FFF2-40B4-BE49-F238E27FC236}">
                  <a16:creationId xmlns:a16="http://schemas.microsoft.com/office/drawing/2014/main" id="{8A53EBB0-9535-C2E5-20F1-3BEED69276B8}"/>
                </a:ext>
              </a:extLst>
            </p:cNvPr>
            <p:cNvSpPr/>
            <p:nvPr/>
          </p:nvSpPr>
          <p:spPr>
            <a:xfrm>
              <a:off x="27421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3" name="Oval 552">
              <a:extLst>
                <a:ext uri="{FF2B5EF4-FFF2-40B4-BE49-F238E27FC236}">
                  <a16:creationId xmlns:a16="http://schemas.microsoft.com/office/drawing/2014/main" id="{3412D0DD-8ED0-725D-B90B-58892A4C16A4}"/>
                </a:ext>
              </a:extLst>
            </p:cNvPr>
            <p:cNvSpPr/>
            <p:nvPr/>
          </p:nvSpPr>
          <p:spPr>
            <a:xfrm>
              <a:off x="27421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4" name="Oval 553">
              <a:extLst>
                <a:ext uri="{FF2B5EF4-FFF2-40B4-BE49-F238E27FC236}">
                  <a16:creationId xmlns:a16="http://schemas.microsoft.com/office/drawing/2014/main" id="{59B2E530-A3DC-6B9F-336E-CABF6DA1F832}"/>
                </a:ext>
              </a:extLst>
            </p:cNvPr>
            <p:cNvSpPr/>
            <p:nvPr/>
          </p:nvSpPr>
          <p:spPr>
            <a:xfrm>
              <a:off x="27421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5" name="Oval 554">
              <a:extLst>
                <a:ext uri="{FF2B5EF4-FFF2-40B4-BE49-F238E27FC236}">
                  <a16:creationId xmlns:a16="http://schemas.microsoft.com/office/drawing/2014/main" id="{999DA5E6-0B14-8ABF-EF5E-E586F44BBF78}"/>
                </a:ext>
              </a:extLst>
            </p:cNvPr>
            <p:cNvSpPr/>
            <p:nvPr/>
          </p:nvSpPr>
          <p:spPr>
            <a:xfrm>
              <a:off x="27421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6" name="Oval 555">
              <a:extLst>
                <a:ext uri="{FF2B5EF4-FFF2-40B4-BE49-F238E27FC236}">
                  <a16:creationId xmlns:a16="http://schemas.microsoft.com/office/drawing/2014/main" id="{6B35EF14-4B93-5122-9AC0-13D69CC14556}"/>
                </a:ext>
              </a:extLst>
            </p:cNvPr>
            <p:cNvSpPr/>
            <p:nvPr/>
          </p:nvSpPr>
          <p:spPr>
            <a:xfrm>
              <a:off x="27421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7" name="Oval 556">
              <a:extLst>
                <a:ext uri="{FF2B5EF4-FFF2-40B4-BE49-F238E27FC236}">
                  <a16:creationId xmlns:a16="http://schemas.microsoft.com/office/drawing/2014/main" id="{B60DACD9-BF83-E6F9-CD80-5BEA8A452F4C}"/>
                </a:ext>
              </a:extLst>
            </p:cNvPr>
            <p:cNvSpPr/>
            <p:nvPr/>
          </p:nvSpPr>
          <p:spPr>
            <a:xfrm>
              <a:off x="31453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8" name="Oval 557">
              <a:extLst>
                <a:ext uri="{FF2B5EF4-FFF2-40B4-BE49-F238E27FC236}">
                  <a16:creationId xmlns:a16="http://schemas.microsoft.com/office/drawing/2014/main" id="{EA33B08A-67D1-E7D2-A319-082D7F538445}"/>
                </a:ext>
              </a:extLst>
            </p:cNvPr>
            <p:cNvSpPr/>
            <p:nvPr/>
          </p:nvSpPr>
          <p:spPr>
            <a:xfrm>
              <a:off x="31453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9" name="Oval 558">
              <a:extLst>
                <a:ext uri="{FF2B5EF4-FFF2-40B4-BE49-F238E27FC236}">
                  <a16:creationId xmlns:a16="http://schemas.microsoft.com/office/drawing/2014/main" id="{C3370189-A201-84EA-0D60-C71E14673CE9}"/>
                </a:ext>
              </a:extLst>
            </p:cNvPr>
            <p:cNvSpPr/>
            <p:nvPr/>
          </p:nvSpPr>
          <p:spPr>
            <a:xfrm>
              <a:off x="31453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0" name="Oval 559">
              <a:extLst>
                <a:ext uri="{FF2B5EF4-FFF2-40B4-BE49-F238E27FC236}">
                  <a16:creationId xmlns:a16="http://schemas.microsoft.com/office/drawing/2014/main" id="{F5AADE8D-0252-E6E0-D791-DD95FD71BA56}"/>
                </a:ext>
              </a:extLst>
            </p:cNvPr>
            <p:cNvSpPr/>
            <p:nvPr/>
          </p:nvSpPr>
          <p:spPr>
            <a:xfrm>
              <a:off x="31453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1" name="Oval 560">
              <a:extLst>
                <a:ext uri="{FF2B5EF4-FFF2-40B4-BE49-F238E27FC236}">
                  <a16:creationId xmlns:a16="http://schemas.microsoft.com/office/drawing/2014/main" id="{BA771A1C-A2BD-DAB2-6720-446100CF6F88}"/>
                </a:ext>
              </a:extLst>
            </p:cNvPr>
            <p:cNvSpPr/>
            <p:nvPr/>
          </p:nvSpPr>
          <p:spPr>
            <a:xfrm>
              <a:off x="31453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2" name="Oval 561">
              <a:extLst>
                <a:ext uri="{FF2B5EF4-FFF2-40B4-BE49-F238E27FC236}">
                  <a16:creationId xmlns:a16="http://schemas.microsoft.com/office/drawing/2014/main" id="{F9C85659-CF00-0138-5D19-F75C2F8BD5F3}"/>
                </a:ext>
              </a:extLst>
            </p:cNvPr>
            <p:cNvSpPr/>
            <p:nvPr/>
          </p:nvSpPr>
          <p:spPr>
            <a:xfrm>
              <a:off x="31453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3" name="Oval 562">
              <a:extLst>
                <a:ext uri="{FF2B5EF4-FFF2-40B4-BE49-F238E27FC236}">
                  <a16:creationId xmlns:a16="http://schemas.microsoft.com/office/drawing/2014/main" id="{E14794CF-AAB6-8C75-68A7-1C70123776D3}"/>
                </a:ext>
              </a:extLst>
            </p:cNvPr>
            <p:cNvSpPr/>
            <p:nvPr/>
          </p:nvSpPr>
          <p:spPr>
            <a:xfrm>
              <a:off x="31453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4" name="Oval 563">
              <a:extLst>
                <a:ext uri="{FF2B5EF4-FFF2-40B4-BE49-F238E27FC236}">
                  <a16:creationId xmlns:a16="http://schemas.microsoft.com/office/drawing/2014/main" id="{2411C5B6-8300-2E6F-198F-3A10105BFDCB}"/>
                </a:ext>
              </a:extLst>
            </p:cNvPr>
            <p:cNvSpPr/>
            <p:nvPr/>
          </p:nvSpPr>
          <p:spPr>
            <a:xfrm>
              <a:off x="31453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5" name="Oval 564">
              <a:extLst>
                <a:ext uri="{FF2B5EF4-FFF2-40B4-BE49-F238E27FC236}">
                  <a16:creationId xmlns:a16="http://schemas.microsoft.com/office/drawing/2014/main" id="{02B4E354-2494-13E7-A4E6-4441093DF9FC}"/>
                </a:ext>
              </a:extLst>
            </p:cNvPr>
            <p:cNvSpPr/>
            <p:nvPr/>
          </p:nvSpPr>
          <p:spPr>
            <a:xfrm>
              <a:off x="31453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6" name="Oval 565">
              <a:extLst>
                <a:ext uri="{FF2B5EF4-FFF2-40B4-BE49-F238E27FC236}">
                  <a16:creationId xmlns:a16="http://schemas.microsoft.com/office/drawing/2014/main" id="{28FAD8EE-E00C-20DE-E37F-2595A3FDB815}"/>
                </a:ext>
              </a:extLst>
            </p:cNvPr>
            <p:cNvSpPr/>
            <p:nvPr/>
          </p:nvSpPr>
          <p:spPr>
            <a:xfrm>
              <a:off x="35485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7" name="Oval 566">
              <a:extLst>
                <a:ext uri="{FF2B5EF4-FFF2-40B4-BE49-F238E27FC236}">
                  <a16:creationId xmlns:a16="http://schemas.microsoft.com/office/drawing/2014/main" id="{15561DE8-2466-3735-4300-DCFC0D8FBCC7}"/>
                </a:ext>
              </a:extLst>
            </p:cNvPr>
            <p:cNvSpPr/>
            <p:nvPr/>
          </p:nvSpPr>
          <p:spPr>
            <a:xfrm>
              <a:off x="35485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8" name="Oval 567">
              <a:extLst>
                <a:ext uri="{FF2B5EF4-FFF2-40B4-BE49-F238E27FC236}">
                  <a16:creationId xmlns:a16="http://schemas.microsoft.com/office/drawing/2014/main" id="{4ADC2FCC-7208-2413-0A09-66EA34823F6C}"/>
                </a:ext>
              </a:extLst>
            </p:cNvPr>
            <p:cNvSpPr/>
            <p:nvPr/>
          </p:nvSpPr>
          <p:spPr>
            <a:xfrm>
              <a:off x="35485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9" name="Oval 568">
              <a:extLst>
                <a:ext uri="{FF2B5EF4-FFF2-40B4-BE49-F238E27FC236}">
                  <a16:creationId xmlns:a16="http://schemas.microsoft.com/office/drawing/2014/main" id="{8DFDB16C-060B-7DAF-B448-D5F1DCD27925}"/>
                </a:ext>
              </a:extLst>
            </p:cNvPr>
            <p:cNvSpPr/>
            <p:nvPr/>
          </p:nvSpPr>
          <p:spPr>
            <a:xfrm>
              <a:off x="35485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0" name="Oval 569">
              <a:extLst>
                <a:ext uri="{FF2B5EF4-FFF2-40B4-BE49-F238E27FC236}">
                  <a16:creationId xmlns:a16="http://schemas.microsoft.com/office/drawing/2014/main" id="{4049293B-B0BC-C4F1-3208-F71D115CD52F}"/>
                </a:ext>
              </a:extLst>
            </p:cNvPr>
            <p:cNvSpPr/>
            <p:nvPr/>
          </p:nvSpPr>
          <p:spPr>
            <a:xfrm>
              <a:off x="35485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1" name="Oval 570">
              <a:extLst>
                <a:ext uri="{FF2B5EF4-FFF2-40B4-BE49-F238E27FC236}">
                  <a16:creationId xmlns:a16="http://schemas.microsoft.com/office/drawing/2014/main" id="{5D5285F7-78F6-0593-997D-949E57DF1938}"/>
                </a:ext>
              </a:extLst>
            </p:cNvPr>
            <p:cNvSpPr/>
            <p:nvPr/>
          </p:nvSpPr>
          <p:spPr>
            <a:xfrm>
              <a:off x="35485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2" name="Oval 571">
              <a:extLst>
                <a:ext uri="{FF2B5EF4-FFF2-40B4-BE49-F238E27FC236}">
                  <a16:creationId xmlns:a16="http://schemas.microsoft.com/office/drawing/2014/main" id="{D8E7AFF8-F0E3-9CDB-6F41-4EE096C03E0E}"/>
                </a:ext>
              </a:extLst>
            </p:cNvPr>
            <p:cNvSpPr/>
            <p:nvPr/>
          </p:nvSpPr>
          <p:spPr>
            <a:xfrm>
              <a:off x="35485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3" name="Oval 572">
              <a:extLst>
                <a:ext uri="{FF2B5EF4-FFF2-40B4-BE49-F238E27FC236}">
                  <a16:creationId xmlns:a16="http://schemas.microsoft.com/office/drawing/2014/main" id="{6CA4324D-28A5-EC83-B013-4A4055E8E461}"/>
                </a:ext>
              </a:extLst>
            </p:cNvPr>
            <p:cNvSpPr/>
            <p:nvPr/>
          </p:nvSpPr>
          <p:spPr>
            <a:xfrm>
              <a:off x="35485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4" name="Oval 573">
              <a:extLst>
                <a:ext uri="{FF2B5EF4-FFF2-40B4-BE49-F238E27FC236}">
                  <a16:creationId xmlns:a16="http://schemas.microsoft.com/office/drawing/2014/main" id="{F02B248A-DBD8-C5A0-D53E-21F9AFAE1F52}"/>
                </a:ext>
              </a:extLst>
            </p:cNvPr>
            <p:cNvSpPr/>
            <p:nvPr/>
          </p:nvSpPr>
          <p:spPr>
            <a:xfrm>
              <a:off x="35485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5" name="Oval 574">
              <a:extLst>
                <a:ext uri="{FF2B5EF4-FFF2-40B4-BE49-F238E27FC236}">
                  <a16:creationId xmlns:a16="http://schemas.microsoft.com/office/drawing/2014/main" id="{3F37C46C-9418-F7A7-E7D5-207AE85205ED}"/>
                </a:ext>
              </a:extLst>
            </p:cNvPr>
            <p:cNvSpPr/>
            <p:nvPr/>
          </p:nvSpPr>
          <p:spPr>
            <a:xfrm>
              <a:off x="39517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6" name="Oval 575">
              <a:extLst>
                <a:ext uri="{FF2B5EF4-FFF2-40B4-BE49-F238E27FC236}">
                  <a16:creationId xmlns:a16="http://schemas.microsoft.com/office/drawing/2014/main" id="{A3C94E9F-F5E8-1125-7E85-8D8D8EB887FF}"/>
                </a:ext>
              </a:extLst>
            </p:cNvPr>
            <p:cNvSpPr/>
            <p:nvPr/>
          </p:nvSpPr>
          <p:spPr>
            <a:xfrm>
              <a:off x="39517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7" name="Oval 576">
              <a:extLst>
                <a:ext uri="{FF2B5EF4-FFF2-40B4-BE49-F238E27FC236}">
                  <a16:creationId xmlns:a16="http://schemas.microsoft.com/office/drawing/2014/main" id="{EEBEAE5B-DED5-5823-9A29-0AEF913D7A87}"/>
                </a:ext>
              </a:extLst>
            </p:cNvPr>
            <p:cNvSpPr/>
            <p:nvPr/>
          </p:nvSpPr>
          <p:spPr>
            <a:xfrm>
              <a:off x="39517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8" name="Oval 577">
              <a:extLst>
                <a:ext uri="{FF2B5EF4-FFF2-40B4-BE49-F238E27FC236}">
                  <a16:creationId xmlns:a16="http://schemas.microsoft.com/office/drawing/2014/main" id="{7851BB46-9DC5-FB20-4709-48B858025D18}"/>
                </a:ext>
              </a:extLst>
            </p:cNvPr>
            <p:cNvSpPr/>
            <p:nvPr/>
          </p:nvSpPr>
          <p:spPr>
            <a:xfrm>
              <a:off x="39517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9" name="Oval 578">
              <a:extLst>
                <a:ext uri="{FF2B5EF4-FFF2-40B4-BE49-F238E27FC236}">
                  <a16:creationId xmlns:a16="http://schemas.microsoft.com/office/drawing/2014/main" id="{275ECC2B-BC6E-68AA-BEC4-EFA2B57F6DD1}"/>
                </a:ext>
              </a:extLst>
            </p:cNvPr>
            <p:cNvSpPr/>
            <p:nvPr/>
          </p:nvSpPr>
          <p:spPr>
            <a:xfrm>
              <a:off x="39517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0" name="Oval 579">
              <a:extLst>
                <a:ext uri="{FF2B5EF4-FFF2-40B4-BE49-F238E27FC236}">
                  <a16:creationId xmlns:a16="http://schemas.microsoft.com/office/drawing/2014/main" id="{8BC100D9-A690-C99C-6171-08F159BDE5FD}"/>
                </a:ext>
              </a:extLst>
            </p:cNvPr>
            <p:cNvSpPr/>
            <p:nvPr/>
          </p:nvSpPr>
          <p:spPr>
            <a:xfrm>
              <a:off x="39517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1" name="Oval 580">
              <a:extLst>
                <a:ext uri="{FF2B5EF4-FFF2-40B4-BE49-F238E27FC236}">
                  <a16:creationId xmlns:a16="http://schemas.microsoft.com/office/drawing/2014/main" id="{B1AE5B54-0B85-561F-B8DC-136931D6C5E3}"/>
                </a:ext>
              </a:extLst>
            </p:cNvPr>
            <p:cNvSpPr/>
            <p:nvPr/>
          </p:nvSpPr>
          <p:spPr>
            <a:xfrm>
              <a:off x="39517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2" name="Oval 581">
              <a:extLst>
                <a:ext uri="{FF2B5EF4-FFF2-40B4-BE49-F238E27FC236}">
                  <a16:creationId xmlns:a16="http://schemas.microsoft.com/office/drawing/2014/main" id="{75DC750E-E6A1-3FD7-C808-2C87C55B55CD}"/>
                </a:ext>
              </a:extLst>
            </p:cNvPr>
            <p:cNvSpPr/>
            <p:nvPr/>
          </p:nvSpPr>
          <p:spPr>
            <a:xfrm>
              <a:off x="39517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3" name="Oval 582">
              <a:extLst>
                <a:ext uri="{FF2B5EF4-FFF2-40B4-BE49-F238E27FC236}">
                  <a16:creationId xmlns:a16="http://schemas.microsoft.com/office/drawing/2014/main" id="{B7C08633-690A-474B-36FA-2F03B4684388}"/>
                </a:ext>
              </a:extLst>
            </p:cNvPr>
            <p:cNvSpPr/>
            <p:nvPr/>
          </p:nvSpPr>
          <p:spPr>
            <a:xfrm>
              <a:off x="39517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4" name="Oval 583">
              <a:extLst>
                <a:ext uri="{FF2B5EF4-FFF2-40B4-BE49-F238E27FC236}">
                  <a16:creationId xmlns:a16="http://schemas.microsoft.com/office/drawing/2014/main" id="{44ED4AD0-D99C-94E1-8F95-46FA6AB69377}"/>
                </a:ext>
              </a:extLst>
            </p:cNvPr>
            <p:cNvSpPr/>
            <p:nvPr/>
          </p:nvSpPr>
          <p:spPr>
            <a:xfrm>
              <a:off x="43549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5" name="Oval 584">
              <a:extLst>
                <a:ext uri="{FF2B5EF4-FFF2-40B4-BE49-F238E27FC236}">
                  <a16:creationId xmlns:a16="http://schemas.microsoft.com/office/drawing/2014/main" id="{48F0C301-466C-E516-16DF-45AB71232744}"/>
                </a:ext>
              </a:extLst>
            </p:cNvPr>
            <p:cNvSpPr/>
            <p:nvPr/>
          </p:nvSpPr>
          <p:spPr>
            <a:xfrm>
              <a:off x="43549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6" name="Oval 585">
              <a:extLst>
                <a:ext uri="{FF2B5EF4-FFF2-40B4-BE49-F238E27FC236}">
                  <a16:creationId xmlns:a16="http://schemas.microsoft.com/office/drawing/2014/main" id="{4A4BDAE1-420C-0201-2B18-26E2DFBF4C37}"/>
                </a:ext>
              </a:extLst>
            </p:cNvPr>
            <p:cNvSpPr/>
            <p:nvPr/>
          </p:nvSpPr>
          <p:spPr>
            <a:xfrm>
              <a:off x="43549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7" name="Oval 586">
              <a:extLst>
                <a:ext uri="{FF2B5EF4-FFF2-40B4-BE49-F238E27FC236}">
                  <a16:creationId xmlns:a16="http://schemas.microsoft.com/office/drawing/2014/main" id="{2E3F7009-A20A-23F5-CE83-93F249B5F213}"/>
                </a:ext>
              </a:extLst>
            </p:cNvPr>
            <p:cNvSpPr/>
            <p:nvPr/>
          </p:nvSpPr>
          <p:spPr>
            <a:xfrm>
              <a:off x="43549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8" name="Oval 587">
              <a:extLst>
                <a:ext uri="{FF2B5EF4-FFF2-40B4-BE49-F238E27FC236}">
                  <a16:creationId xmlns:a16="http://schemas.microsoft.com/office/drawing/2014/main" id="{F0A06724-0297-E2B5-87FF-86C3AC8B82C7}"/>
                </a:ext>
              </a:extLst>
            </p:cNvPr>
            <p:cNvSpPr/>
            <p:nvPr/>
          </p:nvSpPr>
          <p:spPr>
            <a:xfrm>
              <a:off x="43549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9" name="Oval 588">
              <a:extLst>
                <a:ext uri="{FF2B5EF4-FFF2-40B4-BE49-F238E27FC236}">
                  <a16:creationId xmlns:a16="http://schemas.microsoft.com/office/drawing/2014/main" id="{5910CE5F-84F6-BE16-9FE2-3C39A748A14F}"/>
                </a:ext>
              </a:extLst>
            </p:cNvPr>
            <p:cNvSpPr/>
            <p:nvPr/>
          </p:nvSpPr>
          <p:spPr>
            <a:xfrm>
              <a:off x="43549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90" name="Oval 589">
              <a:extLst>
                <a:ext uri="{FF2B5EF4-FFF2-40B4-BE49-F238E27FC236}">
                  <a16:creationId xmlns:a16="http://schemas.microsoft.com/office/drawing/2014/main" id="{EA084A04-D80D-BAEA-86FB-D674A2A46F19}"/>
                </a:ext>
              </a:extLst>
            </p:cNvPr>
            <p:cNvSpPr/>
            <p:nvPr/>
          </p:nvSpPr>
          <p:spPr>
            <a:xfrm>
              <a:off x="43549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91" name="Oval 590">
              <a:extLst>
                <a:ext uri="{FF2B5EF4-FFF2-40B4-BE49-F238E27FC236}">
                  <a16:creationId xmlns:a16="http://schemas.microsoft.com/office/drawing/2014/main" id="{7A56ED8D-FB7B-53AF-3C34-4FFAA7A61DD9}"/>
                </a:ext>
              </a:extLst>
            </p:cNvPr>
            <p:cNvSpPr/>
            <p:nvPr/>
          </p:nvSpPr>
          <p:spPr>
            <a:xfrm>
              <a:off x="43549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92" name="Oval 591">
              <a:extLst>
                <a:ext uri="{FF2B5EF4-FFF2-40B4-BE49-F238E27FC236}">
                  <a16:creationId xmlns:a16="http://schemas.microsoft.com/office/drawing/2014/main" id="{0C0BD275-E5BD-409F-A3FD-F292B8E0B399}"/>
                </a:ext>
              </a:extLst>
            </p:cNvPr>
            <p:cNvSpPr/>
            <p:nvPr/>
          </p:nvSpPr>
          <p:spPr>
            <a:xfrm>
              <a:off x="43549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pic>
        <p:nvPicPr>
          <p:cNvPr id="2" name="Picture 1">
            <a:extLst>
              <a:ext uri="{FF2B5EF4-FFF2-40B4-BE49-F238E27FC236}">
                <a16:creationId xmlns:a16="http://schemas.microsoft.com/office/drawing/2014/main" id="{31BE812B-8661-CC58-F72B-348935BDD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07" y="144732"/>
            <a:ext cx="964086" cy="1000262"/>
          </a:xfrm>
          <a:prstGeom prst="rect">
            <a:avLst/>
          </a:prstGeom>
        </p:spPr>
      </p:pic>
    </p:spTree>
    <p:extLst>
      <p:ext uri="{BB962C8B-B14F-4D97-AF65-F5344CB8AC3E}">
        <p14:creationId xmlns:p14="http://schemas.microsoft.com/office/powerpoint/2010/main" val="2154209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5743A-1C6A-A5D1-7D96-AF540F091D1A}"/>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B6FDA94B-2FCD-06FF-96E2-F325B16C5129}"/>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Why DSMES and NDPP Integration Matters</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F0193C32-2315-A263-19B6-B369047C9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5" name="TextBox 4">
            <a:extLst>
              <a:ext uri="{FF2B5EF4-FFF2-40B4-BE49-F238E27FC236}">
                <a16:creationId xmlns:a16="http://schemas.microsoft.com/office/drawing/2014/main" id="{0F34176B-D707-A0D0-52D3-5E1266D132FE}"/>
              </a:ext>
            </a:extLst>
          </p:cNvPr>
          <p:cNvSpPr txBox="1"/>
          <p:nvPr/>
        </p:nvSpPr>
        <p:spPr>
          <a:xfrm>
            <a:off x="1064986" y="1539220"/>
            <a:ext cx="10473872" cy="5109860"/>
          </a:xfrm>
          <a:prstGeom prst="rect">
            <a:avLst/>
          </a:prstGeom>
          <a:noFill/>
        </p:spPr>
        <p:txBody>
          <a:bodyPr wrap="square"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Lato"/>
                <a:cs typeface="Lato"/>
              </a:rPr>
              <a:t>Ohio adults (ADA, 2023):</a:t>
            </a:r>
          </a:p>
          <a:p>
            <a:pPr marL="628650" lvl="1"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Lato"/>
                <a:cs typeface="Lato"/>
              </a:rPr>
              <a:t>1 in 3 with prediabetes</a:t>
            </a:r>
          </a:p>
          <a:p>
            <a:pPr marL="628650" lvl="1"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Lato"/>
                <a:cs typeface="Lato"/>
              </a:rPr>
              <a:t>Over 12% diagnosed with diabetes  </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Lato"/>
                <a:cs typeface="Lato"/>
              </a:rPr>
              <a:t>Drives avoidable hospitalizations, ED visits, and long-term complications</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Lato"/>
                <a:cs typeface="Lato"/>
              </a:rPr>
              <a:t>Evidence-based and underutilized</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Lato"/>
                <a:cs typeface="Lato"/>
              </a:rPr>
              <a:t>Expand reach</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Lato"/>
                <a:cs typeface="Lato"/>
              </a:rPr>
              <a:t>Supports underserved (virtual, in-person, and hybrid offerings)</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Lato"/>
                <a:cs typeface="Lato"/>
              </a:rPr>
              <a:t>Improves self-management, adherence, and outcomes</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Lato"/>
                <a:cs typeface="Lato"/>
              </a:rPr>
              <a:t>Reduces costs of care and wait times across primary and specialty services (Kuo et al., 2025)</a:t>
            </a:r>
          </a:p>
          <a:p>
            <a:pPr marL="171450" indent="-171450" eaLnBrk="1" fontAlgn="auto" hangingPunct="1">
              <a:lnSpc>
                <a:spcPct val="150000"/>
              </a:lnSpc>
              <a:spcBef>
                <a:spcPts val="0"/>
              </a:spcBef>
              <a:spcAft>
                <a:spcPts val="0"/>
              </a:spcAft>
              <a:buFont typeface="Arial" panose="020B0604020202020204" pitchFamily="34" charset="0"/>
              <a:buChar char="•"/>
              <a:defRPr/>
            </a:pPr>
            <a:endParaRPr lang="en-US" sz="2000">
              <a:solidFill>
                <a:schemeClr val="bg1">
                  <a:lumMod val="50000"/>
                </a:schemeClr>
              </a:solidFill>
              <a:latin typeface="Lato" panose="020F0502020204030203" pitchFamily="34" charset="0"/>
              <a:ea typeface="Lato"/>
              <a:cs typeface="Lato"/>
            </a:endParaRPr>
          </a:p>
        </p:txBody>
      </p:sp>
    </p:spTree>
    <p:extLst>
      <p:ext uri="{BB962C8B-B14F-4D97-AF65-F5344CB8AC3E}">
        <p14:creationId xmlns:p14="http://schemas.microsoft.com/office/powerpoint/2010/main" val="3026215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3F9A1-FCBC-7C6B-6ED8-5E4FBE535F25}"/>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DA44B5C2-ED5B-98DF-310B-F1E1360A87E7}"/>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For Healthcare Providers</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3DEA8DE6-874B-BF32-0C94-F0F2DACA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5" name="TextBox 4">
            <a:extLst>
              <a:ext uri="{FF2B5EF4-FFF2-40B4-BE49-F238E27FC236}">
                <a16:creationId xmlns:a16="http://schemas.microsoft.com/office/drawing/2014/main" id="{AB59ABC1-DE7D-DE38-435B-E507F5212E7B}"/>
              </a:ext>
            </a:extLst>
          </p:cNvPr>
          <p:cNvSpPr txBox="1"/>
          <p:nvPr/>
        </p:nvSpPr>
        <p:spPr>
          <a:xfrm>
            <a:off x="1064986" y="1757324"/>
            <a:ext cx="10473872" cy="3343351"/>
          </a:xfrm>
          <a:prstGeom prst="rect">
            <a:avLst/>
          </a:prstGeom>
          <a:noFill/>
        </p:spPr>
        <p:txBody>
          <a:bodyPr wrap="square"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sz="2400">
                <a:solidFill>
                  <a:schemeClr val="bg1">
                    <a:lumMod val="50000"/>
                  </a:schemeClr>
                </a:solidFill>
                <a:latin typeface="Lato"/>
                <a:ea typeface="Open Sans"/>
                <a:cs typeface="Open Sans"/>
              </a:rPr>
              <a:t>Maintains vertical integration while increasing support for patients</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400">
                <a:solidFill>
                  <a:schemeClr val="bg1">
                    <a:lumMod val="50000"/>
                  </a:schemeClr>
                </a:solidFill>
                <a:latin typeface="Lato"/>
                <a:ea typeface="Open Sans"/>
                <a:cs typeface="Open Sans"/>
              </a:rPr>
              <a:t>Allows healthcare providers &amp; other primary managers in care to maintain oversight</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400">
                <a:solidFill>
                  <a:schemeClr val="bg1">
                    <a:lumMod val="50000"/>
                  </a:schemeClr>
                </a:solidFill>
                <a:latin typeface="Lato"/>
                <a:ea typeface="Open Sans"/>
                <a:cs typeface="Open Sans"/>
              </a:rPr>
              <a:t>Reduces workload</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2400">
                <a:solidFill>
                  <a:schemeClr val="bg1">
                    <a:lumMod val="50000"/>
                  </a:schemeClr>
                </a:solidFill>
                <a:latin typeface="Lato"/>
                <a:ea typeface="Open Sans"/>
                <a:cs typeface="Open Sans"/>
              </a:rPr>
              <a:t>Preserves clinic revenue </a:t>
            </a:r>
          </a:p>
          <a:p>
            <a:pPr marL="171450" indent="-171450" eaLnBrk="1" fontAlgn="auto" hangingPunct="1">
              <a:lnSpc>
                <a:spcPct val="150000"/>
              </a:lnSpc>
              <a:spcBef>
                <a:spcPts val="0"/>
              </a:spcBef>
              <a:spcAft>
                <a:spcPts val="0"/>
              </a:spcAft>
              <a:buFont typeface="Arial" panose="020B0604020202020204" pitchFamily="34" charset="0"/>
              <a:buChar char="•"/>
              <a:defRPr/>
            </a:pPr>
            <a:endParaRPr lang="en-US" sz="24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95591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C0ABA-E82E-1BA1-8FBF-A5620DDB2A06}"/>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950592DB-5D68-BF5E-7C57-E6C094182391}"/>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Economic Impact</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69D67A7A-99D7-AED8-064C-99BCAFBA7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5" name="TextBox 4">
            <a:extLst>
              <a:ext uri="{FF2B5EF4-FFF2-40B4-BE49-F238E27FC236}">
                <a16:creationId xmlns:a16="http://schemas.microsoft.com/office/drawing/2014/main" id="{519A3D0F-9A68-D2EA-87B7-9749A2E06F43}"/>
              </a:ext>
            </a:extLst>
          </p:cNvPr>
          <p:cNvSpPr txBox="1"/>
          <p:nvPr/>
        </p:nvSpPr>
        <p:spPr>
          <a:xfrm>
            <a:off x="1064986" y="1757324"/>
            <a:ext cx="10473872" cy="3724866"/>
          </a:xfrm>
          <a:prstGeom prst="rect">
            <a:avLst/>
          </a:prstGeom>
          <a:noFill/>
        </p:spPr>
        <p:txBody>
          <a:bodyPr wrap="square" lIns="91440" tIns="45720" rIns="91440" bIns="45720" anchor="t">
            <a:spAutoFit/>
          </a:bodyPr>
          <a:lstStyle/>
          <a:p>
            <a:pPr eaLnBrk="1" fontAlgn="auto" hangingPunct="1">
              <a:lnSpc>
                <a:spcPct val="150000"/>
              </a:lnSpc>
              <a:spcBef>
                <a:spcPts val="0"/>
              </a:spcBef>
              <a:spcAft>
                <a:spcPts val="0"/>
              </a:spcAft>
              <a:defRPr/>
            </a:pPr>
            <a:r>
              <a:rPr lang="en-US" sz="2000" b="1">
                <a:solidFill>
                  <a:schemeClr val="bg1">
                    <a:lumMod val="50000"/>
                  </a:schemeClr>
                </a:solidFill>
                <a:latin typeface="Lato"/>
                <a:ea typeface="Open Sans"/>
                <a:cs typeface="Open Sans"/>
              </a:rPr>
              <a:t>NDPP </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$4,552 lower healthcare costs per participant.</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NDPP participants had lower total medical spending than similar patients who did not enroll (Kuo et al. 2025)</a:t>
            </a:r>
          </a:p>
          <a:p>
            <a:pPr eaLnBrk="1" fontAlgn="auto" hangingPunct="1">
              <a:lnSpc>
                <a:spcPct val="150000"/>
              </a:lnSpc>
              <a:spcBef>
                <a:spcPts val="0"/>
              </a:spcBef>
              <a:spcAft>
                <a:spcPts val="0"/>
              </a:spcAft>
              <a:defRPr/>
            </a:pPr>
            <a:r>
              <a:rPr lang="en-US" sz="2000" b="1">
                <a:solidFill>
                  <a:schemeClr val="bg1">
                    <a:lumMod val="50000"/>
                  </a:schemeClr>
                </a:solidFill>
                <a:latin typeface="Lato"/>
                <a:ea typeface="Open Sans"/>
                <a:cs typeface="Open Sans"/>
              </a:rPr>
              <a:t>DSMES</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Lower prescriptions costs than those who had DSME: $4,398.19 vs. $3,966.82</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Lower total medical costs by 16%</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Lower total prescription costs by 13% (</a:t>
            </a:r>
            <a:r>
              <a:rPr lang="en-US" sz="2000" err="1">
                <a:solidFill>
                  <a:schemeClr val="bg1">
                    <a:lumMod val="50000"/>
                  </a:schemeClr>
                </a:solidFill>
                <a:latin typeface="Lato"/>
                <a:ea typeface="Open Sans"/>
                <a:cs typeface="Open Sans"/>
              </a:rPr>
              <a:t>Lv</a:t>
            </a:r>
            <a:r>
              <a:rPr lang="en-US" sz="2000">
                <a:solidFill>
                  <a:schemeClr val="bg1">
                    <a:lumMod val="50000"/>
                  </a:schemeClr>
                </a:solidFill>
                <a:latin typeface="Lato"/>
                <a:ea typeface="Open Sans"/>
                <a:cs typeface="Open Sans"/>
              </a:rPr>
              <a:t> et al., 2025)</a:t>
            </a:r>
          </a:p>
        </p:txBody>
      </p:sp>
    </p:spTree>
    <p:extLst>
      <p:ext uri="{BB962C8B-B14F-4D97-AF65-F5344CB8AC3E}">
        <p14:creationId xmlns:p14="http://schemas.microsoft.com/office/powerpoint/2010/main" val="3284469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61ABF-0E77-56CE-D68A-0C1E889348AF}"/>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E91A0958-227A-67D0-60E5-440B54C615E9}"/>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NDPP &amp; DSMES Metrics that Matter</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BFD2FE28-015D-4D8B-C205-E283224B6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graphicFrame>
        <p:nvGraphicFramePr>
          <p:cNvPr id="4" name="Table 3">
            <a:extLst>
              <a:ext uri="{FF2B5EF4-FFF2-40B4-BE49-F238E27FC236}">
                <a16:creationId xmlns:a16="http://schemas.microsoft.com/office/drawing/2014/main" id="{0BB1FD05-D9F8-CC02-0C74-E555471D3C07}"/>
              </a:ext>
            </a:extLst>
          </p:cNvPr>
          <p:cNvGraphicFramePr>
            <a:graphicFrameLocks noGrp="1"/>
          </p:cNvGraphicFramePr>
          <p:nvPr>
            <p:extLst>
              <p:ext uri="{D42A27DB-BD31-4B8C-83A1-F6EECF244321}">
                <p14:modId xmlns:p14="http://schemas.microsoft.com/office/powerpoint/2010/main" val="3740740216"/>
              </p:ext>
            </p:extLst>
          </p:nvPr>
        </p:nvGraphicFramePr>
        <p:xfrm>
          <a:off x="1064986" y="1893151"/>
          <a:ext cx="10178196" cy="4586133"/>
        </p:xfrm>
        <a:graphic>
          <a:graphicData uri="http://schemas.openxmlformats.org/drawingml/2006/table">
            <a:tbl>
              <a:tblPr firstRow="1" bandRow="1">
                <a:tableStyleId>{5C22544A-7EE6-4342-B048-85BDC9FD1C3A}</a:tableStyleId>
              </a:tblPr>
              <a:tblGrid>
                <a:gridCol w="2224224">
                  <a:extLst>
                    <a:ext uri="{9D8B030D-6E8A-4147-A177-3AD203B41FA5}">
                      <a16:colId xmlns:a16="http://schemas.microsoft.com/office/drawing/2014/main" val="1956956976"/>
                    </a:ext>
                  </a:extLst>
                </a:gridCol>
                <a:gridCol w="5193998">
                  <a:extLst>
                    <a:ext uri="{9D8B030D-6E8A-4147-A177-3AD203B41FA5}">
                      <a16:colId xmlns:a16="http://schemas.microsoft.com/office/drawing/2014/main" val="2200936968"/>
                    </a:ext>
                  </a:extLst>
                </a:gridCol>
                <a:gridCol w="2759974">
                  <a:extLst>
                    <a:ext uri="{9D8B030D-6E8A-4147-A177-3AD203B41FA5}">
                      <a16:colId xmlns:a16="http://schemas.microsoft.com/office/drawing/2014/main" val="2501514559"/>
                    </a:ext>
                  </a:extLst>
                </a:gridCol>
              </a:tblGrid>
              <a:tr h="385269">
                <a:tc>
                  <a:txBody>
                    <a:bodyPr/>
                    <a:lstStyle/>
                    <a:p>
                      <a:r>
                        <a:rPr lang="en-US" sz="1600">
                          <a:latin typeface="Lato"/>
                          <a:ea typeface="Lato"/>
                          <a:cs typeface="Lato"/>
                        </a:rPr>
                        <a:t>Metric Category</a:t>
                      </a:r>
                    </a:p>
                  </a:txBody>
                  <a:tcPr>
                    <a:solidFill>
                      <a:srgbClr val="124F6F"/>
                    </a:solidFill>
                  </a:tcPr>
                </a:tc>
                <a:tc>
                  <a:txBody>
                    <a:bodyPr/>
                    <a:lstStyle/>
                    <a:p>
                      <a:r>
                        <a:rPr lang="en-US" sz="1600">
                          <a:latin typeface="Lato"/>
                          <a:ea typeface="Lato"/>
                          <a:cs typeface="Lato"/>
                        </a:rPr>
                        <a:t>Key Measures</a:t>
                      </a:r>
                    </a:p>
                  </a:txBody>
                  <a:tcPr>
                    <a:solidFill>
                      <a:srgbClr val="124F6F"/>
                    </a:solidFill>
                  </a:tcPr>
                </a:tc>
                <a:tc>
                  <a:txBody>
                    <a:bodyPr/>
                    <a:lstStyle/>
                    <a:p>
                      <a:r>
                        <a:rPr lang="en-US" sz="1600">
                          <a:latin typeface="Lato"/>
                          <a:ea typeface="Lato"/>
                          <a:cs typeface="Lato"/>
                        </a:rPr>
                        <a:t>Impact</a:t>
                      </a:r>
                    </a:p>
                  </a:txBody>
                  <a:tcPr>
                    <a:solidFill>
                      <a:srgbClr val="124F6F"/>
                    </a:solidFill>
                  </a:tcPr>
                </a:tc>
                <a:extLst>
                  <a:ext uri="{0D108BD9-81ED-4DB2-BD59-A6C34878D82A}">
                    <a16:rowId xmlns:a16="http://schemas.microsoft.com/office/drawing/2014/main" val="3143081669"/>
                  </a:ext>
                </a:extLst>
              </a:tr>
              <a:tr h="851648">
                <a:tc>
                  <a:txBody>
                    <a:bodyPr/>
                    <a:lstStyle/>
                    <a:p>
                      <a:r>
                        <a:rPr lang="en-US" sz="1600">
                          <a:latin typeface="Lato"/>
                          <a:ea typeface="Lato"/>
                          <a:cs typeface="Lato"/>
                        </a:rPr>
                        <a:t>Clinical Outcomes</a:t>
                      </a:r>
                    </a:p>
                  </a:txBody>
                  <a:tcPr/>
                </a:tc>
                <a:tc>
                  <a:txBody>
                    <a:bodyPr/>
                    <a:lstStyle/>
                    <a:p>
                      <a:pPr rtl="0" fontAlgn="base"/>
                      <a:r>
                        <a:rPr lang="en-US" sz="1600">
                          <a:latin typeface="Lato"/>
                          <a:ea typeface="Lato"/>
                          <a:cs typeface="Lato"/>
                        </a:rPr>
                        <a:t>• A1C reduction (0.6–1.3%) ​</a:t>
                      </a:r>
                    </a:p>
                    <a:p>
                      <a:pPr rtl="0" fontAlgn="base"/>
                      <a:r>
                        <a:rPr lang="en-US" sz="1600">
                          <a:latin typeface="Lato"/>
                          <a:ea typeface="Lato"/>
                          <a:cs typeface="Lato"/>
                        </a:rPr>
                        <a:t>• 5–7% weight loss ​</a:t>
                      </a:r>
                    </a:p>
                    <a:p>
                      <a:pPr rtl="0" fontAlgn="base"/>
                      <a:r>
                        <a:rPr lang="en-US" sz="1600">
                          <a:latin typeface="Lato"/>
                          <a:ea typeface="Lato"/>
                          <a:cs typeface="Lato"/>
                        </a:rPr>
                        <a:t>• Increased physical activity (≥150 min/week)</a:t>
                      </a:r>
                    </a:p>
                  </a:txBody>
                  <a:tcPr/>
                </a:tc>
                <a:tc>
                  <a:txBody>
                    <a:bodyPr/>
                    <a:lstStyle/>
                    <a:p>
                      <a:r>
                        <a:rPr lang="en-US" sz="1600">
                          <a:latin typeface="Lato"/>
                          <a:ea typeface="Lato"/>
                          <a:cs typeface="Lato"/>
                        </a:rPr>
                        <a:t>Improves diabetes control and reduces complications​ (Flatt et al., 2020).</a:t>
                      </a:r>
                    </a:p>
                  </a:txBody>
                  <a:tcPr/>
                </a:tc>
                <a:extLst>
                  <a:ext uri="{0D108BD9-81ED-4DB2-BD59-A6C34878D82A}">
                    <a16:rowId xmlns:a16="http://schemas.microsoft.com/office/drawing/2014/main" val="2978450394"/>
                  </a:ext>
                </a:extLst>
              </a:tr>
              <a:tr h="598181">
                <a:tc>
                  <a:txBody>
                    <a:bodyPr/>
                    <a:lstStyle/>
                    <a:p>
                      <a:r>
                        <a:rPr lang="en-US" sz="1600">
                          <a:latin typeface="Lato"/>
                          <a:ea typeface="Lato"/>
                          <a:cs typeface="Lato"/>
                        </a:rPr>
                        <a:t>Diabetes Prevention</a:t>
                      </a:r>
                    </a:p>
                  </a:txBody>
                  <a:tcPr/>
                </a:tc>
                <a:tc>
                  <a:txBody>
                    <a:bodyPr/>
                    <a:lstStyle/>
                    <a:p>
                      <a:r>
                        <a:rPr lang="en-US" sz="1600">
                          <a:latin typeface="Lato"/>
                          <a:ea typeface="Lato"/>
                          <a:cs typeface="Lato"/>
                        </a:rPr>
                        <a:t>• Reduced conversion from prediabetes to diabetes (58%)​</a:t>
                      </a:r>
                    </a:p>
                  </a:txBody>
                  <a:tcPr/>
                </a:tc>
                <a:tc>
                  <a:txBody>
                    <a:bodyPr/>
                    <a:lstStyle/>
                    <a:p>
                      <a:r>
                        <a:rPr lang="en-US" sz="1600">
                          <a:latin typeface="Lato"/>
                          <a:ea typeface="Lato"/>
                          <a:cs typeface="Lato"/>
                        </a:rPr>
                        <a:t>Prevents future chronic disease bur</a:t>
                      </a:r>
                      <a:r>
                        <a:rPr lang="en-US" sz="1600" kern="1200">
                          <a:solidFill>
                            <a:schemeClr val="dk1"/>
                          </a:solidFill>
                          <a:latin typeface="Lato"/>
                          <a:ea typeface="Lato"/>
                          <a:cs typeface="Lato"/>
                        </a:rPr>
                        <a:t>den​ (</a:t>
                      </a:r>
                      <a:r>
                        <a:rPr lang="en" sz="1600" kern="1200" noProof="0">
                          <a:solidFill>
                            <a:schemeClr val="dk1"/>
                          </a:solidFill>
                          <a:latin typeface="Lato"/>
                          <a:ea typeface="Lato"/>
                          <a:cs typeface="Lato"/>
                        </a:rPr>
                        <a:t>NIDDK, 2021).</a:t>
                      </a:r>
                      <a:endParaRPr lang="en-US" sz="1600" kern="1200">
                        <a:solidFill>
                          <a:schemeClr val="dk1"/>
                        </a:solidFill>
                        <a:latin typeface="Lato"/>
                        <a:ea typeface="Lato"/>
                        <a:cs typeface="Lato"/>
                      </a:endParaRPr>
                    </a:p>
                  </a:txBody>
                  <a:tcPr/>
                </a:tc>
                <a:extLst>
                  <a:ext uri="{0D108BD9-81ED-4DB2-BD59-A6C34878D82A}">
                    <a16:rowId xmlns:a16="http://schemas.microsoft.com/office/drawing/2014/main" val="768268648"/>
                  </a:ext>
                </a:extLst>
              </a:tr>
              <a:tr h="851648">
                <a:tc>
                  <a:txBody>
                    <a:bodyPr/>
                    <a:lstStyle/>
                    <a:p>
                      <a:r>
                        <a:rPr lang="en-US" sz="1600">
                          <a:latin typeface="Lato"/>
                          <a:ea typeface="Lato"/>
                          <a:cs typeface="Lato"/>
                        </a:rPr>
                        <a:t>HEDIS Quality Measures</a:t>
                      </a:r>
                    </a:p>
                  </a:txBody>
                  <a:tcPr/>
                </a:tc>
                <a:tc>
                  <a:txBody>
                    <a:bodyPr/>
                    <a:lstStyle/>
                    <a:p>
                      <a:pPr rtl="0" fontAlgn="base"/>
                      <a:r>
                        <a:rPr lang="en-US" sz="1600">
                          <a:latin typeface="Lato"/>
                          <a:ea typeface="Lato"/>
                          <a:cs typeface="Lato"/>
                        </a:rPr>
                        <a:t>• HbA1c control (&lt;8%) ​</a:t>
                      </a:r>
                    </a:p>
                    <a:p>
                      <a:pPr rtl="0" fontAlgn="base"/>
                      <a:r>
                        <a:rPr lang="en-US" sz="1600">
                          <a:latin typeface="Lato"/>
                          <a:ea typeface="Lato"/>
                          <a:cs typeface="Lato"/>
                        </a:rPr>
                        <a:t>• Blood pressure control in diabetes ​</a:t>
                      </a:r>
                    </a:p>
                    <a:p>
                      <a:pPr rtl="0" fontAlgn="base"/>
                      <a:r>
                        <a:rPr lang="en-US" sz="1600">
                          <a:latin typeface="Lato"/>
                          <a:ea typeface="Lato"/>
                          <a:cs typeface="Lato"/>
                        </a:rPr>
                        <a:t>• Comprehensive diabetes care</a:t>
                      </a:r>
                    </a:p>
                  </a:txBody>
                  <a:tcPr/>
                </a:tc>
                <a:tc>
                  <a:txBody>
                    <a:bodyPr/>
                    <a:lstStyle/>
                    <a:p>
                      <a:r>
                        <a:rPr lang="en-US" sz="1600">
                          <a:latin typeface="Lato"/>
                          <a:ea typeface="Lato"/>
                          <a:cs typeface="Lato"/>
                        </a:rPr>
                        <a:t>Improves health plan quality scores​ (NCQA, 2025)</a:t>
                      </a:r>
                    </a:p>
                  </a:txBody>
                  <a:tcPr/>
                </a:tc>
                <a:extLst>
                  <a:ext uri="{0D108BD9-81ED-4DB2-BD59-A6C34878D82A}">
                    <a16:rowId xmlns:a16="http://schemas.microsoft.com/office/drawing/2014/main" val="772124161"/>
                  </a:ext>
                </a:extLst>
              </a:tr>
              <a:tr h="598181">
                <a:tc>
                  <a:txBody>
                    <a:bodyPr/>
                    <a:lstStyle/>
                    <a:p>
                      <a:r>
                        <a:rPr lang="en-US" sz="1600">
                          <a:latin typeface="Lato"/>
                          <a:ea typeface="Lato"/>
                          <a:cs typeface="Lato"/>
                        </a:rPr>
                        <a:t>Medicare Star Ratings</a:t>
                      </a:r>
                    </a:p>
                  </a:txBody>
                  <a:tcPr/>
                </a:tc>
                <a:tc>
                  <a:txBody>
                    <a:bodyPr/>
                    <a:lstStyle/>
                    <a:p>
                      <a:pPr rtl="0" fontAlgn="base"/>
                      <a:r>
                        <a:rPr lang="en-US" sz="1600">
                          <a:latin typeface="Lato"/>
                          <a:ea typeface="Lato"/>
                          <a:cs typeface="Lato"/>
                        </a:rPr>
                        <a:t>• Diabetes blood sugar control ​</a:t>
                      </a:r>
                    </a:p>
                    <a:p>
                      <a:pPr rtl="0" fontAlgn="base"/>
                      <a:r>
                        <a:rPr lang="en-US" sz="1600">
                          <a:latin typeface="Lato"/>
                          <a:ea typeface="Lato"/>
                          <a:cs typeface="Lato"/>
                        </a:rPr>
                        <a:t>• Medication adherence for diabetes medications</a:t>
                      </a:r>
                    </a:p>
                  </a:txBody>
                  <a:tcPr/>
                </a:tc>
                <a:tc>
                  <a:txBody>
                    <a:bodyPr/>
                    <a:lstStyle/>
                    <a:p>
                      <a:r>
                        <a:rPr lang="en-US" sz="1600">
                          <a:latin typeface="Lato"/>
                          <a:ea typeface="Lato"/>
                          <a:cs typeface="Lato"/>
                        </a:rPr>
                        <a:t>Improves Medicare Advantage performance​ (CMS, 2025a).</a:t>
                      </a:r>
                    </a:p>
                  </a:txBody>
                  <a:tcPr/>
                </a:tc>
                <a:extLst>
                  <a:ext uri="{0D108BD9-81ED-4DB2-BD59-A6C34878D82A}">
                    <a16:rowId xmlns:a16="http://schemas.microsoft.com/office/drawing/2014/main" val="4062115867"/>
                  </a:ext>
                </a:extLst>
              </a:tr>
              <a:tr h="851648">
                <a:tc>
                  <a:txBody>
                    <a:bodyPr/>
                    <a:lstStyle/>
                    <a:p>
                      <a:r>
                        <a:rPr lang="en-US" sz="1600">
                          <a:latin typeface="Lato"/>
                          <a:ea typeface="Lato"/>
                          <a:cs typeface="Lato"/>
                        </a:rPr>
                        <a:t>Population Health Impact</a:t>
                      </a:r>
                    </a:p>
                  </a:txBody>
                  <a:tcPr/>
                </a:tc>
                <a:tc>
                  <a:txBody>
                    <a:bodyPr/>
                    <a:lstStyle/>
                    <a:p>
                      <a:pPr rtl="0" fontAlgn="base"/>
                      <a:r>
                        <a:rPr lang="en-US" sz="1600">
                          <a:latin typeface="Lato"/>
                          <a:ea typeface="Lato"/>
                          <a:cs typeface="Lato"/>
                        </a:rPr>
                        <a:t>• Reduced hospitalizations ​</a:t>
                      </a:r>
                    </a:p>
                    <a:p>
                      <a:pPr rtl="0" fontAlgn="base"/>
                      <a:r>
                        <a:rPr lang="en-US" sz="1600">
                          <a:latin typeface="Lato"/>
                          <a:ea typeface="Lato"/>
                          <a:cs typeface="Lato"/>
                        </a:rPr>
                        <a:t>• Improved self-management behaviors ​</a:t>
                      </a:r>
                    </a:p>
                    <a:p>
                      <a:pPr rtl="0" fontAlgn="base"/>
                      <a:r>
                        <a:rPr lang="en-US" sz="1600">
                          <a:latin typeface="Lato"/>
                          <a:ea typeface="Lato"/>
                          <a:cs typeface="Lato"/>
                        </a:rPr>
                        <a:t>• Lower long-term healthcare costs</a:t>
                      </a:r>
                    </a:p>
                  </a:txBody>
                  <a:tcPr/>
                </a:tc>
                <a:tc>
                  <a:txBody>
                    <a:bodyPr/>
                    <a:lstStyle/>
                    <a:p>
                      <a:r>
                        <a:rPr lang="en-US" sz="1600">
                          <a:latin typeface="Lato"/>
                          <a:ea typeface="Lato"/>
                          <a:cs typeface="Lato"/>
                        </a:rPr>
                        <a:t>Supports value-based care models​ (CDC, 2024).</a:t>
                      </a:r>
                    </a:p>
                  </a:txBody>
                  <a:tcPr/>
                </a:tc>
                <a:extLst>
                  <a:ext uri="{0D108BD9-81ED-4DB2-BD59-A6C34878D82A}">
                    <a16:rowId xmlns:a16="http://schemas.microsoft.com/office/drawing/2014/main" val="80047616"/>
                  </a:ext>
                </a:extLst>
              </a:tr>
            </a:tbl>
          </a:graphicData>
        </a:graphic>
      </p:graphicFrame>
    </p:spTree>
    <p:extLst>
      <p:ext uri="{BB962C8B-B14F-4D97-AF65-F5344CB8AC3E}">
        <p14:creationId xmlns:p14="http://schemas.microsoft.com/office/powerpoint/2010/main" val="5672635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28E83-AC02-33B3-14A9-787A9E58CFFD}"/>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9C111A90-1D71-3DAC-53DD-9283EA34427F}"/>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NDPP &amp; DSMES Providers</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D32E5696-9E18-1C01-588D-F5F32B833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5" name="TextBox 4">
            <a:extLst>
              <a:ext uri="{FF2B5EF4-FFF2-40B4-BE49-F238E27FC236}">
                <a16:creationId xmlns:a16="http://schemas.microsoft.com/office/drawing/2014/main" id="{52A51401-4A1F-F19C-4ABE-597056164D2F}"/>
              </a:ext>
            </a:extLst>
          </p:cNvPr>
          <p:cNvSpPr txBox="1"/>
          <p:nvPr/>
        </p:nvSpPr>
        <p:spPr>
          <a:xfrm>
            <a:off x="1064986" y="1757324"/>
            <a:ext cx="10473872" cy="2789353"/>
          </a:xfrm>
          <a:prstGeom prst="rect">
            <a:avLst/>
          </a:prstGeom>
          <a:noFill/>
        </p:spPr>
        <p:txBody>
          <a:bodyPr wrap="square" lIns="91440" tIns="45720" rIns="91440" bIns="45720" anchor="t">
            <a:spAutoFit/>
          </a:bodyPr>
          <a:lstStyle/>
          <a:p>
            <a:pPr marL="342900" indent="-342900" eaLnBrk="1" fontAlgn="auto" hangingPunct="1">
              <a:lnSpc>
                <a:spcPct val="150000"/>
              </a:lnSpc>
              <a:spcBef>
                <a:spcPts val="0"/>
              </a:spcBef>
              <a:spcAft>
                <a:spcPts val="0"/>
              </a:spcAft>
              <a:buFont typeface="Arial" panose="020B0604020202020204" pitchFamily="34" charset="0"/>
              <a:buChar char="•"/>
              <a:defRPr/>
            </a:pPr>
            <a:r>
              <a:rPr lang="en-US" sz="24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Hospital DSMES programs</a:t>
            </a:r>
            <a:endParaRPr lang="en-US"/>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4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FQHC lifestyle programs</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400" b="1">
                <a:solidFill>
                  <a:schemeClr val="bg1">
                    <a:lumMod val="50000"/>
                  </a:schemeClr>
                </a:solidFill>
                <a:latin typeface="Lato"/>
                <a:ea typeface="Open Sans"/>
                <a:cs typeface="Open Sans"/>
              </a:rPr>
              <a:t>Community organizations (YMCA, public health departments)</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400" b="1">
                <a:solidFill>
                  <a:schemeClr val="bg1">
                    <a:lumMod val="50000"/>
                  </a:schemeClr>
                </a:solidFill>
                <a:latin typeface="Lato"/>
                <a:ea typeface="Open Sans"/>
                <a:cs typeface="Open Sans"/>
              </a:rPr>
              <a:t>Retail and community pharmacies </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4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Virtual coaching platforms </a:t>
            </a:r>
          </a:p>
        </p:txBody>
      </p:sp>
      <p:sp>
        <p:nvSpPr>
          <p:cNvPr id="2" name="Star: 5 Points 1">
            <a:extLst>
              <a:ext uri="{FF2B5EF4-FFF2-40B4-BE49-F238E27FC236}">
                <a16:creationId xmlns:a16="http://schemas.microsoft.com/office/drawing/2014/main" id="{2BA8496A-E3DA-242C-76AD-61B3B2F25659}"/>
              </a:ext>
            </a:extLst>
          </p:cNvPr>
          <p:cNvSpPr/>
          <p:nvPr/>
        </p:nvSpPr>
        <p:spPr>
          <a:xfrm>
            <a:off x="1061012" y="2999772"/>
            <a:ext cx="318303" cy="29901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ar: 5 Points 3">
            <a:extLst>
              <a:ext uri="{FF2B5EF4-FFF2-40B4-BE49-F238E27FC236}">
                <a16:creationId xmlns:a16="http://schemas.microsoft.com/office/drawing/2014/main" id="{027A751E-0A01-2D2F-D663-E9FFB564B9C6}"/>
              </a:ext>
            </a:extLst>
          </p:cNvPr>
          <p:cNvSpPr/>
          <p:nvPr/>
        </p:nvSpPr>
        <p:spPr>
          <a:xfrm>
            <a:off x="1061012" y="3578506"/>
            <a:ext cx="318303" cy="29901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256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EE00F-0674-E770-537A-94FA915FA53A}"/>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B9AEDCE7-41C6-6446-F403-AFDB116ADAF9}"/>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Implementation Process</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A6477910-C737-2942-8DC0-01D71BCBE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graphicFrame>
        <p:nvGraphicFramePr>
          <p:cNvPr id="2" name="Diagram 1">
            <a:extLst>
              <a:ext uri="{FF2B5EF4-FFF2-40B4-BE49-F238E27FC236}">
                <a16:creationId xmlns:a16="http://schemas.microsoft.com/office/drawing/2014/main" id="{86A1E4B4-6B30-0430-7CFA-C1D220CCD1D4}"/>
              </a:ext>
            </a:extLst>
          </p:cNvPr>
          <p:cNvGraphicFramePr/>
          <p:nvPr>
            <p:extLst>
              <p:ext uri="{D42A27DB-BD31-4B8C-83A1-F6EECF244321}">
                <p14:modId xmlns:p14="http://schemas.microsoft.com/office/powerpoint/2010/main" val="2610488602"/>
              </p:ext>
            </p:extLst>
          </p:nvPr>
        </p:nvGraphicFramePr>
        <p:xfrm>
          <a:off x="1377757" y="1715655"/>
          <a:ext cx="10119370" cy="4858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106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2CFC4-2AE6-CF23-5EBD-68BA530B86A0}"/>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CABD259F-76F3-F315-32D7-E6545BD657CF}"/>
              </a:ext>
            </a:extLst>
          </p:cNvPr>
          <p:cNvSpPr txBox="1">
            <a:spLocks noChangeArrowheads="1"/>
          </p:cNvSpPr>
          <p:nvPr/>
        </p:nvSpPr>
        <p:spPr bwMode="auto">
          <a:xfrm>
            <a:off x="1064986" y="892889"/>
            <a:ext cx="97940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Tactical Coordination Tools </a:t>
            </a:r>
          </a:p>
          <a:p>
            <a:pPr eaLnBrk="1" hangingPunct="1"/>
            <a:r>
              <a:rPr lang="en-US" altLang="en-US" sz="3600">
                <a:solidFill>
                  <a:srgbClr val="124F6F"/>
                </a:solidFill>
                <a:latin typeface="Playfair Display" panose="00000800000000000000" pitchFamily="2" charset="0"/>
              </a:rPr>
              <a:t>Without Technological Integration</a:t>
            </a:r>
            <a:endParaRPr lang="en-ID" altLang="en-US" sz="3600">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0063320D-04B8-3911-D113-C0FCA540A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2" name="TextBox 1">
            <a:extLst>
              <a:ext uri="{FF2B5EF4-FFF2-40B4-BE49-F238E27FC236}">
                <a16:creationId xmlns:a16="http://schemas.microsoft.com/office/drawing/2014/main" id="{137614DD-DEF0-3077-7717-A0E4273C0D79}"/>
              </a:ext>
            </a:extLst>
          </p:cNvPr>
          <p:cNvSpPr txBox="1"/>
          <p:nvPr/>
        </p:nvSpPr>
        <p:spPr>
          <a:xfrm>
            <a:off x="1598386" y="2093218"/>
            <a:ext cx="5245099" cy="4192623"/>
          </a:xfrm>
          <a:prstGeom prst="rect">
            <a:avLst/>
          </a:prstGeom>
          <a:noFill/>
        </p:spPr>
        <p:txBody>
          <a:bodyPr wrap="square" lIns="91440" tIns="45720" rIns="91440" bIns="45720" anchor="t">
            <a:spAutoFit/>
          </a:bodyPr>
          <a:lstStyle/>
          <a:p>
            <a:pPr eaLnBrk="1" fontAlgn="auto" hangingPunct="1">
              <a:lnSpc>
                <a:spcPct val="150000"/>
              </a:lnSpc>
              <a:spcBef>
                <a:spcPts val="0"/>
              </a:spcBef>
              <a:spcAft>
                <a:spcPts val="0"/>
              </a:spcAft>
              <a:defRPr/>
            </a:pPr>
            <a:r>
              <a:rPr lang="en-US"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Referral Mechanisms</a:t>
            </a:r>
            <a:endParaRPr lang="en-US"/>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eFax</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Direct Secure Messaging </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EHR referral order</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Secure web form</a:t>
            </a:r>
          </a:p>
          <a:p>
            <a:pPr eaLnBrk="1" fontAlgn="auto" hangingPunct="1">
              <a:lnSpc>
                <a:spcPct val="150000"/>
              </a:lnSpc>
              <a:spcBef>
                <a:spcPts val="0"/>
              </a:spcBef>
              <a:spcAft>
                <a:spcPts val="0"/>
              </a:spcAft>
              <a:defRPr/>
            </a:pPr>
            <a:r>
              <a:rPr lang="en-US"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Patient Tracking</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Excel registry</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Google sheets</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Population health dashboards</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Program documentation templates </a:t>
            </a:r>
          </a:p>
        </p:txBody>
      </p:sp>
      <p:sp>
        <p:nvSpPr>
          <p:cNvPr id="4" name="TextBox 3">
            <a:extLst>
              <a:ext uri="{FF2B5EF4-FFF2-40B4-BE49-F238E27FC236}">
                <a16:creationId xmlns:a16="http://schemas.microsoft.com/office/drawing/2014/main" id="{1725BDA2-A3CE-C6DC-97FA-19033724E272}"/>
              </a:ext>
            </a:extLst>
          </p:cNvPr>
          <p:cNvSpPr txBox="1"/>
          <p:nvPr/>
        </p:nvSpPr>
        <p:spPr>
          <a:xfrm>
            <a:off x="6686032" y="2093218"/>
            <a:ext cx="5002957" cy="5023619"/>
          </a:xfrm>
          <a:prstGeom prst="rect">
            <a:avLst/>
          </a:prstGeom>
          <a:noFill/>
        </p:spPr>
        <p:txBody>
          <a:bodyPr wrap="square" lIns="91440" tIns="45720" rIns="91440" bIns="45720" anchor="t">
            <a:spAutoFit/>
          </a:bodyPr>
          <a:lstStyle/>
          <a:p>
            <a:pPr eaLnBrk="1" fontAlgn="auto" hangingPunct="1">
              <a:lnSpc>
                <a:spcPct val="150000"/>
              </a:lnSpc>
              <a:spcBef>
                <a:spcPts val="0"/>
              </a:spcBef>
              <a:spcAft>
                <a:spcPts val="0"/>
              </a:spcAft>
              <a:defRPr/>
            </a:pPr>
            <a:r>
              <a:rPr lang="en-US"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Outcome Reporting</a:t>
            </a:r>
            <a:endParaRPr lang="en-US"/>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Monthly summary reports</a:t>
            </a: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Clinical (outcomes)</a:t>
            </a: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Open Sans"/>
                <a:cs typeface="Open Sans"/>
              </a:rPr>
              <a:t>Operational (enrollment and completion rates)</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Quarterly program outcomes</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PDF clinical notes </a:t>
            </a:r>
          </a:p>
          <a:p>
            <a:pPr eaLnBrk="1" fontAlgn="auto" hangingPunct="1">
              <a:lnSpc>
                <a:spcPct val="150000"/>
              </a:lnSpc>
              <a:spcBef>
                <a:spcPts val="0"/>
              </a:spcBef>
              <a:spcAft>
                <a:spcPts val="0"/>
              </a:spcAft>
              <a:defRPr/>
            </a:pPr>
            <a:r>
              <a:rPr lang="en-US"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Communication</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Secure email</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Provider portals</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Scheduled case conferences</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77760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24831DCE-282A-D8E5-D28D-1AF5113A9ADA}"/>
              </a:ext>
            </a:extLst>
          </p:cNvPr>
          <p:cNvSpPr txBox="1">
            <a:spLocks noChangeArrowheads="1"/>
          </p:cNvSpPr>
          <p:nvPr/>
        </p:nvSpPr>
        <p:spPr bwMode="auto">
          <a:xfrm>
            <a:off x="1079500" y="1200150"/>
            <a:ext cx="7626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600" b="1">
                <a:solidFill>
                  <a:srgbClr val="124F6F"/>
                </a:solidFill>
                <a:latin typeface="Playfair Display"/>
              </a:rPr>
              <a:t>Relevant Financial Relationships</a:t>
            </a:r>
            <a:endParaRPr lang="en-US"/>
          </a:p>
        </p:txBody>
      </p:sp>
      <p:sp>
        <p:nvSpPr>
          <p:cNvPr id="4" name="TextBox 3">
            <a:extLst>
              <a:ext uri="{FF2B5EF4-FFF2-40B4-BE49-F238E27FC236}">
                <a16:creationId xmlns:a16="http://schemas.microsoft.com/office/drawing/2014/main" id="{784E496D-3409-F592-1E13-6CA0226355AA}"/>
              </a:ext>
            </a:extLst>
          </p:cNvPr>
          <p:cNvSpPr txBox="1"/>
          <p:nvPr/>
        </p:nvSpPr>
        <p:spPr>
          <a:xfrm>
            <a:off x="1079500" y="2134734"/>
            <a:ext cx="10265434" cy="3500125"/>
          </a:xfrm>
          <a:prstGeom prst="rect">
            <a:avLst/>
          </a:prstGeom>
          <a:noFill/>
        </p:spPr>
        <p:txBody>
          <a:bodyPr wrap="square" lIns="91440" tIns="45720" rIns="91440" bIns="45720" anchor="t">
            <a:spAutoFit/>
          </a:bodyPr>
          <a:lstStyle/>
          <a:p>
            <a:pPr eaLnBrk="1" fontAlgn="auto" hangingPunct="1">
              <a:lnSpc>
                <a:spcPct val="150000"/>
              </a:lnSpc>
              <a:spcBef>
                <a:spcPts val="0"/>
              </a:spcBef>
              <a:spcAft>
                <a:spcPts val="0"/>
              </a:spcAft>
              <a:defRPr/>
            </a:pPr>
            <a:r>
              <a:rPr lang="en-US" b="1">
                <a:solidFill>
                  <a:schemeClr val="tx1">
                    <a:lumMod val="50000"/>
                    <a:lumOff val="50000"/>
                  </a:schemeClr>
                </a:solidFill>
                <a:latin typeface="Lato"/>
                <a:ea typeface="Lato"/>
                <a:cs typeface="Lato"/>
              </a:rPr>
              <a:t>Diana Isaacs </a:t>
            </a:r>
            <a:r>
              <a:rPr lang="en-US">
                <a:solidFill>
                  <a:schemeClr val="tx1">
                    <a:lumMod val="50000"/>
                    <a:lumOff val="50000"/>
                  </a:schemeClr>
                </a:solidFill>
                <a:latin typeface="Lato"/>
                <a:ea typeface="Lato"/>
                <a:cs typeface="Lato"/>
              </a:rPr>
              <a:t>has had relevant relationships as a speaker with Dexcom, Abbott, Lilly, Novo Nordisk, Sequel, Sanofi, </a:t>
            </a:r>
            <a:r>
              <a:rPr lang="en-US" err="1">
                <a:solidFill>
                  <a:schemeClr val="tx1">
                    <a:lumMod val="50000"/>
                    <a:lumOff val="50000"/>
                  </a:schemeClr>
                </a:solidFill>
                <a:latin typeface="Lato"/>
                <a:ea typeface="Lato"/>
                <a:cs typeface="Lato"/>
              </a:rPr>
              <a:t>Insulet</a:t>
            </a:r>
            <a:r>
              <a:rPr lang="en-US">
                <a:solidFill>
                  <a:schemeClr val="tx1">
                    <a:lumMod val="50000"/>
                    <a:lumOff val="50000"/>
                  </a:schemeClr>
                </a:solidFill>
                <a:latin typeface="Lato"/>
                <a:ea typeface="Lato"/>
                <a:cs typeface="Lato"/>
              </a:rPr>
              <a:t>, </a:t>
            </a:r>
            <a:r>
              <a:rPr lang="en-US" err="1">
                <a:solidFill>
                  <a:schemeClr val="tx1">
                    <a:lumMod val="50000"/>
                    <a:lumOff val="50000"/>
                  </a:schemeClr>
                </a:solidFill>
                <a:latin typeface="Lato"/>
                <a:ea typeface="Lato"/>
                <a:cs typeface="Lato"/>
              </a:rPr>
              <a:t>Cequr</a:t>
            </a:r>
            <a:r>
              <a:rPr lang="en-US">
                <a:solidFill>
                  <a:schemeClr val="tx1">
                    <a:lumMod val="50000"/>
                    <a:lumOff val="50000"/>
                  </a:schemeClr>
                </a:solidFill>
                <a:latin typeface="Lato"/>
                <a:ea typeface="Lato"/>
                <a:cs typeface="Lato"/>
              </a:rPr>
              <a:t>, and Beta Bionics. She also is a consultant for Tandem and </a:t>
            </a:r>
            <a:r>
              <a:rPr lang="en-US" err="1">
                <a:solidFill>
                  <a:schemeClr val="tx1">
                    <a:lumMod val="50000"/>
                    <a:lumOff val="50000"/>
                  </a:schemeClr>
                </a:solidFill>
                <a:latin typeface="Lato"/>
                <a:ea typeface="Lato"/>
                <a:cs typeface="Lato"/>
              </a:rPr>
              <a:t>Minimed</a:t>
            </a:r>
            <a:r>
              <a:rPr lang="en-US">
                <a:solidFill>
                  <a:schemeClr val="tx1">
                    <a:lumMod val="50000"/>
                    <a:lumOff val="50000"/>
                  </a:schemeClr>
                </a:solidFill>
                <a:latin typeface="Lato"/>
                <a:ea typeface="Lato"/>
                <a:cs typeface="Lato"/>
              </a:rPr>
              <a:t>. </a:t>
            </a:r>
          </a:p>
          <a:p>
            <a:pPr>
              <a:lnSpc>
                <a:spcPct val="150000"/>
              </a:lnSpc>
              <a:spcBef>
                <a:spcPts val="0"/>
              </a:spcBef>
              <a:spcAft>
                <a:spcPts val="0"/>
              </a:spcAft>
              <a:defRPr/>
            </a:pPr>
            <a:endParaRPr lang="en-US" sz="800">
              <a:solidFill>
                <a:schemeClr val="tx1">
                  <a:lumMod val="50000"/>
                  <a:lumOff val="50000"/>
                </a:schemeClr>
              </a:solidFill>
              <a:latin typeface="Lato"/>
              <a:ea typeface="Lato"/>
              <a:cs typeface="Lato"/>
            </a:endParaRPr>
          </a:p>
          <a:p>
            <a:pPr>
              <a:lnSpc>
                <a:spcPct val="150000"/>
              </a:lnSpc>
              <a:spcBef>
                <a:spcPts val="0"/>
              </a:spcBef>
              <a:spcAft>
                <a:spcPts val="0"/>
              </a:spcAft>
              <a:defRPr/>
            </a:pPr>
            <a:r>
              <a:rPr lang="en-US" b="1">
                <a:solidFill>
                  <a:schemeClr val="tx1">
                    <a:lumMod val="50000"/>
                    <a:lumOff val="50000"/>
                  </a:schemeClr>
                </a:solidFill>
                <a:latin typeface="Lato"/>
                <a:ea typeface="Lato"/>
                <a:cs typeface="Lato"/>
              </a:rPr>
              <a:t>Cathleen McKnight </a:t>
            </a:r>
            <a:r>
              <a:rPr lang="en-US">
                <a:solidFill>
                  <a:schemeClr val="tx1">
                    <a:lumMod val="50000"/>
                    <a:lumOff val="50000"/>
                  </a:schemeClr>
                </a:solidFill>
                <a:latin typeface="Lato"/>
                <a:ea typeface="Lato"/>
                <a:cs typeface="Lato"/>
              </a:rPr>
              <a:t>has no relevant financial relationships with ineligible companies to disclose. </a:t>
            </a:r>
          </a:p>
          <a:p>
            <a:pPr>
              <a:lnSpc>
                <a:spcPct val="150000"/>
              </a:lnSpc>
              <a:spcBef>
                <a:spcPts val="0"/>
              </a:spcBef>
              <a:spcAft>
                <a:spcPts val="0"/>
              </a:spcAft>
              <a:defRPr/>
            </a:pPr>
            <a:endParaRPr lang="en-US" sz="800">
              <a:solidFill>
                <a:schemeClr val="tx1">
                  <a:lumMod val="50000"/>
                  <a:lumOff val="50000"/>
                </a:schemeClr>
              </a:solidFill>
              <a:latin typeface="Lato"/>
              <a:ea typeface="Lato"/>
              <a:cs typeface="Lato"/>
            </a:endParaRPr>
          </a:p>
          <a:p>
            <a:pPr>
              <a:lnSpc>
                <a:spcPct val="150000"/>
              </a:lnSpc>
              <a:spcBef>
                <a:spcPts val="0"/>
              </a:spcBef>
              <a:spcAft>
                <a:spcPts val="0"/>
              </a:spcAft>
              <a:defRPr/>
            </a:pPr>
            <a:r>
              <a:rPr lang="en-US" b="1">
                <a:solidFill>
                  <a:schemeClr val="tx1">
                    <a:lumMod val="50000"/>
                    <a:lumOff val="50000"/>
                  </a:schemeClr>
                </a:solidFill>
                <a:latin typeface="Lato"/>
                <a:ea typeface="Lato"/>
                <a:cs typeface="Lato"/>
              </a:rPr>
              <a:t>The course planners </a:t>
            </a:r>
            <a:r>
              <a:rPr lang="en-US">
                <a:solidFill>
                  <a:schemeClr val="tx1">
                    <a:lumMod val="50000"/>
                    <a:lumOff val="50000"/>
                  </a:schemeClr>
                </a:solidFill>
                <a:latin typeface="Lato"/>
                <a:ea typeface="Lato"/>
                <a:cs typeface="Lato"/>
              </a:rPr>
              <a:t>have no financial disclosures or conflicts. </a:t>
            </a:r>
          </a:p>
          <a:p>
            <a:pPr>
              <a:lnSpc>
                <a:spcPct val="150000"/>
              </a:lnSpc>
              <a:spcBef>
                <a:spcPts val="0"/>
              </a:spcBef>
              <a:spcAft>
                <a:spcPts val="0"/>
              </a:spcAft>
              <a:defRPr/>
            </a:pPr>
            <a:endParaRPr lang="en-US" sz="800">
              <a:solidFill>
                <a:schemeClr val="tx1">
                  <a:lumMod val="50000"/>
                  <a:lumOff val="50000"/>
                </a:schemeClr>
              </a:solidFill>
              <a:latin typeface="Lato"/>
              <a:ea typeface="Lato"/>
              <a:cs typeface="Lato"/>
            </a:endParaRPr>
          </a:p>
          <a:p>
            <a:pPr algn="ctr">
              <a:lnSpc>
                <a:spcPct val="150000"/>
              </a:lnSpc>
              <a:spcBef>
                <a:spcPts val="0"/>
              </a:spcBef>
              <a:spcAft>
                <a:spcPts val="0"/>
              </a:spcAft>
              <a:defRPr/>
            </a:pPr>
            <a:r>
              <a:rPr lang="en-US" b="1">
                <a:solidFill>
                  <a:schemeClr val="tx1">
                    <a:lumMod val="50000"/>
                    <a:lumOff val="50000"/>
                  </a:schemeClr>
                </a:solidFill>
                <a:latin typeface="Lato"/>
                <a:ea typeface="Lato"/>
                <a:cs typeface="Lato"/>
              </a:rPr>
              <a:t>All relevant financial relationships have been mitigated. </a:t>
            </a:r>
          </a:p>
          <a:p>
            <a:pPr algn="ctr">
              <a:lnSpc>
                <a:spcPct val="150000"/>
              </a:lnSpc>
              <a:spcBef>
                <a:spcPts val="0"/>
              </a:spcBef>
              <a:spcAft>
                <a:spcPts val="0"/>
              </a:spcAft>
              <a:defRPr/>
            </a:pPr>
            <a:endParaRPr lang="en-US" b="1">
              <a:solidFill>
                <a:schemeClr val="tx1">
                  <a:lumMod val="50000"/>
                  <a:lumOff val="50000"/>
                </a:schemeClr>
              </a:solidFill>
              <a:latin typeface="Lato"/>
              <a:ea typeface="Lato"/>
              <a:cs typeface="Lato"/>
            </a:endParaRPr>
          </a:p>
        </p:txBody>
      </p:sp>
      <p:pic>
        <p:nvPicPr>
          <p:cNvPr id="7" name="Picture 6">
            <a:extLst>
              <a:ext uri="{FF2B5EF4-FFF2-40B4-BE49-F238E27FC236}">
                <a16:creationId xmlns:a16="http://schemas.microsoft.com/office/drawing/2014/main" id="{40836FBA-F6B2-72B3-B86E-F701EAB57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Tree>
    <p:extLst>
      <p:ext uri="{BB962C8B-B14F-4D97-AF65-F5344CB8AC3E}">
        <p14:creationId xmlns:p14="http://schemas.microsoft.com/office/powerpoint/2010/main" val="267368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D5B38-593D-67BF-D6D6-45BED3226ED4}"/>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CDAB8D1E-F00D-5BA0-52CB-83EA30A0599F}"/>
              </a:ext>
            </a:extLst>
          </p:cNvPr>
          <p:cNvSpPr txBox="1">
            <a:spLocks noChangeArrowheads="1"/>
          </p:cNvSpPr>
          <p:nvPr/>
        </p:nvSpPr>
        <p:spPr bwMode="auto">
          <a:xfrm>
            <a:off x="1064986" y="708162"/>
            <a:ext cx="97940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a:rPr>
              <a:t>NDPP &amp; DSMES </a:t>
            </a:r>
            <a:endParaRPr lang="en-ID" altLang="en-US" sz="3600" b="1">
              <a:solidFill>
                <a:srgbClr val="124F6F"/>
              </a:solidFill>
              <a:latin typeface="Playfair Display"/>
            </a:endParaRPr>
          </a:p>
          <a:p>
            <a:r>
              <a:rPr lang="en-US" altLang="en-US" sz="3600">
                <a:solidFill>
                  <a:srgbClr val="124F6F"/>
                </a:solidFill>
                <a:latin typeface="Playfair Display"/>
              </a:rPr>
              <a:t>Responsibility of the Program Provider</a:t>
            </a:r>
            <a:endParaRPr lang="en-ID" altLang="en-US" sz="3600">
              <a:solidFill>
                <a:srgbClr val="124F6F"/>
              </a:solidFill>
              <a:latin typeface="Playfair Display"/>
            </a:endParaRPr>
          </a:p>
        </p:txBody>
      </p:sp>
      <p:pic>
        <p:nvPicPr>
          <p:cNvPr id="7" name="Picture 6">
            <a:extLst>
              <a:ext uri="{FF2B5EF4-FFF2-40B4-BE49-F238E27FC236}">
                <a16:creationId xmlns:a16="http://schemas.microsoft.com/office/drawing/2014/main" id="{B33724F1-8CEF-65BA-A0DB-A78580977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graphicFrame>
        <p:nvGraphicFramePr>
          <p:cNvPr id="4" name="Table 3">
            <a:extLst>
              <a:ext uri="{FF2B5EF4-FFF2-40B4-BE49-F238E27FC236}">
                <a16:creationId xmlns:a16="http://schemas.microsoft.com/office/drawing/2014/main" id="{5E298E18-101B-9F71-962C-10DFF058BCF1}"/>
              </a:ext>
            </a:extLst>
          </p:cNvPr>
          <p:cNvGraphicFramePr>
            <a:graphicFrameLocks noGrp="1"/>
          </p:cNvGraphicFramePr>
          <p:nvPr>
            <p:extLst>
              <p:ext uri="{D42A27DB-BD31-4B8C-83A1-F6EECF244321}">
                <p14:modId xmlns:p14="http://schemas.microsoft.com/office/powerpoint/2010/main" val="1103691851"/>
              </p:ext>
            </p:extLst>
          </p:nvPr>
        </p:nvGraphicFramePr>
        <p:xfrm>
          <a:off x="1064986" y="1893151"/>
          <a:ext cx="9917761" cy="4673600"/>
        </p:xfrm>
        <a:graphic>
          <a:graphicData uri="http://schemas.openxmlformats.org/drawingml/2006/table">
            <a:tbl>
              <a:tblPr firstRow="1" bandRow="1">
                <a:tableStyleId>{5C22544A-7EE6-4342-B048-85BDC9FD1C3A}</a:tableStyleId>
              </a:tblPr>
              <a:tblGrid>
                <a:gridCol w="2167311">
                  <a:extLst>
                    <a:ext uri="{9D8B030D-6E8A-4147-A177-3AD203B41FA5}">
                      <a16:colId xmlns:a16="http://schemas.microsoft.com/office/drawing/2014/main" val="1956956976"/>
                    </a:ext>
                  </a:extLst>
                </a:gridCol>
                <a:gridCol w="4874172">
                  <a:extLst>
                    <a:ext uri="{9D8B030D-6E8A-4147-A177-3AD203B41FA5}">
                      <a16:colId xmlns:a16="http://schemas.microsoft.com/office/drawing/2014/main" val="2200936968"/>
                    </a:ext>
                  </a:extLst>
                </a:gridCol>
                <a:gridCol w="2876278">
                  <a:extLst>
                    <a:ext uri="{9D8B030D-6E8A-4147-A177-3AD203B41FA5}">
                      <a16:colId xmlns:a16="http://schemas.microsoft.com/office/drawing/2014/main" val="2501514559"/>
                    </a:ext>
                  </a:extLst>
                </a:gridCol>
              </a:tblGrid>
              <a:tr h="370840">
                <a:tc>
                  <a:txBody>
                    <a:bodyPr/>
                    <a:lstStyle/>
                    <a:p>
                      <a:r>
                        <a:rPr lang="en-US">
                          <a:latin typeface="Lato"/>
                          <a:ea typeface="Lato"/>
                          <a:cs typeface="Lato"/>
                        </a:rPr>
                        <a:t>Requirement</a:t>
                      </a:r>
                    </a:p>
                  </a:txBody>
                  <a:tcPr>
                    <a:solidFill>
                      <a:srgbClr val="124F6F"/>
                    </a:solidFill>
                  </a:tcPr>
                </a:tc>
                <a:tc>
                  <a:txBody>
                    <a:bodyPr/>
                    <a:lstStyle/>
                    <a:p>
                      <a:r>
                        <a:rPr lang="en-US">
                          <a:latin typeface="Lato"/>
                          <a:ea typeface="Lato"/>
                          <a:cs typeface="Lato"/>
                        </a:rPr>
                        <a:t>NDPP</a:t>
                      </a:r>
                    </a:p>
                  </a:txBody>
                  <a:tcPr>
                    <a:solidFill>
                      <a:srgbClr val="124F6F"/>
                    </a:solidFill>
                  </a:tcPr>
                </a:tc>
                <a:tc>
                  <a:txBody>
                    <a:bodyPr/>
                    <a:lstStyle/>
                    <a:p>
                      <a:r>
                        <a:rPr lang="en-US">
                          <a:latin typeface="Lato"/>
                          <a:ea typeface="Lato"/>
                          <a:cs typeface="Lato"/>
                        </a:rPr>
                        <a:t>DSMES</a:t>
                      </a:r>
                    </a:p>
                  </a:txBody>
                  <a:tcPr>
                    <a:solidFill>
                      <a:srgbClr val="124F6F"/>
                    </a:solidFill>
                  </a:tcPr>
                </a:tc>
                <a:extLst>
                  <a:ext uri="{0D108BD9-81ED-4DB2-BD59-A6C34878D82A}">
                    <a16:rowId xmlns:a16="http://schemas.microsoft.com/office/drawing/2014/main" val="3143081669"/>
                  </a:ext>
                </a:extLst>
              </a:tr>
              <a:tr h="370840">
                <a:tc>
                  <a:txBody>
                    <a:bodyPr/>
                    <a:lstStyle/>
                    <a:p>
                      <a:r>
                        <a:rPr lang="en-US">
                          <a:latin typeface="Lato"/>
                          <a:ea typeface="Lato"/>
                          <a:cs typeface="Lato"/>
                        </a:rPr>
                        <a:t>Provider Credentialing</a:t>
                      </a:r>
                    </a:p>
                  </a:txBody>
                  <a:tcPr/>
                </a:tc>
                <a:tc>
                  <a:txBody>
                    <a:bodyPr/>
                    <a:lstStyle/>
                    <a:p>
                      <a:pPr rtl="0" fontAlgn="base"/>
                      <a:r>
                        <a:rPr lang="en-US" sz="1800" b="0" i="0" u="none" strike="noStrike" kern="1200">
                          <a:solidFill>
                            <a:schemeClr val="dk1"/>
                          </a:solidFill>
                          <a:effectLst/>
                          <a:latin typeface="Lato"/>
                          <a:ea typeface="Lato"/>
                          <a:cs typeface="Lato"/>
                        </a:rPr>
                        <a:t>Rare; typically via program supplier enrollment</a:t>
                      </a:r>
                      <a:endParaRPr lang="en-US" sz="1800" b="0" i="0" kern="1200">
                        <a:solidFill>
                          <a:schemeClr val="dk1"/>
                        </a:solidFill>
                        <a:effectLst/>
                        <a:latin typeface="Lato"/>
                        <a:ea typeface="Lato"/>
                        <a:cs typeface="Lato"/>
                      </a:endParaRPr>
                    </a:p>
                  </a:txBody>
                  <a:tcPr/>
                </a:tc>
                <a:tc>
                  <a:txBody>
                    <a:bodyPr/>
                    <a:lstStyle/>
                    <a:p>
                      <a:r>
                        <a:rPr lang="en-US" sz="1800" b="0" i="0" u="none" strike="noStrike" kern="1200">
                          <a:solidFill>
                            <a:schemeClr val="dk1"/>
                          </a:solidFill>
                          <a:effectLst/>
                          <a:latin typeface="Lato"/>
                          <a:ea typeface="Lato"/>
                          <a:cs typeface="Lato"/>
                        </a:rPr>
                        <a:t>Usually required by provider or facility </a:t>
                      </a:r>
                      <a:endParaRPr lang="en-US">
                        <a:latin typeface="Lato"/>
                        <a:ea typeface="Lato"/>
                        <a:cs typeface="Lato"/>
                      </a:endParaRPr>
                    </a:p>
                  </a:txBody>
                  <a:tcPr/>
                </a:tc>
                <a:extLst>
                  <a:ext uri="{0D108BD9-81ED-4DB2-BD59-A6C34878D82A}">
                    <a16:rowId xmlns:a16="http://schemas.microsoft.com/office/drawing/2014/main" val="2978450394"/>
                  </a:ext>
                </a:extLst>
              </a:tr>
              <a:tr h="370840">
                <a:tc>
                  <a:txBody>
                    <a:bodyPr/>
                    <a:lstStyle/>
                    <a:p>
                      <a:r>
                        <a:rPr lang="en-US">
                          <a:latin typeface="Lato"/>
                          <a:ea typeface="Lato"/>
                          <a:cs typeface="Lato"/>
                        </a:rPr>
                        <a:t>Program Accreditation</a:t>
                      </a:r>
                    </a:p>
                  </a:txBody>
                  <a:tcPr/>
                </a:tc>
                <a:tc>
                  <a:txBody>
                    <a:bodyPr/>
                    <a:lstStyle/>
                    <a:p>
                      <a:r>
                        <a:rPr lang="en-US" sz="1800" b="0" i="0" u="none" strike="noStrike" kern="1200">
                          <a:solidFill>
                            <a:schemeClr val="dk1"/>
                          </a:solidFill>
                          <a:effectLst/>
                          <a:latin typeface="Lato"/>
                          <a:ea typeface="Lato"/>
                          <a:cs typeface="Lato"/>
                        </a:rPr>
                        <a:t>Required</a:t>
                      </a:r>
                      <a:endParaRPr lang="en-US">
                        <a:latin typeface="Lato"/>
                        <a:ea typeface="Lato"/>
                        <a:cs typeface="Lato"/>
                      </a:endParaRPr>
                    </a:p>
                  </a:txBody>
                  <a:tcPr/>
                </a:tc>
                <a:tc>
                  <a:txBody>
                    <a:bodyPr/>
                    <a:lstStyle/>
                    <a:p>
                      <a:r>
                        <a:rPr lang="en-US" sz="1800" b="0" i="0" u="none" strike="noStrike" kern="1200">
                          <a:solidFill>
                            <a:schemeClr val="dk1"/>
                          </a:solidFill>
                          <a:effectLst/>
                          <a:latin typeface="Lato"/>
                          <a:ea typeface="Lato"/>
                          <a:cs typeface="Lato"/>
                        </a:rPr>
                        <a:t>Required</a:t>
                      </a:r>
                      <a:endParaRPr lang="en-US">
                        <a:latin typeface="Lato"/>
                        <a:ea typeface="Lato"/>
                        <a:cs typeface="Lato"/>
                      </a:endParaRPr>
                    </a:p>
                  </a:txBody>
                  <a:tcPr/>
                </a:tc>
                <a:extLst>
                  <a:ext uri="{0D108BD9-81ED-4DB2-BD59-A6C34878D82A}">
                    <a16:rowId xmlns:a16="http://schemas.microsoft.com/office/drawing/2014/main" val="768268648"/>
                  </a:ext>
                </a:extLst>
              </a:tr>
              <a:tr h="370840">
                <a:tc>
                  <a:txBody>
                    <a:bodyPr/>
                    <a:lstStyle/>
                    <a:p>
                      <a:r>
                        <a:rPr lang="en-US">
                          <a:latin typeface="Lato"/>
                          <a:ea typeface="Lato"/>
                          <a:cs typeface="Lato"/>
                        </a:rPr>
                        <a:t>Payer Contracting</a:t>
                      </a:r>
                    </a:p>
                  </a:txBody>
                  <a:tcPr/>
                </a:tc>
                <a:tc>
                  <a:txBody>
                    <a:bodyPr/>
                    <a:lstStyle/>
                    <a:p>
                      <a:r>
                        <a:rPr lang="en-US">
                          <a:latin typeface="Lato"/>
                          <a:ea typeface="Lato"/>
                          <a:cs typeface="Lato"/>
                        </a:rPr>
                        <a:t>Often required</a:t>
                      </a:r>
                    </a:p>
                  </a:txBody>
                  <a:tcPr/>
                </a:tc>
                <a:tc>
                  <a:txBody>
                    <a:bodyPr/>
                    <a:lstStyle/>
                    <a:p>
                      <a:r>
                        <a:rPr lang="en-US">
                          <a:latin typeface="Lato"/>
                          <a:ea typeface="Lato"/>
                          <a:cs typeface="Lato"/>
                        </a:rPr>
                        <a:t>Required</a:t>
                      </a:r>
                    </a:p>
                  </a:txBody>
                  <a:tcPr/>
                </a:tc>
                <a:extLst>
                  <a:ext uri="{0D108BD9-81ED-4DB2-BD59-A6C34878D82A}">
                    <a16:rowId xmlns:a16="http://schemas.microsoft.com/office/drawing/2014/main" val="4036942909"/>
                  </a:ext>
                </a:extLst>
              </a:tr>
              <a:tr h="370840">
                <a:tc>
                  <a:txBody>
                    <a:bodyPr/>
                    <a:lstStyle/>
                    <a:p>
                      <a:r>
                        <a:rPr lang="en-US">
                          <a:latin typeface="Lato"/>
                          <a:ea typeface="Lato"/>
                          <a:cs typeface="Lato"/>
                        </a:rPr>
                        <a:t>Medical Billing: Medicare</a:t>
                      </a:r>
                    </a:p>
                  </a:txBody>
                  <a:tcPr/>
                </a:tc>
                <a:tc>
                  <a:txBody>
                    <a:bodyPr/>
                    <a:lstStyle/>
                    <a:p>
                      <a:pPr rtl="0" fontAlgn="base"/>
                      <a:r>
                        <a:rPr lang="en-US" sz="1800" b="0" i="0" u="none" strike="noStrike" kern="1200">
                          <a:solidFill>
                            <a:schemeClr val="dk1"/>
                          </a:solidFill>
                          <a:effectLst/>
                          <a:latin typeface="Lato"/>
                          <a:ea typeface="Lato"/>
                          <a:cs typeface="Lato"/>
                        </a:rPr>
                        <a:t>Claims-based; G9873—9881</a:t>
                      </a:r>
                    </a:p>
                    <a:p>
                      <a:pPr rtl="0" fontAlgn="base"/>
                      <a:r>
                        <a:rPr lang="en-US" sz="1800" b="0" i="0" u="none" strike="noStrike" kern="1200">
                          <a:solidFill>
                            <a:schemeClr val="dk1"/>
                          </a:solidFill>
                          <a:effectLst/>
                          <a:latin typeface="Lato"/>
                          <a:ea typeface="Lato"/>
                          <a:cs typeface="Lato"/>
                        </a:rPr>
                        <a:t>MDPP: Program milestone reimbursement </a:t>
                      </a:r>
                      <a:endParaRPr lang="en-US" sz="1800" b="0" i="0" kern="1200">
                        <a:solidFill>
                          <a:schemeClr val="dk1"/>
                        </a:solidFill>
                        <a:effectLst/>
                        <a:latin typeface="Lato"/>
                        <a:ea typeface="Lato"/>
                        <a:cs typeface="Lato"/>
                      </a:endParaRPr>
                    </a:p>
                  </a:txBody>
                  <a:tcPr/>
                </a:tc>
                <a:tc>
                  <a:txBody>
                    <a:bodyPr/>
                    <a:lstStyle/>
                    <a:p>
                      <a:r>
                        <a:rPr lang="en-US" sz="1800" b="0" i="0" u="none" strike="noStrike" kern="1200">
                          <a:solidFill>
                            <a:schemeClr val="dk1"/>
                          </a:solidFill>
                          <a:effectLst/>
                          <a:latin typeface="Lato"/>
                          <a:ea typeface="Lato"/>
                          <a:cs typeface="Lato"/>
                        </a:rPr>
                        <a:t>Traditional medical billing; G0108 – individual; G0109 group</a:t>
                      </a:r>
                    </a:p>
                    <a:p>
                      <a:pPr lvl="0">
                        <a:buNone/>
                      </a:pPr>
                      <a:r>
                        <a:rPr lang="en-US" sz="1800" b="0" i="0" u="none" strike="noStrike" kern="1200">
                          <a:solidFill>
                            <a:schemeClr val="dk1"/>
                          </a:solidFill>
                          <a:effectLst/>
                          <a:latin typeface="Lato"/>
                          <a:ea typeface="Lato"/>
                          <a:cs typeface="Lato"/>
                        </a:rPr>
                        <a:t>(CMS, 2025b)</a:t>
                      </a:r>
                    </a:p>
                  </a:txBody>
                  <a:tcPr/>
                </a:tc>
                <a:extLst>
                  <a:ext uri="{0D108BD9-81ED-4DB2-BD59-A6C34878D82A}">
                    <a16:rowId xmlns:a16="http://schemas.microsoft.com/office/drawing/2014/main" val="772124161"/>
                  </a:ext>
                </a:extLst>
              </a:tr>
              <a:tr h="370840">
                <a:tc>
                  <a:txBody>
                    <a:bodyPr/>
                    <a:lstStyle/>
                    <a:p>
                      <a:r>
                        <a:rPr lang="en-US">
                          <a:latin typeface="Lato"/>
                          <a:ea typeface="Lato"/>
                          <a:cs typeface="Lato"/>
                        </a:rPr>
                        <a:t>Medical Billing: Commercial</a:t>
                      </a:r>
                    </a:p>
                  </a:txBody>
                  <a:tcPr/>
                </a:tc>
                <a:tc>
                  <a:txBody>
                    <a:bodyPr/>
                    <a:lstStyle/>
                    <a:p>
                      <a:pPr rtl="0" fontAlgn="base"/>
                      <a:r>
                        <a:rPr lang="en-US" sz="1800" b="0" i="0" u="none" strike="noStrike" kern="1200">
                          <a:solidFill>
                            <a:schemeClr val="dk1"/>
                          </a:solidFill>
                          <a:effectLst/>
                          <a:latin typeface="Lato"/>
                          <a:ea typeface="Lato"/>
                          <a:cs typeface="Lato"/>
                        </a:rPr>
                        <a:t>Contact-based </a:t>
                      </a:r>
                    </a:p>
                    <a:p>
                      <a:pPr marL="285750" indent="-285750" rtl="0" fontAlgn="base">
                        <a:buFont typeface="Arial" panose="020B0604020202020204" pitchFamily="34" charset="0"/>
                        <a:buChar char="•"/>
                      </a:pPr>
                      <a:r>
                        <a:rPr lang="en-US" sz="1800" b="0" i="0" u="none" strike="noStrike" kern="1200">
                          <a:solidFill>
                            <a:schemeClr val="dk1"/>
                          </a:solidFill>
                          <a:effectLst/>
                          <a:latin typeface="Lato"/>
                          <a:ea typeface="Lato"/>
                          <a:cs typeface="Lato"/>
                        </a:rPr>
                        <a:t>Fixed amount per enrolled (most common)</a:t>
                      </a:r>
                    </a:p>
                    <a:p>
                      <a:pPr marL="285750" indent="-285750" rtl="0" fontAlgn="base">
                        <a:buFont typeface="Arial" panose="020B0604020202020204" pitchFamily="34" charset="0"/>
                        <a:buChar char="•"/>
                      </a:pPr>
                      <a:r>
                        <a:rPr lang="en-US" sz="1800" b="0" i="0" u="none" strike="noStrike" kern="1200">
                          <a:solidFill>
                            <a:schemeClr val="dk1"/>
                          </a:solidFill>
                          <a:effectLst/>
                          <a:latin typeface="Lato"/>
                          <a:ea typeface="Lato"/>
                          <a:cs typeface="Lato"/>
                        </a:rPr>
                        <a:t>Outcome-based contracts </a:t>
                      </a:r>
                    </a:p>
                    <a:p>
                      <a:pPr marL="285750" indent="-285750" rtl="0" fontAlgn="base">
                        <a:buFont typeface="Arial" panose="020B0604020202020204" pitchFamily="34" charset="0"/>
                        <a:buChar char="•"/>
                      </a:pPr>
                      <a:r>
                        <a:rPr lang="en-US" sz="1800" b="0" i="0" u="none" strike="noStrike" kern="1200">
                          <a:solidFill>
                            <a:schemeClr val="dk1"/>
                          </a:solidFill>
                          <a:effectLst/>
                          <a:latin typeface="Lato"/>
                          <a:ea typeface="Lato"/>
                          <a:cs typeface="Lato"/>
                        </a:rPr>
                        <a:t>Employer wellness programs</a:t>
                      </a:r>
                    </a:p>
                    <a:p>
                      <a:pPr marL="285750" indent="-285750" rtl="0" fontAlgn="base">
                        <a:buFont typeface="Arial" panose="020B0604020202020204" pitchFamily="34" charset="0"/>
                        <a:buChar char="•"/>
                      </a:pPr>
                      <a:r>
                        <a:rPr lang="en-US" sz="1800" b="0" i="0" u="none" strike="noStrike" kern="1200">
                          <a:solidFill>
                            <a:schemeClr val="dk1"/>
                          </a:solidFill>
                          <a:effectLst/>
                          <a:latin typeface="Lato"/>
                          <a:ea typeface="Lato"/>
                          <a:cs typeface="Lato"/>
                        </a:rPr>
                        <a:t>Population health agreements</a:t>
                      </a:r>
                      <a:endParaRPr lang="en-US" sz="1800" b="0" i="0" kern="1200">
                        <a:solidFill>
                          <a:schemeClr val="dk1"/>
                        </a:solidFill>
                        <a:effectLst/>
                        <a:latin typeface="Lato"/>
                        <a:ea typeface="Lato"/>
                        <a:cs typeface="Lato"/>
                      </a:endParaRPr>
                    </a:p>
                  </a:txBody>
                  <a:tcPr/>
                </a:tc>
                <a:tc>
                  <a:txBody>
                    <a:bodyPr/>
                    <a:lstStyle/>
                    <a:p>
                      <a:r>
                        <a:rPr lang="en-US" sz="1800" b="0" i="0" u="none" strike="noStrike" kern="1200">
                          <a:solidFill>
                            <a:schemeClr val="dk1"/>
                          </a:solidFill>
                          <a:effectLst/>
                          <a:latin typeface="Lato"/>
                          <a:ea typeface="Lato"/>
                          <a:cs typeface="Lato"/>
                        </a:rPr>
                        <a:t>Often uses the same HCPCS codes as Medicare (CMS, 2025c)</a:t>
                      </a:r>
                      <a:endParaRPr lang="en-US">
                        <a:latin typeface="Lato"/>
                        <a:ea typeface="Lato"/>
                        <a:cs typeface="Lato"/>
                      </a:endParaRPr>
                    </a:p>
                  </a:txBody>
                  <a:tcPr/>
                </a:tc>
                <a:extLst>
                  <a:ext uri="{0D108BD9-81ED-4DB2-BD59-A6C34878D82A}">
                    <a16:rowId xmlns:a16="http://schemas.microsoft.com/office/drawing/2014/main" val="4062115867"/>
                  </a:ext>
                </a:extLst>
              </a:tr>
            </a:tbl>
          </a:graphicData>
        </a:graphic>
      </p:graphicFrame>
    </p:spTree>
    <p:extLst>
      <p:ext uri="{BB962C8B-B14F-4D97-AF65-F5344CB8AC3E}">
        <p14:creationId xmlns:p14="http://schemas.microsoft.com/office/powerpoint/2010/main" val="2382130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BA761-9E69-7433-F284-1761C94C12F1}"/>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D2BD397E-CA44-F2D2-41A8-EF646330D192}"/>
              </a:ext>
            </a:extLst>
          </p:cNvPr>
          <p:cNvSpPr txBox="1">
            <a:spLocks noChangeArrowheads="1"/>
          </p:cNvSpPr>
          <p:nvPr/>
        </p:nvSpPr>
        <p:spPr bwMode="auto">
          <a:xfrm>
            <a:off x="1064986" y="892889"/>
            <a:ext cx="97940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NDPP &amp; DSMES Driving Community Impact</a:t>
            </a:r>
          </a:p>
          <a:p>
            <a:pPr eaLnBrk="1" hangingPunct="1"/>
            <a:r>
              <a:rPr lang="en-US" altLang="en-US" sz="3600">
                <a:solidFill>
                  <a:srgbClr val="124F6F"/>
                </a:solidFill>
                <a:latin typeface="Playfair Display" panose="00000800000000000000" pitchFamily="2" charset="0"/>
              </a:rPr>
              <a:t>Without Technology Integration</a:t>
            </a:r>
            <a:endParaRPr lang="en-ID" altLang="en-US" sz="3600">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10AD3FBD-0AF1-CCDB-1A77-69E6958EE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5" name="TextBox 4">
            <a:extLst>
              <a:ext uri="{FF2B5EF4-FFF2-40B4-BE49-F238E27FC236}">
                <a16:creationId xmlns:a16="http://schemas.microsoft.com/office/drawing/2014/main" id="{DF92B454-FCFC-B044-A048-C0DD5581F6D4}"/>
              </a:ext>
            </a:extLst>
          </p:cNvPr>
          <p:cNvSpPr txBox="1"/>
          <p:nvPr/>
        </p:nvSpPr>
        <p:spPr>
          <a:xfrm>
            <a:off x="1064986" y="2247547"/>
            <a:ext cx="10473872" cy="3104632"/>
          </a:xfrm>
          <a:prstGeom prst="rect">
            <a:avLst/>
          </a:prstGeom>
          <a:noFill/>
        </p:spPr>
        <p:txBody>
          <a:bodyPr wrap="square" lIns="91440" tIns="45720" rIns="91440" bIns="45720" anchor="t">
            <a:spAutoFit/>
          </a:bodyPr>
          <a:lstStyle/>
          <a:p>
            <a:pPr marL="342900" indent="-342900" algn="just" eaLnBrk="1" fontAlgn="auto" hangingPunct="1">
              <a:lnSpc>
                <a:spcPct val="150000"/>
              </a:lnSpc>
              <a:spcBef>
                <a:spcPts val="0"/>
              </a:spcBef>
              <a:spcAft>
                <a:spcPts val="0"/>
              </a:spcAft>
              <a:buFont typeface="Arial" panose="020B0604020202020204" pitchFamily="34" charset="0"/>
              <a:buChar char="•"/>
              <a:defRPr/>
            </a:pPr>
            <a:r>
              <a:rPr lang="en-US" sz="1900" b="1">
                <a:solidFill>
                  <a:schemeClr val="bg1">
                    <a:lumMod val="50000"/>
                  </a:schemeClr>
                </a:solidFill>
                <a:latin typeface="Lato"/>
                <a:ea typeface="Open Sans"/>
                <a:cs typeface="Open Sans"/>
              </a:rPr>
              <a:t>Operating</a:t>
            </a:r>
            <a:r>
              <a:rPr lang="en-US" sz="1900" b="1" dirty="0">
                <a:solidFill>
                  <a:schemeClr val="bg1">
                    <a:lumMod val="50000"/>
                  </a:schemeClr>
                </a:solidFill>
                <a:latin typeface="Lato"/>
                <a:ea typeface="Open Sans"/>
                <a:cs typeface="Open Sans"/>
              </a:rPr>
              <a:t> in different systems</a:t>
            </a:r>
          </a:p>
          <a:p>
            <a:pPr marL="800100" lvl="1" indent="-342900" algn="just">
              <a:lnSpc>
                <a:spcPct val="150000"/>
              </a:lnSpc>
              <a:spcBef>
                <a:spcPts val="0"/>
              </a:spcBef>
              <a:spcAft>
                <a:spcPts val="0"/>
              </a:spcAft>
              <a:buFont typeface="Arial" panose="020B0604020202020204" pitchFamily="34" charset="0"/>
              <a:buChar char="•"/>
              <a:defRPr/>
            </a:pPr>
            <a:r>
              <a:rPr lang="en-US" sz="1900">
                <a:solidFill>
                  <a:schemeClr val="bg1">
                    <a:lumMod val="50000"/>
                  </a:schemeClr>
                </a:solidFill>
                <a:latin typeface="Lato"/>
                <a:ea typeface="Open Sans"/>
                <a:cs typeface="Open Sans"/>
              </a:rPr>
              <a:t>Independent Primary Care Clinics Partner with YMCA Diabetes Prevention Programs</a:t>
            </a:r>
            <a:endParaRPr lang="en-US">
              <a:solidFill>
                <a:schemeClr val="bg1">
                  <a:lumMod val="50000"/>
                </a:schemeClr>
              </a:solidFill>
              <a:ea typeface="Calibri" panose="020F0502020204030204" pitchFamily="34" charset="0"/>
              <a:cs typeface="Calibri" panose="020F0502020204030204" pitchFamily="34" charset="0"/>
            </a:endParaRPr>
          </a:p>
          <a:p>
            <a:pPr marL="800100" lvl="1" indent="-342900" algn="just" eaLnBrk="1" fontAlgn="auto" hangingPunct="1">
              <a:lnSpc>
                <a:spcPct val="150000"/>
              </a:lnSpc>
              <a:spcBef>
                <a:spcPts val="0"/>
              </a:spcBef>
              <a:spcAft>
                <a:spcPts val="0"/>
              </a:spcAft>
              <a:buFont typeface="Arial" panose="020B0604020202020204" pitchFamily="34" charset="0"/>
              <a:buChar char="•"/>
              <a:defRPr/>
            </a:pPr>
            <a:r>
              <a:rPr lang="en-US" sz="1900">
                <a:solidFill>
                  <a:schemeClr val="bg1">
                    <a:lumMod val="50000"/>
                  </a:schemeClr>
                </a:solidFill>
                <a:latin typeface="Lato"/>
                <a:ea typeface="Open Sans"/>
                <a:cs typeface="Open Sans"/>
              </a:rPr>
              <a:t>Rural Health Clinics Partner with public Health Departments for NDPP</a:t>
            </a:r>
          </a:p>
          <a:p>
            <a:pPr marL="800100" lvl="1" indent="-342900" algn="just" eaLnBrk="1" fontAlgn="auto" hangingPunct="1">
              <a:lnSpc>
                <a:spcPct val="150000"/>
              </a:lnSpc>
              <a:spcBef>
                <a:spcPts val="0"/>
              </a:spcBef>
              <a:spcAft>
                <a:spcPts val="0"/>
              </a:spcAft>
              <a:buFont typeface="Arial" panose="020B0604020202020204" pitchFamily="34" charset="0"/>
              <a:buChar char="•"/>
              <a:defRPr/>
            </a:pPr>
            <a:r>
              <a:rPr lang="en-US" sz="1900">
                <a:solidFill>
                  <a:schemeClr val="bg1">
                    <a:lumMod val="50000"/>
                  </a:schemeClr>
                </a:solidFill>
                <a:latin typeface="Lato"/>
                <a:ea typeface="Open Sans"/>
                <a:cs typeface="Open Sans"/>
              </a:rPr>
              <a:t>Small provider practice and independent community pharmacists collaborate in a rural Midwest health to improve diabetes outcomes*</a:t>
            </a:r>
          </a:p>
          <a:p>
            <a:pPr marL="800100" lvl="1" indent="-342900" algn="just">
              <a:lnSpc>
                <a:spcPct val="150000"/>
              </a:lnSpc>
              <a:spcBef>
                <a:spcPts val="0"/>
              </a:spcBef>
              <a:spcAft>
                <a:spcPts val="0"/>
              </a:spcAft>
              <a:buFont typeface="Arial" panose="020B0604020202020204" pitchFamily="34" charset="0"/>
              <a:buChar char="•"/>
              <a:defRPr/>
            </a:pPr>
            <a:endParaRPr lang="en-US" sz="1900">
              <a:solidFill>
                <a:schemeClr val="bg1">
                  <a:lumMod val="50000"/>
                </a:schemeClr>
              </a:solidFill>
              <a:latin typeface="Lato"/>
              <a:ea typeface="Open Sans"/>
              <a:cs typeface="Open Sans"/>
            </a:endParaRPr>
          </a:p>
          <a:p>
            <a:pPr algn="ctr" eaLnBrk="1" fontAlgn="auto" hangingPunct="1">
              <a:lnSpc>
                <a:spcPct val="150000"/>
              </a:lnSpc>
              <a:spcBef>
                <a:spcPts val="0"/>
              </a:spcBef>
              <a:spcAft>
                <a:spcPts val="0"/>
              </a:spcAft>
              <a:defRPr/>
            </a:pPr>
            <a:r>
              <a:rPr lang="en-US" sz="1900" b="1">
                <a:solidFill>
                  <a:schemeClr val="bg1">
                    <a:lumMod val="50000"/>
                  </a:schemeClr>
                </a:solidFill>
                <a:latin typeface="Lato"/>
                <a:ea typeface="Open Sans"/>
                <a:cs typeface="Open Sans"/>
              </a:rPr>
              <a:t>*Integration often comes later once volume justifies it</a:t>
            </a:r>
          </a:p>
        </p:txBody>
      </p:sp>
    </p:spTree>
    <p:extLst>
      <p:ext uri="{BB962C8B-B14F-4D97-AF65-F5344CB8AC3E}">
        <p14:creationId xmlns:p14="http://schemas.microsoft.com/office/powerpoint/2010/main" val="382906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1094-C921-EC5D-338C-E4D7ED39DC62}"/>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40863294-955A-8E16-07F6-0241A8BBB44D}"/>
              </a:ext>
            </a:extLst>
          </p:cNvPr>
          <p:cNvSpPr txBox="1">
            <a:spLocks noChangeArrowheads="1"/>
          </p:cNvSpPr>
          <p:nvPr/>
        </p:nvSpPr>
        <p:spPr bwMode="auto">
          <a:xfrm>
            <a:off x="1064986" y="892889"/>
            <a:ext cx="97940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NDPP &amp; DSMES Driving Community Impact</a:t>
            </a:r>
          </a:p>
          <a:p>
            <a:pPr eaLnBrk="1" hangingPunct="1"/>
            <a:r>
              <a:rPr lang="en-US" altLang="en-US" sz="3600">
                <a:solidFill>
                  <a:srgbClr val="124F6F"/>
                </a:solidFill>
                <a:latin typeface="Playfair Display" panose="00000800000000000000" pitchFamily="2" charset="0"/>
              </a:rPr>
              <a:t>With Technology Integration</a:t>
            </a:r>
            <a:endParaRPr lang="en-ID" altLang="en-US" sz="3600">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1AB7224F-6856-FE3A-8A36-4B3577343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5" name="TextBox 4">
            <a:extLst>
              <a:ext uri="{FF2B5EF4-FFF2-40B4-BE49-F238E27FC236}">
                <a16:creationId xmlns:a16="http://schemas.microsoft.com/office/drawing/2014/main" id="{928964B1-7CFD-74A6-B446-AFC484A0114B}"/>
              </a:ext>
            </a:extLst>
          </p:cNvPr>
          <p:cNvSpPr txBox="1"/>
          <p:nvPr/>
        </p:nvSpPr>
        <p:spPr>
          <a:xfrm>
            <a:off x="863703" y="2369641"/>
            <a:ext cx="10948324" cy="3724866"/>
          </a:xfrm>
          <a:prstGeom prst="rect">
            <a:avLst/>
          </a:prstGeom>
          <a:noFill/>
        </p:spPr>
        <p:txBody>
          <a:bodyPr wrap="square" lIns="91440" tIns="45720" rIns="91440" bIns="45720" anchor="t">
            <a:spAutoFit/>
          </a:bodyPr>
          <a:lstStyle/>
          <a:p>
            <a:pPr marL="342900" indent="-342900" eaLnBrk="1" fontAlgn="auto" hangingPunct="1">
              <a:lnSpc>
                <a:spcPct val="150000"/>
              </a:lnSpc>
              <a:spcBef>
                <a:spcPts val="0"/>
              </a:spcBef>
              <a:spcAft>
                <a:spcPts val="0"/>
              </a:spcAft>
              <a:buFont typeface="Arial" panose="020B0604020202020204" pitchFamily="34" charset="0"/>
              <a:buChar char="•"/>
              <a:defRPr/>
            </a:pPr>
            <a:r>
              <a:rPr lang="en-US" sz="2000" b="1">
                <a:solidFill>
                  <a:schemeClr val="bg1">
                    <a:lumMod val="50000"/>
                  </a:schemeClr>
                </a:solidFill>
                <a:latin typeface="Lato"/>
                <a:ea typeface="Open Sans"/>
                <a:cs typeface="Open Sans"/>
              </a:rPr>
              <a:t>Thriving physician-pharmacy partnership in local Washington multispecialty practice</a:t>
            </a:r>
            <a:r>
              <a:rPr lang="en-US" sz="2000">
                <a:solidFill>
                  <a:schemeClr val="bg1">
                    <a:lumMod val="50000"/>
                  </a:schemeClr>
                </a:solidFill>
                <a:latin typeface="Lato"/>
                <a:ea typeface="Open Sans"/>
                <a:cs typeface="Open Sans"/>
              </a:rPr>
              <a:t> (Epic)</a:t>
            </a:r>
            <a:endParaRPr lang="en-US" sz="2000" dirty="0" err="1">
              <a:solidFill>
                <a:schemeClr val="bg1">
                  <a:lumMod val="50000"/>
                </a:schemeClr>
              </a:solidFill>
              <a:latin typeface="Lato"/>
              <a:ea typeface="Open Sans"/>
              <a:cs typeface="Open Sans"/>
            </a:endParaRPr>
          </a:p>
          <a:p>
            <a:pPr marL="342900" indent="-342900">
              <a:lnSpc>
                <a:spcPct val="150000"/>
              </a:lnSpc>
              <a:spcBef>
                <a:spcPts val="0"/>
              </a:spcBef>
              <a:spcAft>
                <a:spcPts val="0"/>
              </a:spcAft>
              <a:buFont typeface="Arial" panose="020B0604020202020204" pitchFamily="34" charset="0"/>
              <a:buChar char="•"/>
              <a:defRPr/>
            </a:pPr>
            <a:r>
              <a:rPr lang="en-US" sz="2000" b="1" dirty="0">
                <a:solidFill>
                  <a:schemeClr val="bg1">
                    <a:lumMod val="50000"/>
                  </a:schemeClr>
                </a:solidFill>
                <a:latin typeface="Lato"/>
                <a:ea typeface="Lato"/>
                <a:cs typeface="Lato"/>
              </a:rPr>
              <a:t>PCPs and independent community pharmacists unite for better care outcomes in </a:t>
            </a:r>
            <a:r>
              <a:rPr lang="en-US" sz="2000" b="1" dirty="0" err="1">
                <a:solidFill>
                  <a:schemeClr val="bg1">
                    <a:lumMod val="50000"/>
                  </a:schemeClr>
                </a:solidFill>
                <a:latin typeface="Lato"/>
                <a:ea typeface="Lato"/>
                <a:cs typeface="Lato"/>
              </a:rPr>
              <a:t>NorthCarolina</a:t>
            </a:r>
            <a:r>
              <a:rPr lang="en-US" sz="2000" dirty="0">
                <a:solidFill>
                  <a:schemeClr val="bg1">
                    <a:lumMod val="50000"/>
                  </a:schemeClr>
                </a:solidFill>
                <a:latin typeface="Lato"/>
                <a:ea typeface="Lato"/>
                <a:cs typeface="Lato"/>
              </a:rPr>
              <a:t> (</a:t>
            </a:r>
            <a:r>
              <a:rPr lang="en-US" sz="2000" dirty="0" err="1">
                <a:solidFill>
                  <a:schemeClr val="bg1">
                    <a:lumMod val="50000"/>
                  </a:schemeClr>
                </a:solidFill>
                <a:latin typeface="Lato"/>
                <a:ea typeface="Lato"/>
                <a:cs typeface="Lato"/>
              </a:rPr>
              <a:t>eCW</a:t>
            </a:r>
            <a:r>
              <a:rPr lang="en-US" sz="2000" dirty="0">
                <a:solidFill>
                  <a:schemeClr val="bg1">
                    <a:lumMod val="50000"/>
                  </a:schemeClr>
                </a:solidFill>
                <a:latin typeface="Lato"/>
                <a:ea typeface="Lato"/>
                <a:cs typeface="Lato"/>
              </a:rPr>
              <a:t>)</a:t>
            </a:r>
            <a:endParaRPr lang="en-US" sz="2000" dirty="0">
              <a:solidFill>
                <a:schemeClr val="bg1">
                  <a:lumMod val="50000"/>
                </a:schemeClr>
              </a:solidFill>
              <a:latin typeface="Lato"/>
              <a:ea typeface="Open Sans"/>
              <a:cs typeface="Open Sans"/>
            </a:endParaRPr>
          </a:p>
          <a:p>
            <a:pPr marL="800100" lvl="1" indent="-342900">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Key coordination: EHR access</a:t>
            </a:r>
            <a:endParaRPr lang="en-US">
              <a:solidFill>
                <a:schemeClr val="bg1">
                  <a:lumMod val="50000"/>
                </a:schemeClr>
              </a:solidFill>
            </a:endParaRP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000"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Academic centers partner with large retail pharmacy for local community health management</a:t>
            </a: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rPr>
              <a:t>Key coordination: ONC-certified EHR integrated within dispensing software</a:t>
            </a:r>
          </a:p>
          <a:p>
            <a:pPr eaLnBrk="1" fontAlgn="auto" hangingPunct="1">
              <a:lnSpc>
                <a:spcPct val="150000"/>
              </a:lnSpc>
              <a:spcBef>
                <a:spcPts val="0"/>
              </a:spcBef>
              <a:spcAft>
                <a:spcPts val="0"/>
              </a:spcAft>
              <a:defRPr/>
            </a:pPr>
            <a:endParaRPr lang="en-US" sz="2000" b="1" dirty="0">
              <a:solidFill>
                <a:schemeClr val="bg1">
                  <a:lumMod val="50000"/>
                </a:schemeClr>
              </a:solidFill>
              <a:latin typeface="Lato"/>
              <a:ea typeface="Open Sans"/>
              <a:cs typeface="Open Sans"/>
            </a:endParaRPr>
          </a:p>
        </p:txBody>
      </p:sp>
    </p:spTree>
    <p:extLst>
      <p:ext uri="{BB962C8B-B14F-4D97-AF65-F5344CB8AC3E}">
        <p14:creationId xmlns:p14="http://schemas.microsoft.com/office/powerpoint/2010/main" val="2828486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E5BA1-AED7-7C3A-1FE1-AEB24B1D7C2C}"/>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EE53DED1-FDE7-8905-C731-B0FE09B51B37}"/>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Mitigating Common Concerns</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6CF2467B-11B6-9858-1B41-AB81ADE8E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5" name="TextBox 4">
            <a:extLst>
              <a:ext uri="{FF2B5EF4-FFF2-40B4-BE49-F238E27FC236}">
                <a16:creationId xmlns:a16="http://schemas.microsoft.com/office/drawing/2014/main" id="{40800044-2EE2-0573-893F-BA6F2246A94F}"/>
              </a:ext>
            </a:extLst>
          </p:cNvPr>
          <p:cNvSpPr txBox="1"/>
          <p:nvPr/>
        </p:nvSpPr>
        <p:spPr>
          <a:xfrm>
            <a:off x="1064986" y="1787050"/>
            <a:ext cx="10473872" cy="4648196"/>
          </a:xfrm>
          <a:prstGeom prst="rect">
            <a:avLst/>
          </a:prstGeom>
          <a:noFill/>
        </p:spPr>
        <p:txBody>
          <a:bodyPr wrap="square" lIns="91440" tIns="45720" rIns="91440" bIns="45720" anchor="t">
            <a:spAutoFit/>
          </a:bodyPr>
          <a:lstStyle/>
          <a:p>
            <a:pPr marL="342900" indent="-34290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rPr>
              <a:t>Creates more work </a:t>
            </a: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sym typeface="Wingdings" pitchFamily="2" charset="2"/>
              </a:rPr>
              <a:t> structured workflow, streamlined communication, and technical-enabled communication when possible</a:t>
            </a:r>
            <a:endParaRPr lang="en-US"/>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sym typeface="Wingdings" pitchFamily="2" charset="2"/>
              </a:rPr>
              <a:t>Patient confusion  clear scripting and confidence in the plan of care</a:t>
            </a:r>
            <a:endPar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sym typeface="Wingdings" pitchFamily="2" charset="2"/>
              </a:rPr>
              <a:t>"This is part of your care team working together.”</a:t>
            </a:r>
            <a:endParaRPr lang="en-US" sz="2000">
              <a:solidFill>
                <a:schemeClr val="bg1">
                  <a:lumMod val="50000"/>
                </a:schemeClr>
              </a:solidFill>
              <a:latin typeface="Lato"/>
              <a:ea typeface="Open Sans"/>
              <a:cs typeface="Open Sans"/>
            </a:endParaRP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sym typeface="Wingdings" pitchFamily="2" charset="2"/>
              </a:rPr>
              <a:t>“DSMES and NDPP requires special training making &lt;community partner name&gt; a diabetes education experts.”</a:t>
            </a:r>
            <a:endPar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sym typeface="Wingdings" pitchFamily="2" charset="2"/>
              </a:rPr>
              <a:t>Payment modeling</a:t>
            </a:r>
            <a:endPar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sym typeface="Wingdings" pitchFamily="2" charset="2"/>
              </a:rPr>
              <a:t>Revenue-neutral</a:t>
            </a:r>
            <a:endPar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a:ea typeface="Open Sans"/>
                <a:cs typeface="Open Sans"/>
                <a:sym typeface="Wingdings" pitchFamily="2" charset="2"/>
              </a:rPr>
              <a:t>Community partner operates independently from healthcare provider (credentialing/contracting &amp; billing)</a:t>
            </a:r>
            <a:endParaRPr lang="en-US" sz="2000">
              <a:solidFill>
                <a:schemeClr val="bg1">
                  <a:lumMod val="50000"/>
                </a:schemeClr>
              </a:solidFill>
              <a:latin typeface="Lato"/>
              <a:ea typeface="Open Sans"/>
              <a:cs typeface="Open Sans"/>
            </a:endParaRPr>
          </a:p>
        </p:txBody>
      </p:sp>
    </p:spTree>
    <p:extLst>
      <p:ext uri="{BB962C8B-B14F-4D97-AF65-F5344CB8AC3E}">
        <p14:creationId xmlns:p14="http://schemas.microsoft.com/office/powerpoint/2010/main" val="3669047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07958-9E72-69FB-0513-280802361B7E}"/>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4D8F18A3-F24E-CCC3-9F97-C8485C48FEAB}"/>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Mitigating Common Concerns Continued</a:t>
            </a:r>
            <a:endParaRPr lang="en-ID" altLang="en-US" sz="3600" b="1">
              <a:solidFill>
                <a:srgbClr val="124F6F"/>
              </a:solidFill>
              <a:latin typeface="Playfair Display" panose="00000800000000000000" pitchFamily="2" charset="0"/>
            </a:endParaRPr>
          </a:p>
        </p:txBody>
      </p:sp>
      <p:pic>
        <p:nvPicPr>
          <p:cNvPr id="7" name="Picture 6">
            <a:extLst>
              <a:ext uri="{FF2B5EF4-FFF2-40B4-BE49-F238E27FC236}">
                <a16:creationId xmlns:a16="http://schemas.microsoft.com/office/drawing/2014/main" id="{5747E8F5-D0CD-E2D8-251C-E877533957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5" name="TextBox 4">
            <a:extLst>
              <a:ext uri="{FF2B5EF4-FFF2-40B4-BE49-F238E27FC236}">
                <a16:creationId xmlns:a16="http://schemas.microsoft.com/office/drawing/2014/main" id="{86FA0500-3C88-CCED-6AAA-8F89DDE1E74D}"/>
              </a:ext>
            </a:extLst>
          </p:cNvPr>
          <p:cNvSpPr txBox="1"/>
          <p:nvPr/>
        </p:nvSpPr>
        <p:spPr>
          <a:xfrm>
            <a:off x="1064986" y="1716597"/>
            <a:ext cx="10473872" cy="2801536"/>
          </a:xfrm>
          <a:prstGeom prst="rect">
            <a:avLst/>
          </a:prstGeom>
          <a:noFill/>
        </p:spPr>
        <p:txBody>
          <a:bodyPr wrap="square" lIns="91440" tIns="45720" rIns="91440" bIns="45720" anchor="t">
            <a:spAutoFit/>
          </a:bodyPr>
          <a:lstStyle/>
          <a:p>
            <a:pPr marL="342900" indent="-34290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sym typeface="Wingdings" pitchFamily="2" charset="2"/>
              </a:rPr>
              <a:t>Clinical pharmacist in place</a:t>
            </a:r>
            <a:endParaRPr lang="en-US"/>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sym typeface="Wingdings" pitchFamily="2" charset="2"/>
              </a:rPr>
              <a:t>Medication optimization vs diabetes prevention and self-management</a:t>
            </a:r>
            <a:endPar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sym typeface="Wingdings" pitchFamily="2" charset="2"/>
              </a:rPr>
              <a:t>MTM vs lifestyle coaching and education</a:t>
            </a:r>
            <a:endPar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sym typeface="Wingdings" pitchFamily="2" charset="2"/>
              </a:rPr>
              <a:t>Care oversight</a:t>
            </a:r>
            <a:endPar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sym typeface="Wingdings" pitchFamily="2" charset="2"/>
              </a:rPr>
              <a:t>DPP &amp; DSMES: Prescribing not within scope of program</a:t>
            </a:r>
            <a:endPar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sym typeface="Wingdings" pitchFamily="2" charset="2"/>
              </a:rPr>
              <a:t>Consult agreement opportunity in Ohio for prescribing (supplies CGM, medications)</a:t>
            </a:r>
            <a:endParaRPr lang="en-US" sz="20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03527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6E747-FC23-2179-C991-286CBA365D05}"/>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9CECA312-F8F1-87B6-7960-C7B8A57170D5}"/>
              </a:ext>
            </a:extLst>
          </p:cNvPr>
          <p:cNvSpPr txBox="1">
            <a:spLocks noChangeArrowheads="1"/>
          </p:cNvSpPr>
          <p:nvPr/>
        </p:nvSpPr>
        <p:spPr bwMode="auto">
          <a:xfrm>
            <a:off x="1064986" y="892889"/>
            <a:ext cx="979407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a:solidFill>
                  <a:srgbClr val="124F6F"/>
                </a:solidFill>
                <a:latin typeface="Playfair Display"/>
              </a:rPr>
              <a:t>DSMES &amp; NDPP Integration Enhancement Option: </a:t>
            </a:r>
            <a:r>
              <a:rPr lang="en-US" altLang="en-US" sz="3200">
                <a:solidFill>
                  <a:srgbClr val="124F6F"/>
                </a:solidFill>
                <a:latin typeface="Playfair Display"/>
              </a:rPr>
              <a:t>Practitioner-Pharmacist Consult Agreement</a:t>
            </a:r>
            <a:endParaRPr lang="en-US" sz="1600">
              <a:ea typeface="Calibri"/>
              <a:cs typeface="Calibri"/>
            </a:endParaRPr>
          </a:p>
        </p:txBody>
      </p:sp>
      <p:pic>
        <p:nvPicPr>
          <p:cNvPr id="7" name="Picture 6">
            <a:extLst>
              <a:ext uri="{FF2B5EF4-FFF2-40B4-BE49-F238E27FC236}">
                <a16:creationId xmlns:a16="http://schemas.microsoft.com/office/drawing/2014/main" id="{5B189AA9-0001-996E-3042-250619F84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5" name="TextBox 4">
            <a:extLst>
              <a:ext uri="{FF2B5EF4-FFF2-40B4-BE49-F238E27FC236}">
                <a16:creationId xmlns:a16="http://schemas.microsoft.com/office/drawing/2014/main" id="{760B315A-E2C5-72CE-35B2-F17DF4822A2F}"/>
              </a:ext>
            </a:extLst>
          </p:cNvPr>
          <p:cNvSpPr txBox="1"/>
          <p:nvPr/>
        </p:nvSpPr>
        <p:spPr>
          <a:xfrm>
            <a:off x="1064986" y="2093218"/>
            <a:ext cx="10473872" cy="4192623"/>
          </a:xfrm>
          <a:prstGeom prst="rect">
            <a:avLst/>
          </a:prstGeom>
          <a:noFill/>
        </p:spPr>
        <p:txBody>
          <a:bodyPr wrap="square" lIns="91440" tIns="45720" rIns="91440" bIns="45720" anchor="t">
            <a:spAutoFit/>
          </a:bodyPr>
          <a:lstStyle/>
          <a:p>
            <a:pPr marL="342900" indent="-342900" eaLnBrk="1" fontAlgn="auto" hangingPunct="1">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Open Sans"/>
                <a:cs typeface="Open Sans"/>
              </a:rPr>
              <a:t>OAC authorizes pharmacists to write prescriptions</a:t>
            </a:r>
            <a:endParaRPr lang="en-US"/>
          </a:p>
          <a:p>
            <a:pPr marL="342900" indent="-342900">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Open Sans"/>
                <a:cs typeface="Open Sans"/>
              </a:rPr>
              <a:t>Consult agreement must be established with a qualifying provider</a:t>
            </a:r>
          </a:p>
          <a:p>
            <a:pPr marL="342900" indent="-342900">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Open Sans"/>
                <a:cs typeface="Open Sans"/>
              </a:rPr>
              <a:t>Agreement must specify: </a:t>
            </a:r>
          </a:p>
          <a:p>
            <a:pPr marL="800100" lvl="1" indent="-342900">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Open Sans"/>
                <a:cs typeface="Open Sans"/>
              </a:rPr>
              <a:t>Drug, drug classes, and supplies</a:t>
            </a:r>
          </a:p>
          <a:p>
            <a:pPr marL="800100" lvl="1" indent="-342900">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Open Sans"/>
                <a:cs typeface="Open Sans"/>
              </a:rPr>
              <a:t>Diagnoses covered</a:t>
            </a:r>
            <a:endParaRPr lang="en" sz="1200">
              <a:solidFill>
                <a:schemeClr val="bg1">
                  <a:lumMod val="50000"/>
                </a:schemeClr>
              </a:solidFill>
              <a:latin typeface="Times New Roman"/>
              <a:ea typeface="Open Sans"/>
              <a:cs typeface="Times New Roman"/>
            </a:endParaRPr>
          </a:p>
          <a:p>
            <a:pPr marL="800100" lvl="1" indent="-342900">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Open Sans"/>
                <a:cs typeface="Open Sans"/>
              </a:rPr>
              <a:t>Procedures, decision criteria, and roles</a:t>
            </a:r>
          </a:p>
          <a:p>
            <a:pPr marL="800100" lvl="1" indent="-342900">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Open Sans"/>
                <a:cs typeface="Open Sans"/>
              </a:rPr>
              <a:t>Ordering and interpreting lab tests related to drug therapy managed</a:t>
            </a:r>
          </a:p>
          <a:p>
            <a:pPr marL="800100" lvl="1" indent="-342900">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Open Sans"/>
                <a:cs typeface="Open Sans"/>
              </a:rPr>
              <a:t>Communication and reporting requirements to provider</a:t>
            </a:r>
          </a:p>
          <a:p>
            <a:pPr marL="800100" lvl="1" indent="-342900">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Open Sans"/>
                <a:cs typeface="Open Sans"/>
              </a:rPr>
              <a:t>Have built-in-quality assurance and documentation plans (OAC, 2021)</a:t>
            </a:r>
          </a:p>
          <a:p>
            <a:pPr marL="342900" indent="-342900">
              <a:lnSpc>
                <a:spcPct val="150000"/>
              </a:lnSpc>
              <a:spcBef>
                <a:spcPts val="0"/>
              </a:spcBef>
              <a:spcAft>
                <a:spcPts val="0"/>
              </a:spcAft>
              <a:buFont typeface="Arial" panose="020B0604020202020204" pitchFamily="34" charset="0"/>
              <a:buChar char="•"/>
              <a:defRPr/>
            </a:pPr>
            <a:r>
              <a:rPr lang="en-US">
                <a:solidFill>
                  <a:schemeClr val="bg1">
                    <a:lumMod val="50000"/>
                  </a:schemeClr>
                </a:solidFill>
                <a:latin typeface="Lato"/>
                <a:ea typeface="Open Sans"/>
                <a:cs typeface="Open Sans"/>
              </a:rPr>
              <a:t>Examples: Diabetes supplies, medication refills, monitoring of A1C, lipids, and kidney function</a:t>
            </a:r>
          </a:p>
        </p:txBody>
      </p:sp>
    </p:spTree>
    <p:extLst>
      <p:ext uri="{BB962C8B-B14F-4D97-AF65-F5344CB8AC3E}">
        <p14:creationId xmlns:p14="http://schemas.microsoft.com/office/powerpoint/2010/main" val="34130327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5FCE7-3A47-EDCF-E159-8FE51CA722A1}"/>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AC6ED1AB-4C96-CACE-69AF-45A97770DF0B}"/>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600" b="1">
                <a:solidFill>
                  <a:srgbClr val="124F6F"/>
                </a:solidFill>
                <a:latin typeface="Playfair Display"/>
              </a:rPr>
              <a:t>Interdisciplinary Strategies Beyond Diabetes</a:t>
            </a:r>
            <a:endParaRPr lang="en-US">
              <a:solidFill>
                <a:srgbClr val="000000"/>
              </a:solidFill>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7821B5B-F893-81A7-98EE-3C02D65F0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2" name="TextBox 1">
            <a:extLst>
              <a:ext uri="{FF2B5EF4-FFF2-40B4-BE49-F238E27FC236}">
                <a16:creationId xmlns:a16="http://schemas.microsoft.com/office/drawing/2014/main" id="{8897D515-D0B5-2A84-6AAE-0653E7800FE0}"/>
              </a:ext>
            </a:extLst>
          </p:cNvPr>
          <p:cNvSpPr txBox="1"/>
          <p:nvPr/>
        </p:nvSpPr>
        <p:spPr>
          <a:xfrm>
            <a:off x="1275193" y="1716597"/>
            <a:ext cx="2906547" cy="4749634"/>
          </a:xfrm>
          <a:prstGeom prst="rect">
            <a:avLst/>
          </a:prstGeom>
          <a:noFill/>
        </p:spPr>
        <p:txBody>
          <a:bodyPr wrap="square" lIns="91440" tIns="45720" rIns="91440" bIns="45720" anchor="t">
            <a:spAutoFit/>
          </a:bodyPr>
          <a:lstStyle/>
          <a:p>
            <a:pPr algn="just" eaLnBrk="1" fontAlgn="auto" hangingPunct="1">
              <a:lnSpc>
                <a:spcPct val="150000"/>
              </a:lnSpc>
              <a:spcBef>
                <a:spcPts val="0"/>
              </a:spcBef>
              <a:spcAft>
                <a:spcPts val="0"/>
              </a:spcAft>
              <a:defRPr/>
            </a:pPr>
            <a:r>
              <a:rPr lang="en-US" sz="1700" b="1">
                <a:solidFill>
                  <a:schemeClr val="bg1">
                    <a:lumMod val="50000"/>
                  </a:schemeClr>
                </a:solidFill>
                <a:latin typeface="Lato"/>
                <a:ea typeface="Open Sans"/>
                <a:cs typeface="Open Sans"/>
              </a:rPr>
              <a:t>Chronic Care</a:t>
            </a:r>
            <a:endParaRPr lang="en-US" sz="1700"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1700">
                <a:solidFill>
                  <a:schemeClr val="bg1">
                    <a:lumMod val="50000"/>
                  </a:schemeClr>
                </a:solidFill>
                <a:latin typeface="Lato"/>
                <a:ea typeface="Open Sans"/>
                <a:cs typeface="Open Sans"/>
              </a:rPr>
              <a:t>HTN</a:t>
            </a:r>
          </a:p>
          <a:p>
            <a:pPr marL="342900" indent="-342900">
              <a:lnSpc>
                <a:spcPct val="150000"/>
              </a:lnSpc>
              <a:spcBef>
                <a:spcPts val="0"/>
              </a:spcBef>
              <a:spcAft>
                <a:spcPts val="0"/>
              </a:spcAft>
              <a:buFont typeface="Arial" panose="020B0604020202020204" pitchFamily="34" charset="0"/>
              <a:buChar char="•"/>
              <a:defRPr/>
            </a:pPr>
            <a:r>
              <a:rPr lang="en-US" sz="1700">
                <a:solidFill>
                  <a:schemeClr val="bg1">
                    <a:lumMod val="50000"/>
                  </a:schemeClr>
                </a:solidFill>
                <a:latin typeface="Lato"/>
                <a:ea typeface="Open Sans"/>
                <a:cs typeface="Open Sans"/>
              </a:rPr>
              <a:t>HLD</a:t>
            </a:r>
          </a:p>
          <a:p>
            <a:pPr marL="342900" indent="-342900">
              <a:lnSpc>
                <a:spcPct val="150000"/>
              </a:lnSpc>
              <a:spcBef>
                <a:spcPts val="0"/>
              </a:spcBef>
              <a:spcAft>
                <a:spcPts val="0"/>
              </a:spcAft>
              <a:buFont typeface="Arial" panose="020B0604020202020204" pitchFamily="34" charset="0"/>
              <a:buChar char="•"/>
              <a:defRPr/>
            </a:pPr>
            <a:r>
              <a:rPr lang="en-US" sz="1700">
                <a:solidFill>
                  <a:schemeClr val="bg1">
                    <a:lumMod val="50000"/>
                  </a:schemeClr>
                </a:solidFill>
                <a:latin typeface="Lato"/>
                <a:ea typeface="Open Sans"/>
                <a:cs typeface="Open Sans"/>
              </a:rPr>
              <a:t>Asthma</a:t>
            </a:r>
          </a:p>
          <a:p>
            <a:pPr marL="342900" indent="-342900">
              <a:lnSpc>
                <a:spcPct val="150000"/>
              </a:lnSpc>
              <a:spcBef>
                <a:spcPts val="0"/>
              </a:spcBef>
              <a:spcAft>
                <a:spcPts val="0"/>
              </a:spcAft>
              <a:buFont typeface="Arial" panose="020B0604020202020204" pitchFamily="34" charset="0"/>
              <a:buChar char="•"/>
              <a:defRPr/>
            </a:pPr>
            <a:r>
              <a:rPr lang="en-US" sz="1700">
                <a:solidFill>
                  <a:schemeClr val="bg1">
                    <a:lumMod val="50000"/>
                  </a:schemeClr>
                </a:solidFill>
                <a:latin typeface="Lato"/>
                <a:ea typeface="Open Sans"/>
                <a:cs typeface="Open Sans"/>
              </a:rPr>
              <a:t>COPD</a:t>
            </a:r>
            <a:endParaRPr lang="en-US" sz="17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342900" indent="-342900">
              <a:lnSpc>
                <a:spcPct val="150000"/>
              </a:lnSpc>
              <a:spcBef>
                <a:spcPts val="0"/>
              </a:spcBef>
              <a:spcAft>
                <a:spcPts val="0"/>
              </a:spcAft>
              <a:buFont typeface="Arial" panose="020B0604020202020204" pitchFamily="34" charset="0"/>
              <a:buChar char="•"/>
              <a:defRPr/>
            </a:pPr>
            <a:r>
              <a:rPr lang="en-US" sz="1700">
                <a:solidFill>
                  <a:schemeClr val="bg1">
                    <a:lumMod val="50000"/>
                  </a:schemeClr>
                </a:solidFill>
                <a:latin typeface="Lato"/>
                <a:ea typeface="Open Sans"/>
                <a:cs typeface="Open Sans"/>
              </a:rPr>
              <a:t>Anticoagulation/antiplatelet monitoring</a:t>
            </a:r>
          </a:p>
          <a:p>
            <a:pPr marL="342900" indent="-342900">
              <a:lnSpc>
                <a:spcPct val="150000"/>
              </a:lnSpc>
              <a:spcBef>
                <a:spcPts val="0"/>
              </a:spcBef>
              <a:spcAft>
                <a:spcPts val="0"/>
              </a:spcAft>
              <a:buFont typeface="Arial" panose="020B0604020202020204" pitchFamily="34" charset="0"/>
              <a:buChar char="•"/>
              <a:defRPr/>
            </a:pPr>
            <a:r>
              <a:rPr lang="en-US" sz="1700">
                <a:solidFill>
                  <a:schemeClr val="bg1">
                    <a:lumMod val="50000"/>
                  </a:schemeClr>
                </a:solidFill>
                <a:latin typeface="Lato"/>
                <a:ea typeface="Open Sans"/>
                <a:cs typeface="Open Sans"/>
              </a:rPr>
              <a:t>Thyroid disease</a:t>
            </a:r>
          </a:p>
          <a:p>
            <a:pPr marL="342900" indent="-342900">
              <a:lnSpc>
                <a:spcPct val="150000"/>
              </a:lnSpc>
              <a:spcBef>
                <a:spcPts val="0"/>
              </a:spcBef>
              <a:spcAft>
                <a:spcPts val="0"/>
              </a:spcAft>
              <a:buFont typeface="Arial" panose="020B0604020202020204" pitchFamily="34" charset="0"/>
              <a:buChar char="•"/>
              <a:defRPr/>
            </a:pPr>
            <a:r>
              <a:rPr lang="en-US" sz="1700">
                <a:solidFill>
                  <a:schemeClr val="bg1">
                    <a:lumMod val="50000"/>
                  </a:schemeClr>
                </a:solidFill>
                <a:latin typeface="Lato"/>
                <a:ea typeface="Open Sans"/>
                <a:cs typeface="Open Sans"/>
              </a:rPr>
              <a:t>GERD</a:t>
            </a:r>
          </a:p>
          <a:p>
            <a:pPr marL="342900" indent="-342900">
              <a:lnSpc>
                <a:spcPct val="150000"/>
              </a:lnSpc>
              <a:spcBef>
                <a:spcPts val="0"/>
              </a:spcBef>
              <a:spcAft>
                <a:spcPts val="0"/>
              </a:spcAft>
              <a:buFont typeface="Arial" panose="020B0604020202020204" pitchFamily="34" charset="0"/>
              <a:buChar char="•"/>
              <a:defRPr/>
            </a:pPr>
            <a:r>
              <a:rPr lang="en-US" sz="1700">
                <a:solidFill>
                  <a:schemeClr val="bg1">
                    <a:lumMod val="50000"/>
                  </a:schemeClr>
                </a:solidFill>
                <a:latin typeface="Lato"/>
                <a:ea typeface="Open Sans"/>
                <a:cs typeface="Open Sans"/>
              </a:rPr>
              <a:t>Osteoporosis &amp; vitamin D/calcium therapy management</a:t>
            </a:r>
          </a:p>
        </p:txBody>
      </p:sp>
      <p:sp>
        <p:nvSpPr>
          <p:cNvPr id="4" name="TextBox 3">
            <a:extLst>
              <a:ext uri="{FF2B5EF4-FFF2-40B4-BE49-F238E27FC236}">
                <a16:creationId xmlns:a16="http://schemas.microsoft.com/office/drawing/2014/main" id="{AAB764BC-3C07-5F04-3AE2-E5E8F5E96E0A}"/>
              </a:ext>
            </a:extLst>
          </p:cNvPr>
          <p:cNvSpPr txBox="1"/>
          <p:nvPr/>
        </p:nvSpPr>
        <p:spPr>
          <a:xfrm>
            <a:off x="4338850" y="1716597"/>
            <a:ext cx="3513992" cy="3592458"/>
          </a:xfrm>
          <a:prstGeom prst="rect">
            <a:avLst/>
          </a:prstGeom>
          <a:noFill/>
        </p:spPr>
        <p:txBody>
          <a:bodyPr wrap="square" lIns="91440" tIns="45720" rIns="91440" bIns="45720" anchor="t">
            <a:spAutoFit/>
          </a:bodyPr>
          <a:lstStyle/>
          <a:p>
            <a:pPr algn="just" eaLnBrk="1" fontAlgn="auto" hangingPunct="1">
              <a:lnSpc>
                <a:spcPct val="150000"/>
              </a:lnSpc>
              <a:spcBef>
                <a:spcPts val="0"/>
              </a:spcBef>
              <a:spcAft>
                <a:spcPts val="0"/>
              </a:spcAft>
              <a:defRPr/>
            </a:pPr>
            <a:r>
              <a:rPr lang="en-US" sz="1700" b="1">
                <a:solidFill>
                  <a:schemeClr val="bg1">
                    <a:lumMod val="50000"/>
                  </a:schemeClr>
                </a:solidFill>
                <a:latin typeface="Lato"/>
                <a:ea typeface="Open Sans"/>
                <a:cs typeface="Open Sans"/>
              </a:rPr>
              <a:t>Uncomplicated Acute Infections</a:t>
            </a:r>
            <a:endParaRPr lang="en-US" sz="1700"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342900" indent="-342900" algn="just" eaLnBrk="1" fontAlgn="auto" hangingPunct="1">
              <a:lnSpc>
                <a:spcPct val="150000"/>
              </a:lnSpc>
              <a:spcBef>
                <a:spcPts val="0"/>
              </a:spcBef>
              <a:spcAft>
                <a:spcPts val="0"/>
              </a:spcAft>
              <a:buFont typeface="Arial" panose="020B0604020202020204" pitchFamily="34" charset="0"/>
              <a:buChar char="•"/>
              <a:defRPr/>
            </a:pPr>
            <a:r>
              <a:rPr lang="en-US" sz="1700">
                <a:solidFill>
                  <a:schemeClr val="bg1">
                    <a:lumMod val="50000"/>
                  </a:schemeClr>
                </a:solidFill>
                <a:latin typeface="Lato"/>
                <a:ea typeface="Open Sans"/>
                <a:cs typeface="Open Sans"/>
              </a:rPr>
              <a:t>UTIs</a:t>
            </a:r>
          </a:p>
          <a:p>
            <a:pPr marL="342900" indent="-342900" algn="just">
              <a:lnSpc>
                <a:spcPct val="150000"/>
              </a:lnSpc>
              <a:spcBef>
                <a:spcPts val="0"/>
              </a:spcBef>
              <a:spcAft>
                <a:spcPts val="0"/>
              </a:spcAft>
              <a:buFont typeface="Arial" panose="020B0604020202020204" pitchFamily="34" charset="0"/>
              <a:buChar char="•"/>
              <a:defRPr/>
            </a:pPr>
            <a:r>
              <a:rPr lang="en-US" sz="1700">
                <a:solidFill>
                  <a:schemeClr val="bg1">
                    <a:lumMod val="50000"/>
                  </a:schemeClr>
                </a:solidFill>
                <a:latin typeface="Lato"/>
                <a:ea typeface="Open Sans"/>
                <a:cs typeface="Open Sans"/>
              </a:rPr>
              <a:t>Bacterial conjunctivitis</a:t>
            </a:r>
            <a:endParaRPr lang="en-US" sz="17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342900" indent="-342900" algn="just">
              <a:lnSpc>
                <a:spcPct val="150000"/>
              </a:lnSpc>
              <a:spcBef>
                <a:spcPts val="0"/>
              </a:spcBef>
              <a:spcAft>
                <a:spcPts val="0"/>
              </a:spcAft>
              <a:buFont typeface="Arial" panose="020B0604020202020204" pitchFamily="34" charset="0"/>
              <a:buChar char="•"/>
              <a:defRPr/>
            </a:pPr>
            <a:r>
              <a:rPr lang="en-US" sz="1700">
                <a:solidFill>
                  <a:schemeClr val="bg1">
                    <a:lumMod val="50000"/>
                  </a:schemeClr>
                </a:solidFill>
                <a:latin typeface="Lato"/>
                <a:ea typeface="Open Sans"/>
                <a:cs typeface="Open Sans"/>
              </a:rPr>
              <a:t>Bacterial sinusitis</a:t>
            </a:r>
            <a:endParaRPr lang="en-US" sz="17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342900" indent="-342900" algn="just">
              <a:lnSpc>
                <a:spcPct val="150000"/>
              </a:lnSpc>
              <a:spcBef>
                <a:spcPts val="0"/>
              </a:spcBef>
              <a:spcAft>
                <a:spcPts val="0"/>
              </a:spcAft>
              <a:buFont typeface="Arial" panose="020B0604020202020204" pitchFamily="34" charset="0"/>
              <a:buChar char="•"/>
              <a:defRPr/>
            </a:pPr>
            <a:r>
              <a:rPr lang="en-US" sz="1700">
                <a:solidFill>
                  <a:schemeClr val="bg1">
                    <a:lumMod val="50000"/>
                  </a:schemeClr>
                </a:solidFill>
                <a:latin typeface="Lato"/>
                <a:ea typeface="Open Sans"/>
                <a:cs typeface="Open Sans"/>
              </a:rPr>
              <a:t>Strep</a:t>
            </a:r>
          </a:p>
          <a:p>
            <a:pPr marL="342900" indent="-342900" algn="just">
              <a:lnSpc>
                <a:spcPct val="150000"/>
              </a:lnSpc>
              <a:spcBef>
                <a:spcPts val="0"/>
              </a:spcBef>
              <a:spcAft>
                <a:spcPts val="0"/>
              </a:spcAft>
              <a:buFont typeface="Arial" panose="020B0604020202020204" pitchFamily="34" charset="0"/>
              <a:buChar char="•"/>
              <a:defRPr/>
            </a:pPr>
            <a:r>
              <a:rPr lang="en-US" sz="1700">
                <a:solidFill>
                  <a:schemeClr val="bg1">
                    <a:lumMod val="50000"/>
                  </a:schemeClr>
                </a:solidFill>
                <a:latin typeface="Lato"/>
                <a:ea typeface="Open Sans"/>
                <a:cs typeface="Open Sans"/>
              </a:rPr>
              <a:t>Flu</a:t>
            </a:r>
            <a:endParaRPr lang="en-US" sz="17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342900" indent="-342900" algn="just">
              <a:lnSpc>
                <a:spcPct val="150000"/>
              </a:lnSpc>
              <a:spcBef>
                <a:spcPts val="0"/>
              </a:spcBef>
              <a:spcAft>
                <a:spcPts val="0"/>
              </a:spcAft>
              <a:buFont typeface="Arial" panose="020B0604020202020204" pitchFamily="34" charset="0"/>
              <a:buChar char="•"/>
              <a:defRPr/>
            </a:pPr>
            <a:r>
              <a:rPr lang="en-US" sz="1700">
                <a:solidFill>
                  <a:schemeClr val="bg1">
                    <a:lumMod val="50000"/>
                  </a:schemeClr>
                </a:solidFill>
                <a:latin typeface="Lato"/>
                <a:ea typeface="Open Sans"/>
                <a:cs typeface="Open Sans"/>
              </a:rPr>
              <a:t>COVID-19</a:t>
            </a:r>
            <a:endParaRPr lang="en-US" sz="17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342900" indent="-342900" algn="just">
              <a:lnSpc>
                <a:spcPct val="150000"/>
              </a:lnSpc>
              <a:spcBef>
                <a:spcPts val="0"/>
              </a:spcBef>
              <a:spcAft>
                <a:spcPts val="0"/>
              </a:spcAft>
              <a:buFont typeface="Arial" panose="020B0604020202020204" pitchFamily="34" charset="0"/>
              <a:buChar char="•"/>
              <a:defRPr/>
            </a:pPr>
            <a:r>
              <a:rPr lang="en-US" sz="1700">
                <a:solidFill>
                  <a:schemeClr val="bg1">
                    <a:lumMod val="50000"/>
                  </a:schemeClr>
                </a:solidFill>
                <a:latin typeface="Lato"/>
                <a:ea typeface="Open Sans"/>
                <a:cs typeface="Open Sans"/>
              </a:rPr>
              <a:t>UTIs</a:t>
            </a:r>
          </a:p>
          <a:p>
            <a:pPr marL="342900" indent="-342900" algn="just" eaLnBrk="1" fontAlgn="auto" hangingPunct="1">
              <a:lnSpc>
                <a:spcPct val="150000"/>
              </a:lnSpc>
              <a:spcBef>
                <a:spcPts val="0"/>
              </a:spcBef>
              <a:spcAft>
                <a:spcPts val="0"/>
              </a:spcAft>
              <a:buFont typeface="Arial" panose="020B0604020202020204" pitchFamily="34" charset="0"/>
              <a:buChar char="•"/>
              <a:defRPr/>
            </a:pPr>
            <a:endParaRPr lang="en-US"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C4B89FC6-C131-0B12-3EEF-A97E67EFEB17}"/>
              </a:ext>
            </a:extLst>
          </p:cNvPr>
          <p:cNvSpPr txBox="1"/>
          <p:nvPr/>
        </p:nvSpPr>
        <p:spPr>
          <a:xfrm>
            <a:off x="8445091" y="1716596"/>
            <a:ext cx="3268751" cy="3179973"/>
          </a:xfrm>
          <a:prstGeom prst="rect">
            <a:avLst/>
          </a:prstGeom>
          <a:noFill/>
        </p:spPr>
        <p:txBody>
          <a:bodyPr wrap="square" lIns="91440" tIns="45720" rIns="91440" bIns="45720" anchor="t">
            <a:spAutoFit/>
          </a:bodyPr>
          <a:lstStyle/>
          <a:p>
            <a:pPr algn="just" eaLnBrk="1" fontAlgn="auto" hangingPunct="1">
              <a:lnSpc>
                <a:spcPct val="150000"/>
              </a:lnSpc>
              <a:spcBef>
                <a:spcPts val="0"/>
              </a:spcBef>
              <a:spcAft>
                <a:spcPts val="0"/>
              </a:spcAft>
              <a:defRPr/>
            </a:pPr>
            <a:r>
              <a:rPr lang="en-US" sz="1700" b="1">
                <a:solidFill>
                  <a:schemeClr val="bg1">
                    <a:lumMod val="50000"/>
                  </a:schemeClr>
                </a:solidFill>
                <a:latin typeface="Lato"/>
                <a:ea typeface="Open Sans"/>
                <a:cs typeface="Open Sans"/>
              </a:rPr>
              <a:t>Preventive and Lifestyle</a:t>
            </a:r>
            <a:endParaRPr lang="en-US" sz="1700"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1700">
                <a:solidFill>
                  <a:schemeClr val="bg1">
                    <a:lumMod val="50000"/>
                  </a:schemeClr>
                </a:solidFill>
                <a:latin typeface="Lato"/>
                <a:ea typeface="Open Sans"/>
                <a:cs typeface="Open Sans"/>
              </a:rPr>
              <a:t>Vaccinations</a:t>
            </a:r>
            <a:endParaRPr lang="en-US" sz="17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342900" indent="-342900">
              <a:lnSpc>
                <a:spcPct val="150000"/>
              </a:lnSpc>
              <a:spcBef>
                <a:spcPts val="0"/>
              </a:spcBef>
              <a:spcAft>
                <a:spcPts val="0"/>
              </a:spcAft>
              <a:buFont typeface="Arial" panose="020B0604020202020204" pitchFamily="34" charset="0"/>
              <a:buChar char="•"/>
              <a:defRPr/>
            </a:pPr>
            <a:r>
              <a:rPr lang="en-US" sz="1700">
                <a:solidFill>
                  <a:schemeClr val="bg1">
                    <a:lumMod val="50000"/>
                  </a:schemeClr>
                </a:solidFill>
                <a:latin typeface="Lato"/>
                <a:ea typeface="Open Sans"/>
                <a:cs typeface="Open Sans"/>
              </a:rPr>
              <a:t>Travel </a:t>
            </a:r>
            <a:r>
              <a:rPr lang="en-US" sz="1700" err="1">
                <a:solidFill>
                  <a:schemeClr val="bg1">
                    <a:lumMod val="50000"/>
                  </a:schemeClr>
                </a:solidFill>
                <a:latin typeface="Lato"/>
                <a:ea typeface="Open Sans"/>
                <a:cs typeface="Open Sans"/>
              </a:rPr>
              <a:t>healt</a:t>
            </a:r>
            <a:r>
              <a:rPr lang="en-US" sz="1700">
                <a:solidFill>
                  <a:schemeClr val="bg1">
                    <a:lumMod val="50000"/>
                  </a:schemeClr>
                </a:solidFill>
                <a:latin typeface="Lato"/>
                <a:ea typeface="Open Sans"/>
                <a:cs typeface="Open Sans"/>
              </a:rPr>
              <a:t>h</a:t>
            </a:r>
            <a:endParaRPr lang="en-US" sz="17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342900" indent="-342900">
              <a:lnSpc>
                <a:spcPct val="150000"/>
              </a:lnSpc>
              <a:spcBef>
                <a:spcPts val="0"/>
              </a:spcBef>
              <a:spcAft>
                <a:spcPts val="0"/>
              </a:spcAft>
              <a:buFont typeface="Arial" panose="020B0604020202020204" pitchFamily="34" charset="0"/>
              <a:buChar char="•"/>
              <a:defRPr/>
            </a:pPr>
            <a:r>
              <a:rPr lang="en-US" sz="1700">
                <a:solidFill>
                  <a:schemeClr val="bg1">
                    <a:lumMod val="50000"/>
                  </a:schemeClr>
                </a:solidFill>
                <a:latin typeface="Lato"/>
                <a:ea typeface="Open Sans"/>
                <a:cs typeface="Open Sans"/>
              </a:rPr>
              <a:t>Smoking cessation &amp; tobacco dependence</a:t>
            </a:r>
            <a:endParaRPr lang="en-US" sz="17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342900" indent="-342900">
              <a:lnSpc>
                <a:spcPct val="150000"/>
              </a:lnSpc>
              <a:spcBef>
                <a:spcPts val="0"/>
              </a:spcBef>
              <a:spcAft>
                <a:spcPts val="0"/>
              </a:spcAft>
              <a:buFont typeface="Arial" panose="020B0604020202020204" pitchFamily="34" charset="0"/>
              <a:buChar char="•"/>
              <a:defRPr/>
            </a:pPr>
            <a:r>
              <a:rPr lang="en-US" sz="1700">
                <a:solidFill>
                  <a:schemeClr val="bg1">
                    <a:lumMod val="50000"/>
                  </a:schemeClr>
                </a:solidFill>
                <a:latin typeface="Lato"/>
                <a:ea typeface="Open Sans"/>
                <a:cs typeface="Open Sans"/>
              </a:rPr>
              <a:t>Obesity management</a:t>
            </a:r>
            <a:endParaRPr lang="en-US" sz="17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342900" indent="-342900">
              <a:lnSpc>
                <a:spcPct val="150000"/>
              </a:lnSpc>
              <a:spcBef>
                <a:spcPts val="0"/>
              </a:spcBef>
              <a:spcAft>
                <a:spcPts val="0"/>
              </a:spcAft>
              <a:buFont typeface="Arial" panose="020B0604020202020204" pitchFamily="34" charset="0"/>
              <a:buChar char="•"/>
              <a:defRPr/>
            </a:pPr>
            <a:r>
              <a:rPr lang="en-US" sz="1700">
                <a:solidFill>
                  <a:schemeClr val="bg1">
                    <a:lumMod val="50000"/>
                  </a:schemeClr>
                </a:solidFill>
                <a:latin typeface="Lato"/>
                <a:ea typeface="Open Sans"/>
                <a:cs typeface="Open Sans"/>
              </a:rPr>
              <a:t>HIV </a:t>
            </a:r>
            <a:r>
              <a:rPr lang="en-US" sz="1700" err="1">
                <a:solidFill>
                  <a:schemeClr val="bg1">
                    <a:lumMod val="50000"/>
                  </a:schemeClr>
                </a:solidFill>
                <a:latin typeface="Lato"/>
                <a:ea typeface="Open Sans"/>
                <a:cs typeface="Open Sans"/>
              </a:rPr>
              <a:t>PrEP</a:t>
            </a:r>
            <a:r>
              <a:rPr lang="en-US" sz="1700">
                <a:solidFill>
                  <a:schemeClr val="bg1">
                    <a:lumMod val="50000"/>
                  </a:schemeClr>
                </a:solidFill>
                <a:latin typeface="Lato"/>
                <a:ea typeface="Open Sans"/>
                <a:cs typeface="Open Sans"/>
              </a:rPr>
              <a:t> monitoring </a:t>
            </a:r>
            <a:endParaRPr lang="en-US" sz="1700">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a:p>
            <a:pPr marL="342900" indent="-342900" algn="just" eaLnBrk="1" fontAlgn="auto" hangingPunct="1">
              <a:lnSpc>
                <a:spcPct val="150000"/>
              </a:lnSpc>
              <a:spcBef>
                <a:spcPts val="0"/>
              </a:spcBef>
              <a:spcAft>
                <a:spcPts val="0"/>
              </a:spcAft>
              <a:buFont typeface="Arial" panose="020B0604020202020204" pitchFamily="34" charset="0"/>
              <a:buChar char="•"/>
              <a:defRPr/>
            </a:pPr>
            <a:endParaRPr lang="en-US" sz="1700" b="1">
              <a:solidFill>
                <a:schemeClr val="bg1">
                  <a:lumMod val="50000"/>
                </a:schemeClr>
              </a:solidFill>
              <a:latin typeface="Lato" panose="020F0502020204030203"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71888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56701-F32C-941B-9CE0-97381324CCE3}"/>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F4C0CC31-9DD4-701D-BD44-40E998214EC6}"/>
              </a:ext>
            </a:extLst>
          </p:cNvPr>
          <p:cNvSpPr txBox="1">
            <a:spLocks noChangeArrowheads="1"/>
          </p:cNvSpPr>
          <p:nvPr/>
        </p:nvSpPr>
        <p:spPr bwMode="auto">
          <a:xfrm>
            <a:off x="1064986" y="892889"/>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600" b="1">
                <a:solidFill>
                  <a:srgbClr val="124F6F"/>
                </a:solidFill>
                <a:latin typeface="Playfair Display"/>
              </a:rPr>
              <a:t>Resources</a:t>
            </a:r>
            <a:endParaRPr lang="en-US"/>
          </a:p>
        </p:txBody>
      </p:sp>
      <p:pic>
        <p:nvPicPr>
          <p:cNvPr id="7" name="Picture 6">
            <a:extLst>
              <a:ext uri="{FF2B5EF4-FFF2-40B4-BE49-F238E27FC236}">
                <a16:creationId xmlns:a16="http://schemas.microsoft.com/office/drawing/2014/main" id="{64A0DB27-CE92-8042-3F68-80BBA3590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5" name="TextBox 4">
            <a:extLst>
              <a:ext uri="{FF2B5EF4-FFF2-40B4-BE49-F238E27FC236}">
                <a16:creationId xmlns:a16="http://schemas.microsoft.com/office/drawing/2014/main" id="{8189F4E1-B89F-0D8C-D0FB-4E714B36BD05}"/>
              </a:ext>
            </a:extLst>
          </p:cNvPr>
          <p:cNvSpPr txBox="1"/>
          <p:nvPr/>
        </p:nvSpPr>
        <p:spPr>
          <a:xfrm>
            <a:off x="1064986" y="1890661"/>
            <a:ext cx="10473872" cy="1429622"/>
          </a:xfrm>
          <a:prstGeom prst="rect">
            <a:avLst/>
          </a:prstGeom>
          <a:noFill/>
        </p:spPr>
        <p:txBody>
          <a:bodyPr wrap="square" lIns="91440" tIns="45720" rIns="91440" bIns="45720" anchor="t">
            <a:spAutoFit/>
          </a:bodyPr>
          <a:lstStyle/>
          <a:p>
            <a:pPr marL="342900" indent="-342900" algn="just" eaLnBrk="1" fontAlgn="auto" hangingPunct="1">
              <a:lnSpc>
                <a:spcPct val="150000"/>
              </a:lnSpc>
              <a:spcBef>
                <a:spcPts val="0"/>
              </a:spcBef>
              <a:spcAft>
                <a:spcPts val="0"/>
              </a:spcAft>
              <a:buFont typeface="Arial" panose="020B0604020202020204" pitchFamily="34" charset="0"/>
              <a:buChar char="•"/>
              <a:defRPr/>
            </a:pPr>
            <a:r>
              <a:rPr lang="en-US" sz="2000" b="1">
                <a:solidFill>
                  <a:schemeClr val="bg1">
                    <a:lumMod val="50000"/>
                  </a:schemeClr>
                </a:solidFill>
                <a:latin typeface="Lato"/>
                <a:ea typeface="Open Sans"/>
                <a:cs typeface="Open Sans"/>
              </a:rPr>
              <a:t>Locators for DSMES/DPP Programs</a:t>
            </a:r>
          </a:p>
          <a:p>
            <a:pPr marL="800100" lvl="1" indent="-342900" algn="just">
              <a:lnSpc>
                <a:spcPct val="150000"/>
              </a:lnSpc>
              <a:spcBef>
                <a:spcPts val="0"/>
              </a:spcBef>
              <a:spcAft>
                <a:spcPts val="0"/>
              </a:spcAft>
              <a:buFont typeface="Courier New" panose="020B0604020202020204" pitchFamily="34" charset="0"/>
              <a:buChar char="o"/>
              <a:defRPr/>
            </a:pPr>
            <a:r>
              <a:rPr lang="en-US" sz="2000">
                <a:solidFill>
                  <a:schemeClr val="bg1">
                    <a:lumMod val="50000"/>
                  </a:schemeClr>
                </a:solidFill>
                <a:latin typeface="Calibri"/>
                <a:ea typeface="Calibri"/>
                <a:cs typeface="Calibri"/>
                <a:hlinkClick r:id="rId3">
                  <a:extLst>
                    <a:ext uri="{A12FA001-AC4F-418D-AE19-62706E023703}">
                      <ahyp:hlinkClr xmlns:ahyp="http://schemas.microsoft.com/office/drawing/2018/hyperlinkcolor" val="tx"/>
                    </a:ext>
                  </a:extLst>
                </a:hlinkClick>
              </a:rPr>
              <a:t>https://www.cdc.gov/diabetes/education-support-programs/find-a-dsmes-program.html</a:t>
            </a:r>
            <a:r>
              <a:rPr lang="en-US" sz="2000">
                <a:solidFill>
                  <a:schemeClr val="bg1">
                    <a:lumMod val="50000"/>
                  </a:schemeClr>
                </a:solidFill>
                <a:latin typeface="Calibri"/>
                <a:ea typeface="Calibri"/>
                <a:cs typeface="Calibri"/>
              </a:rPr>
              <a:t> </a:t>
            </a:r>
          </a:p>
          <a:p>
            <a:pPr marL="800100" lvl="1" indent="-342900" algn="just">
              <a:lnSpc>
                <a:spcPct val="150000"/>
              </a:lnSpc>
              <a:spcBef>
                <a:spcPts val="0"/>
              </a:spcBef>
              <a:spcAft>
                <a:spcPts val="0"/>
              </a:spcAft>
              <a:buFont typeface="Courier New" panose="020B0604020202020204" pitchFamily="34" charset="0"/>
              <a:buChar char="o"/>
              <a:defRPr/>
            </a:pPr>
            <a:r>
              <a:rPr lang="en-US" sz="2000">
                <a:solidFill>
                  <a:schemeClr val="bg1">
                    <a:lumMod val="50000"/>
                  </a:schemeClr>
                </a:solidFill>
                <a:latin typeface="Calibri"/>
                <a:ea typeface="Calibri"/>
                <a:cs typeface="Calibri"/>
                <a:hlinkClick r:id="rId4">
                  <a:extLst>
                    <a:ext uri="{A12FA001-AC4F-418D-AE19-62706E023703}">
                      <ahyp:hlinkClr xmlns:ahyp="http://schemas.microsoft.com/office/drawing/2018/hyperlinkcolor" val="tx"/>
                    </a:ext>
                  </a:extLst>
                </a:hlinkClick>
              </a:rPr>
              <a:t>https://www.cdc.gov/diabetes-prevention/lifestyle-change-program/find-a-program.html</a:t>
            </a:r>
            <a:r>
              <a:rPr lang="en-US" sz="2000">
                <a:solidFill>
                  <a:schemeClr val="bg1">
                    <a:lumMod val="50000"/>
                  </a:schemeClr>
                </a:solidFill>
                <a:latin typeface="Calibri"/>
                <a:ea typeface="Calibri"/>
                <a:cs typeface="Calibri"/>
              </a:rPr>
              <a:t> </a:t>
            </a:r>
          </a:p>
        </p:txBody>
      </p:sp>
    </p:spTree>
    <p:extLst>
      <p:ext uri="{BB962C8B-B14F-4D97-AF65-F5344CB8AC3E}">
        <p14:creationId xmlns:p14="http://schemas.microsoft.com/office/powerpoint/2010/main" val="3812996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CA3E6-D08A-7F0A-C73B-3345836D5D80}"/>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7D3A8EF9-0348-B4FE-5775-998D84866FC6}"/>
              </a:ext>
            </a:extLst>
          </p:cNvPr>
          <p:cNvSpPr txBox="1">
            <a:spLocks noChangeArrowheads="1"/>
          </p:cNvSpPr>
          <p:nvPr/>
        </p:nvSpPr>
        <p:spPr bwMode="auto">
          <a:xfrm>
            <a:off x="1064986" y="398257"/>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600" b="1">
                <a:solidFill>
                  <a:srgbClr val="124F6F"/>
                </a:solidFill>
                <a:latin typeface="Playfair Display"/>
              </a:rPr>
              <a:t>References</a:t>
            </a:r>
            <a:endParaRPr lang="en-US"/>
          </a:p>
        </p:txBody>
      </p:sp>
      <p:pic>
        <p:nvPicPr>
          <p:cNvPr id="7" name="Picture 6">
            <a:extLst>
              <a:ext uri="{FF2B5EF4-FFF2-40B4-BE49-F238E27FC236}">
                <a16:creationId xmlns:a16="http://schemas.microsoft.com/office/drawing/2014/main" id="{C5617A68-F3F1-5493-24EA-558413212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5" name="TextBox 4">
            <a:extLst>
              <a:ext uri="{FF2B5EF4-FFF2-40B4-BE49-F238E27FC236}">
                <a16:creationId xmlns:a16="http://schemas.microsoft.com/office/drawing/2014/main" id="{4807E6AA-749E-413F-BCD3-8162DD823B09}"/>
              </a:ext>
            </a:extLst>
          </p:cNvPr>
          <p:cNvSpPr txBox="1"/>
          <p:nvPr/>
        </p:nvSpPr>
        <p:spPr>
          <a:xfrm>
            <a:off x="1064986" y="1122441"/>
            <a:ext cx="10473872" cy="5078313"/>
          </a:xfrm>
          <a:prstGeom prst="rect">
            <a:avLst/>
          </a:prstGeom>
          <a:noFill/>
        </p:spPr>
        <p:txBody>
          <a:bodyPr wrap="square" lIns="91440" tIns="45720" rIns="91440" bIns="45720" anchor="t">
            <a:spAutoFit/>
          </a:bodyPr>
          <a:lstStyle/>
          <a:p>
            <a:pPr marL="342900" indent="-342900" eaLnBrk="1" fontAlgn="auto" hangingPunct="1">
              <a:spcBef>
                <a:spcPts val="0"/>
              </a:spcBef>
              <a:spcAft>
                <a:spcPts val="0"/>
              </a:spcAft>
              <a:buAutoNum type="arabicPeriod"/>
              <a:defRPr/>
            </a:pPr>
            <a:r>
              <a:rPr lang="en" sz="1200">
                <a:solidFill>
                  <a:schemeClr val="bg1">
                    <a:lumMod val="49000"/>
                  </a:schemeClr>
                </a:solidFill>
                <a:latin typeface="Lato"/>
                <a:ea typeface="Lato"/>
                <a:cs typeface="Lato"/>
              </a:rPr>
              <a:t>American Diabetes Association [ADA]. (2023).</a:t>
            </a:r>
            <a:r>
              <a:rPr lang="en" sz="1200" i="1">
                <a:solidFill>
                  <a:schemeClr val="bg1">
                    <a:lumMod val="49000"/>
                  </a:schemeClr>
                </a:solidFill>
                <a:latin typeface="Lato"/>
                <a:ea typeface="Lato"/>
                <a:cs typeface="Lato"/>
              </a:rPr>
              <a:t> The Burden of Diabetes in Ohio.</a:t>
            </a:r>
            <a:r>
              <a:rPr lang="en" sz="1200">
                <a:solidFill>
                  <a:schemeClr val="bg1">
                    <a:lumMod val="49000"/>
                  </a:schemeClr>
                </a:solidFill>
                <a:latin typeface="Lato"/>
                <a:ea typeface="Lato"/>
                <a:cs typeface="Lato"/>
              </a:rPr>
              <a:t> Retrieved from</a:t>
            </a:r>
            <a:r>
              <a:rPr lang="en" sz="1200" b="1">
                <a:solidFill>
                  <a:schemeClr val="bg1">
                    <a:lumMod val="49000"/>
                  </a:schemeClr>
                </a:solidFill>
                <a:latin typeface="Lato"/>
                <a:ea typeface="Lato"/>
                <a:cs typeface="Lato"/>
              </a:rPr>
              <a:t> </a:t>
            </a:r>
            <a:r>
              <a:rPr lang="en" sz="1200">
                <a:solidFill>
                  <a:schemeClr val="bg1">
                    <a:lumMod val="49000"/>
                  </a:schemeClr>
                </a:solidFill>
                <a:latin typeface="Lato"/>
                <a:ea typeface="Lato"/>
                <a:cs typeface="Lato"/>
                <a:hlinkClick r:id="rId3">
                  <a:extLst>
                    <a:ext uri="{A12FA001-AC4F-418D-AE19-62706E023703}">
                      <ahyp:hlinkClr xmlns:ahyp="http://schemas.microsoft.com/office/drawing/2018/hyperlinkcolor" val="tx"/>
                    </a:ext>
                  </a:extLst>
                </a:hlinkClick>
              </a:rPr>
              <a:t>https://diabetes.org/sites/default/files/2023-09/ADV_2023_State_Fact_sheets_all_rev_Ohio.pdf</a:t>
            </a:r>
            <a:r>
              <a:rPr lang="en" sz="1200">
                <a:solidFill>
                  <a:schemeClr val="bg1">
                    <a:lumMod val="49000"/>
                  </a:schemeClr>
                </a:solidFill>
                <a:latin typeface="Lato"/>
                <a:ea typeface="Lato"/>
                <a:cs typeface="Lato"/>
              </a:rPr>
              <a:t>.</a:t>
            </a:r>
          </a:p>
          <a:p>
            <a:pPr marL="342900" indent="-342900">
              <a:spcBef>
                <a:spcPts val="0"/>
              </a:spcBef>
              <a:spcAft>
                <a:spcPts val="0"/>
              </a:spcAft>
              <a:buAutoNum type="arabicPeriod"/>
              <a:defRPr/>
            </a:pPr>
            <a:r>
              <a:rPr lang="en-US" sz="1200">
                <a:solidFill>
                  <a:schemeClr val="bg1">
                    <a:lumMod val="49000"/>
                  </a:schemeClr>
                </a:solidFill>
                <a:latin typeface="Lato"/>
                <a:ea typeface="Lato"/>
                <a:cs typeface="Lato"/>
              </a:rPr>
              <a:t>Brown, A. (n.d.). </a:t>
            </a:r>
            <a:r>
              <a:rPr lang="en-US" sz="1200" i="1">
                <a:solidFill>
                  <a:schemeClr val="bg1">
                    <a:lumMod val="49000"/>
                  </a:schemeClr>
                </a:solidFill>
                <a:latin typeface="Lato"/>
                <a:ea typeface="Lato"/>
                <a:cs typeface="Lato"/>
              </a:rPr>
              <a:t>42 factors that affect blood glucose?! A surprising update</a:t>
            </a:r>
            <a:r>
              <a:rPr lang="en-US" sz="1200">
                <a:solidFill>
                  <a:schemeClr val="bg1">
                    <a:lumMod val="49000"/>
                  </a:schemeClr>
                </a:solidFill>
                <a:latin typeface="Lato"/>
                <a:ea typeface="Lato"/>
                <a:cs typeface="Lato"/>
              </a:rPr>
              <a:t>. </a:t>
            </a:r>
            <a:r>
              <a:rPr lang="en-US" sz="1200" err="1">
                <a:solidFill>
                  <a:schemeClr val="bg1">
                    <a:lumMod val="49000"/>
                  </a:schemeClr>
                </a:solidFill>
                <a:latin typeface="Lato"/>
                <a:ea typeface="Lato"/>
                <a:cs typeface="Lato"/>
              </a:rPr>
              <a:t>DiaTribe</a:t>
            </a:r>
            <a:r>
              <a:rPr lang="en-US" sz="1200">
                <a:solidFill>
                  <a:schemeClr val="bg1">
                    <a:lumMod val="49000"/>
                  </a:schemeClr>
                </a:solidFill>
                <a:latin typeface="Lato"/>
                <a:ea typeface="Lato"/>
                <a:cs typeface="Lato"/>
              </a:rPr>
              <a:t>. </a:t>
            </a:r>
            <a:r>
              <a:rPr lang="en-US" sz="1200">
                <a:solidFill>
                  <a:schemeClr val="bg1">
                    <a:lumMod val="49000"/>
                  </a:schemeClr>
                </a:solidFill>
                <a:latin typeface="Lato"/>
                <a:ea typeface="Lato"/>
                <a:cs typeface="Lato"/>
                <a:hlinkClick r:id="rId4">
                  <a:extLst>
                    <a:ext uri="{A12FA001-AC4F-418D-AE19-62706E023703}">
                      <ahyp:hlinkClr xmlns:ahyp="http://schemas.microsoft.com/office/drawing/2018/hyperlinkcolor" val="tx"/>
                    </a:ext>
                  </a:extLst>
                </a:hlinkClick>
              </a:rPr>
              <a:t>https://diatribe.org/diabetes-management/42-factors-affect-blood-glucose-surprising-update?utm</a:t>
            </a:r>
            <a:r>
              <a:rPr lang="en-US" sz="1200">
                <a:solidFill>
                  <a:schemeClr val="bg1">
                    <a:lumMod val="49000"/>
                  </a:schemeClr>
                </a:solidFill>
                <a:latin typeface="Lato"/>
                <a:ea typeface="Lato"/>
                <a:cs typeface="Lato"/>
              </a:rPr>
              <a:t> </a:t>
            </a:r>
            <a:endParaRPr lang="en" sz="1200">
              <a:solidFill>
                <a:schemeClr val="bg1">
                  <a:lumMod val="49000"/>
                </a:schemeClr>
              </a:solidFill>
              <a:latin typeface="Lato"/>
              <a:ea typeface="Lato"/>
              <a:cs typeface="Lato"/>
            </a:endParaRPr>
          </a:p>
          <a:p>
            <a:pPr marL="342900" indent="-342900">
              <a:spcBef>
                <a:spcPts val="0"/>
              </a:spcBef>
              <a:spcAft>
                <a:spcPts val="0"/>
              </a:spcAft>
              <a:buAutoNum type="arabicPeriod"/>
              <a:defRPr/>
            </a:pPr>
            <a:r>
              <a:rPr lang="en-US" sz="1200">
                <a:solidFill>
                  <a:schemeClr val="bg1">
                    <a:lumMod val="49000"/>
                  </a:schemeClr>
                </a:solidFill>
                <a:latin typeface="Lato"/>
                <a:ea typeface="Lato"/>
                <a:cs typeface="Lato"/>
              </a:rPr>
              <a:t>Centers for Disease Control and Prevention. (n.d.). </a:t>
            </a:r>
            <a:r>
              <a:rPr lang="en-US" sz="1200" i="1">
                <a:solidFill>
                  <a:schemeClr val="bg1">
                    <a:lumMod val="49000"/>
                  </a:schemeClr>
                </a:solidFill>
                <a:latin typeface="Lato"/>
                <a:ea typeface="Lato"/>
                <a:cs typeface="Lato"/>
              </a:rPr>
              <a:t>About the diabetes self-management education and support (DSMES) toolkit</a:t>
            </a:r>
            <a:r>
              <a:rPr lang="en-US" sz="1200">
                <a:solidFill>
                  <a:schemeClr val="bg1">
                    <a:lumMod val="49000"/>
                  </a:schemeClr>
                </a:solidFill>
                <a:latin typeface="Lato"/>
                <a:ea typeface="Lato"/>
                <a:cs typeface="Lato"/>
              </a:rPr>
              <a:t>. </a:t>
            </a:r>
            <a:r>
              <a:rPr lang="en-US" sz="1200">
                <a:solidFill>
                  <a:schemeClr val="bg1">
                    <a:lumMod val="49000"/>
                  </a:schemeClr>
                </a:solidFill>
                <a:latin typeface="Lato"/>
                <a:ea typeface="Lato"/>
                <a:cs typeface="Lato"/>
                <a:hlinkClick r:id="rId5">
                  <a:extLst>
                    <a:ext uri="{A12FA001-AC4F-418D-AE19-62706E023703}">
                      <ahyp:hlinkClr xmlns:ahyp="http://schemas.microsoft.com/office/drawing/2018/hyperlinkcolor" val="tx"/>
                    </a:ext>
                  </a:extLst>
                </a:hlinkClick>
              </a:rPr>
              <a:t>https://www.cdc.gov/diabetes/dsmes-toolkit/index.html</a:t>
            </a:r>
            <a:endParaRPr lang="en" sz="1200">
              <a:solidFill>
                <a:schemeClr val="bg1">
                  <a:lumMod val="49000"/>
                </a:schemeClr>
              </a:solidFill>
              <a:latin typeface="Lato"/>
              <a:ea typeface="Lato"/>
              <a:cs typeface="Lato"/>
              <a:hlinkClick r:id="" action="ppaction://noaction">
                <a:extLst>
                  <a:ext uri="{A12FA001-AC4F-418D-AE19-62706E023703}">
                    <ahyp:hlinkClr xmlns:ahyp="http://schemas.microsoft.com/office/drawing/2018/hyperlinkcolor" val="tx"/>
                  </a:ext>
                </a:extLst>
              </a:hlinkClick>
            </a:endParaRPr>
          </a:p>
          <a:p>
            <a:pPr marL="342900" indent="-342900">
              <a:spcBef>
                <a:spcPts val="0"/>
              </a:spcBef>
              <a:spcAft>
                <a:spcPts val="0"/>
              </a:spcAft>
              <a:buAutoNum type="arabicPeriod"/>
              <a:defRPr/>
            </a:pPr>
            <a:r>
              <a:rPr lang="en-US" sz="1200">
                <a:solidFill>
                  <a:schemeClr val="bg1">
                    <a:lumMod val="49000"/>
                  </a:schemeClr>
                </a:solidFill>
                <a:latin typeface="Lato"/>
                <a:ea typeface="Lato"/>
                <a:cs typeface="Lato"/>
              </a:rPr>
              <a:t>Centers for Disease Control and Prevention. (n.d.). </a:t>
            </a:r>
            <a:r>
              <a:rPr lang="en-US" sz="1200" i="1">
                <a:solidFill>
                  <a:schemeClr val="bg1">
                    <a:lumMod val="49000"/>
                  </a:schemeClr>
                </a:solidFill>
                <a:latin typeface="Lato"/>
                <a:ea typeface="Lato"/>
                <a:cs typeface="Lato"/>
              </a:rPr>
              <a:t>Adult obesity facts</a:t>
            </a:r>
            <a:r>
              <a:rPr lang="en-US" sz="1200">
                <a:solidFill>
                  <a:schemeClr val="bg1">
                    <a:lumMod val="49000"/>
                  </a:schemeClr>
                </a:solidFill>
                <a:latin typeface="Lato"/>
                <a:ea typeface="Lato"/>
                <a:cs typeface="Lato"/>
              </a:rPr>
              <a:t>. </a:t>
            </a:r>
            <a:r>
              <a:rPr lang="en-US" sz="1200">
                <a:solidFill>
                  <a:schemeClr val="bg1">
                    <a:lumMod val="49000"/>
                  </a:schemeClr>
                </a:solidFill>
                <a:latin typeface="Lato"/>
                <a:ea typeface="Lato"/>
                <a:cs typeface="Lato"/>
                <a:hlinkClick r:id="rId6">
                  <a:extLst>
                    <a:ext uri="{A12FA001-AC4F-418D-AE19-62706E023703}">
                      <ahyp:hlinkClr xmlns:ahyp="http://schemas.microsoft.com/office/drawing/2018/hyperlinkcolor" val="tx"/>
                    </a:ext>
                  </a:extLst>
                </a:hlinkClick>
              </a:rPr>
              <a:t>https://www.cdc.gov/obesity/data/adult.html</a:t>
            </a:r>
            <a:r>
              <a:rPr lang="en-US" sz="1200">
                <a:solidFill>
                  <a:schemeClr val="bg1">
                    <a:lumMod val="49000"/>
                  </a:schemeClr>
                </a:solidFill>
                <a:latin typeface="Lato"/>
                <a:ea typeface="Lato"/>
                <a:cs typeface="Lato"/>
              </a:rPr>
              <a:t> </a:t>
            </a:r>
          </a:p>
          <a:p>
            <a:pPr marL="342900" indent="-342900">
              <a:spcBef>
                <a:spcPts val="0"/>
              </a:spcBef>
              <a:spcAft>
                <a:spcPts val="0"/>
              </a:spcAft>
              <a:buAutoNum type="arabicPeriod"/>
              <a:defRPr/>
            </a:pPr>
            <a:r>
              <a:rPr lang="en-US" sz="1200">
                <a:solidFill>
                  <a:schemeClr val="bg1">
                    <a:lumMod val="49000"/>
                  </a:schemeClr>
                </a:solidFill>
                <a:latin typeface="Lato"/>
                <a:ea typeface="Lato"/>
                <a:cs typeface="Lato"/>
              </a:rPr>
              <a:t>Centers for Disease Control and Prevention. (2024, May 15). </a:t>
            </a:r>
            <a:r>
              <a:rPr lang="en-US" sz="1200" i="1">
                <a:solidFill>
                  <a:schemeClr val="bg1">
                    <a:lumMod val="49000"/>
                  </a:schemeClr>
                </a:solidFill>
                <a:latin typeface="Lato"/>
                <a:ea typeface="Lato"/>
                <a:cs typeface="Lato"/>
              </a:rPr>
              <a:t>Diabetes data and research</a:t>
            </a:r>
            <a:r>
              <a:rPr lang="en-US" sz="1200">
                <a:solidFill>
                  <a:schemeClr val="bg1">
                    <a:lumMod val="49000"/>
                  </a:schemeClr>
                </a:solidFill>
                <a:latin typeface="Lato"/>
                <a:ea typeface="Lato"/>
                <a:cs typeface="Lato"/>
              </a:rPr>
              <a:t>. </a:t>
            </a:r>
            <a:r>
              <a:rPr lang="en-US" sz="1200">
                <a:solidFill>
                  <a:schemeClr val="bg1">
                    <a:lumMod val="49000"/>
                  </a:schemeClr>
                </a:solidFill>
                <a:latin typeface="Lato"/>
                <a:ea typeface="Lato"/>
                <a:cs typeface="Lato"/>
                <a:hlinkClick r:id="rId7">
                  <a:extLst>
                    <a:ext uri="{A12FA001-AC4F-418D-AE19-62706E023703}">
                      <ahyp:hlinkClr xmlns:ahyp="http://schemas.microsoft.com/office/drawing/2018/hyperlinkcolor" val="tx"/>
                    </a:ext>
                  </a:extLst>
                </a:hlinkClick>
              </a:rPr>
              <a:t>https://www.cdc.gov/diabetes/php/data-research/index.html</a:t>
            </a:r>
            <a:r>
              <a:rPr lang="en-US" sz="1200">
                <a:solidFill>
                  <a:schemeClr val="bg1">
                    <a:lumMod val="49000"/>
                  </a:schemeClr>
                </a:solidFill>
                <a:latin typeface="Lato"/>
                <a:ea typeface="Lato"/>
                <a:cs typeface="Lato"/>
              </a:rPr>
              <a:t> </a:t>
            </a:r>
          </a:p>
          <a:p>
            <a:pPr marL="342900" indent="-342900">
              <a:spcBef>
                <a:spcPts val="0"/>
              </a:spcBef>
              <a:spcAft>
                <a:spcPts val="0"/>
              </a:spcAft>
              <a:buAutoNum type="arabicPeriod"/>
              <a:defRPr/>
            </a:pPr>
            <a:r>
              <a:rPr lang="en-US" sz="1200">
                <a:solidFill>
                  <a:schemeClr val="bg1">
                    <a:lumMod val="49000"/>
                  </a:schemeClr>
                </a:solidFill>
                <a:latin typeface="Lato"/>
                <a:ea typeface="Lato"/>
                <a:cs typeface="Lato"/>
              </a:rPr>
              <a:t>Centers for Disease Control and Prevention. (n.d.). Diabetes self-management education and support (DSMES) toolkit. </a:t>
            </a:r>
            <a:r>
              <a:rPr lang="en-US" sz="1200">
                <a:solidFill>
                  <a:schemeClr val="bg1">
                    <a:lumMod val="49000"/>
                  </a:schemeClr>
                </a:solidFill>
                <a:latin typeface="Lato"/>
                <a:ea typeface="Lato"/>
                <a:cs typeface="Lato"/>
                <a:hlinkClick r:id="rId5">
                  <a:extLst>
                    <a:ext uri="{A12FA001-AC4F-418D-AE19-62706E023703}">
                      <ahyp:hlinkClr xmlns:ahyp="http://schemas.microsoft.com/office/drawing/2018/hyperlinkcolor" val="tx"/>
                    </a:ext>
                  </a:extLst>
                </a:hlinkClick>
              </a:rPr>
              <a:t>https://www.cdc.gov/diabetes/dsmes-toolkit/index.html</a:t>
            </a:r>
            <a:r>
              <a:rPr lang="en-US" sz="1200">
                <a:solidFill>
                  <a:schemeClr val="bg1">
                    <a:lumMod val="49000"/>
                  </a:schemeClr>
                </a:solidFill>
                <a:latin typeface="Lato"/>
                <a:ea typeface="Lato"/>
                <a:cs typeface="Lato"/>
              </a:rPr>
              <a:t> </a:t>
            </a:r>
          </a:p>
          <a:p>
            <a:pPr marL="342900" indent="-342900">
              <a:spcBef>
                <a:spcPts val="0"/>
              </a:spcBef>
              <a:spcAft>
                <a:spcPts val="0"/>
              </a:spcAft>
              <a:buAutoNum type="arabicPeriod"/>
              <a:defRPr/>
            </a:pPr>
            <a:r>
              <a:rPr lang="en-US" sz="1200">
                <a:solidFill>
                  <a:schemeClr val="bg1">
                    <a:lumMod val="49000"/>
                  </a:schemeClr>
                </a:solidFill>
                <a:latin typeface="Lato"/>
                <a:ea typeface="Lato"/>
                <a:cs typeface="Lato"/>
              </a:rPr>
              <a:t>Centers for Disease Control and Prevention. (n.d.). National Diabetes Prevention Program. </a:t>
            </a:r>
            <a:r>
              <a:rPr lang="en-US" sz="1200">
                <a:solidFill>
                  <a:schemeClr val="bg1">
                    <a:lumMod val="49000"/>
                  </a:schemeClr>
                </a:solidFill>
                <a:latin typeface="Lato"/>
                <a:ea typeface="Lato"/>
                <a:cs typeface="Lato"/>
                <a:hlinkClick r:id="rId8">
                  <a:extLst>
                    <a:ext uri="{A12FA001-AC4F-418D-AE19-62706E023703}">
                      <ahyp:hlinkClr xmlns:ahyp="http://schemas.microsoft.com/office/drawing/2018/hyperlinkcolor" val="tx"/>
                    </a:ext>
                  </a:extLst>
                </a:hlinkClick>
              </a:rPr>
              <a:t>https://www.cdc.gov/diabetes/prevention/index.html</a:t>
            </a:r>
            <a:r>
              <a:rPr lang="en-US" sz="1200">
                <a:solidFill>
                  <a:schemeClr val="bg1">
                    <a:lumMod val="49000"/>
                  </a:schemeClr>
                </a:solidFill>
                <a:latin typeface="Lato"/>
                <a:ea typeface="Lato"/>
                <a:cs typeface="Lato"/>
              </a:rPr>
              <a:t> </a:t>
            </a:r>
          </a:p>
          <a:p>
            <a:pPr marL="342900" indent="-342900">
              <a:spcBef>
                <a:spcPts val="0"/>
              </a:spcBef>
              <a:spcAft>
                <a:spcPts val="0"/>
              </a:spcAft>
              <a:buAutoNum type="arabicPeriod"/>
              <a:defRPr/>
            </a:pPr>
            <a:r>
              <a:rPr lang="en-US" sz="1200">
                <a:solidFill>
                  <a:schemeClr val="bg1">
                    <a:lumMod val="49000"/>
                  </a:schemeClr>
                </a:solidFill>
                <a:latin typeface="Lato"/>
                <a:ea typeface="Lato"/>
                <a:cs typeface="Lato"/>
              </a:rPr>
              <a:t>Flatt, A.J.S., Little, S.A., Speight, J., </a:t>
            </a:r>
            <a:r>
              <a:rPr lang="en-US" sz="1200" err="1">
                <a:solidFill>
                  <a:schemeClr val="bg1">
                    <a:lumMod val="49000"/>
                  </a:schemeClr>
                </a:solidFill>
                <a:latin typeface="Lato"/>
                <a:ea typeface="Lato"/>
                <a:cs typeface="Lato"/>
              </a:rPr>
              <a:t>Leelarathna</a:t>
            </a:r>
            <a:r>
              <a:rPr lang="en-US" sz="1200">
                <a:solidFill>
                  <a:schemeClr val="bg1">
                    <a:lumMod val="49000"/>
                  </a:schemeClr>
                </a:solidFill>
                <a:latin typeface="Lato"/>
                <a:ea typeface="Lato"/>
                <a:cs typeface="Lato"/>
              </a:rPr>
              <a:t>, L., Walkinshaw, E., Tan, H.K., Bowes, A., Lubina-Solomon, A., Holmes-Truscott, E., </a:t>
            </a:r>
            <a:r>
              <a:rPr lang="en-US" sz="1200" err="1">
                <a:solidFill>
                  <a:schemeClr val="bg1">
                    <a:lumMod val="49000"/>
                  </a:schemeClr>
                </a:solidFill>
                <a:latin typeface="Lato"/>
                <a:ea typeface="Lato"/>
                <a:cs typeface="Lato"/>
              </a:rPr>
              <a:t>Chadwick,T.J</a:t>
            </a:r>
            <a:r>
              <a:rPr lang="en-US" sz="1200">
                <a:solidFill>
                  <a:schemeClr val="bg1">
                    <a:lumMod val="49000"/>
                  </a:schemeClr>
                </a:solidFill>
                <a:latin typeface="Lato"/>
                <a:ea typeface="Lato"/>
                <a:cs typeface="Lato"/>
              </a:rPr>
              <a:t>., Wood, R., McDonald, T.J., Kerr, D., Flanagan, D., Brooks, A., Heller, S.R., Evans, M.L., Shaw, J.A.M. (2020). Predictors of recurrent severe hypoglycemia in adults with type 1 diabetes and impaired awareness of hypoglycemia during the </a:t>
            </a:r>
            <a:r>
              <a:rPr lang="en-US" sz="1200" err="1">
                <a:solidFill>
                  <a:schemeClr val="bg1">
                    <a:lumMod val="49000"/>
                  </a:schemeClr>
                </a:solidFill>
                <a:latin typeface="Lato"/>
                <a:ea typeface="Lato"/>
                <a:cs typeface="Lato"/>
              </a:rPr>
              <a:t>hypoCOMPaSS</a:t>
            </a:r>
            <a:r>
              <a:rPr lang="en-US" sz="1200">
                <a:solidFill>
                  <a:schemeClr val="bg1">
                    <a:lumMod val="49000"/>
                  </a:schemeClr>
                </a:solidFill>
                <a:latin typeface="Lato"/>
                <a:ea typeface="Lato"/>
                <a:cs typeface="Lato"/>
              </a:rPr>
              <a:t> study. </a:t>
            </a:r>
            <a:r>
              <a:rPr lang="en-US" sz="1200" i="1">
                <a:solidFill>
                  <a:schemeClr val="bg1">
                    <a:lumMod val="49000"/>
                  </a:schemeClr>
                </a:solidFill>
                <a:latin typeface="Lato"/>
                <a:ea typeface="Lato"/>
                <a:cs typeface="Lato"/>
              </a:rPr>
              <a:t>Diabetes Care, 43</a:t>
            </a:r>
            <a:r>
              <a:rPr lang="en-US" sz="1200">
                <a:solidFill>
                  <a:schemeClr val="bg1">
                    <a:lumMod val="49000"/>
                  </a:schemeClr>
                </a:solidFill>
                <a:latin typeface="Lato"/>
                <a:ea typeface="Lato"/>
                <a:cs typeface="Lato"/>
              </a:rPr>
              <a:t>(1): 44–52.</a:t>
            </a:r>
            <a:endParaRPr lang="en" sz="1200">
              <a:solidFill>
                <a:schemeClr val="bg1">
                  <a:lumMod val="49000"/>
                </a:schemeClr>
              </a:solidFill>
              <a:latin typeface="Lato"/>
              <a:ea typeface="Lato"/>
              <a:cs typeface="Lato"/>
            </a:endParaRPr>
          </a:p>
          <a:p>
            <a:pPr marL="342900" indent="-342900">
              <a:spcBef>
                <a:spcPts val="0"/>
              </a:spcBef>
              <a:spcAft>
                <a:spcPts val="0"/>
              </a:spcAft>
              <a:buAutoNum type="arabicPeriod"/>
              <a:defRPr/>
            </a:pPr>
            <a:r>
              <a:rPr lang="en" sz="1200">
                <a:solidFill>
                  <a:schemeClr val="bg1">
                    <a:lumMod val="49000"/>
                  </a:schemeClr>
                </a:solidFill>
                <a:latin typeface="Lato"/>
                <a:ea typeface="Lato"/>
                <a:cs typeface="Lato"/>
              </a:rPr>
              <a:t>Kolb, L. E. (2020). An effective model of diabetes care and education: Revising the AADE7 self-care behaviors®. The Diabetes Educator, 46(2), 139–160.</a:t>
            </a:r>
          </a:p>
          <a:p>
            <a:pPr marL="342900" indent="-342900">
              <a:spcBef>
                <a:spcPts val="0"/>
              </a:spcBef>
              <a:spcAft>
                <a:spcPts val="0"/>
              </a:spcAft>
              <a:buAutoNum type="arabicPeriod"/>
              <a:defRPr/>
            </a:pPr>
            <a:r>
              <a:rPr lang="en" sz="1200">
                <a:solidFill>
                  <a:schemeClr val="bg1">
                    <a:lumMod val="49000"/>
                  </a:schemeClr>
                </a:solidFill>
                <a:latin typeface="Lato"/>
                <a:ea typeface="Lato"/>
                <a:cs typeface="Lato"/>
              </a:rPr>
              <a:t>Kuo, S., Ye, W., </a:t>
            </a:r>
            <a:r>
              <a:rPr lang="en" sz="1200" err="1">
                <a:solidFill>
                  <a:schemeClr val="bg1">
                    <a:lumMod val="49000"/>
                  </a:schemeClr>
                </a:solidFill>
                <a:latin typeface="Lato"/>
                <a:ea typeface="Lato"/>
                <a:cs typeface="Lato"/>
              </a:rPr>
              <a:t>Wang,D</a:t>
            </a:r>
            <a:r>
              <a:rPr lang="en" sz="1200">
                <a:solidFill>
                  <a:schemeClr val="bg1">
                    <a:lumMod val="49000"/>
                  </a:schemeClr>
                </a:solidFill>
                <a:latin typeface="Lato"/>
                <a:ea typeface="Lato"/>
                <a:cs typeface="Lato"/>
              </a:rPr>
              <a:t>.  McEwen, L.N., Villatoro Santos, C., Herman, W.H. (2025). Cost-effectiveness of the National Diabetes Prevention Program: A real-world, 2-year prospective study. </a:t>
            </a:r>
            <a:r>
              <a:rPr lang="en" sz="1200" i="1">
                <a:solidFill>
                  <a:schemeClr val="bg1">
                    <a:lumMod val="49000"/>
                  </a:schemeClr>
                </a:solidFill>
                <a:latin typeface="Lato"/>
                <a:ea typeface="Lato"/>
                <a:cs typeface="Lato"/>
              </a:rPr>
              <a:t>Diabetes Care, 48</a:t>
            </a:r>
            <a:r>
              <a:rPr lang="en" sz="1200">
                <a:solidFill>
                  <a:schemeClr val="bg1">
                    <a:lumMod val="49000"/>
                  </a:schemeClr>
                </a:solidFill>
                <a:latin typeface="Lato"/>
                <a:ea typeface="Lato"/>
                <a:cs typeface="Lato"/>
              </a:rPr>
              <a:t>(7): 1180–1188. </a:t>
            </a:r>
            <a:r>
              <a:rPr lang="en" sz="1200">
                <a:solidFill>
                  <a:schemeClr val="bg1">
                    <a:lumMod val="49000"/>
                  </a:schemeClr>
                </a:solidFill>
                <a:latin typeface="Lato"/>
                <a:ea typeface="Lato"/>
                <a:cs typeface="Lato"/>
                <a:hlinkClick r:id="rId9">
                  <a:extLst>
                    <a:ext uri="{A12FA001-AC4F-418D-AE19-62706E023703}">
                      <ahyp:hlinkClr xmlns:ahyp="http://schemas.microsoft.com/office/drawing/2018/hyperlinkcolor" val="tx"/>
                    </a:ext>
                  </a:extLst>
                </a:hlinkClick>
              </a:rPr>
              <a:t>https://doi.org/10.2337/dc24-1110</a:t>
            </a:r>
            <a:endParaRPr lang="en" sz="1200">
              <a:solidFill>
                <a:schemeClr val="bg1">
                  <a:lumMod val="49000"/>
                </a:schemeClr>
              </a:solidFill>
              <a:latin typeface="Lato"/>
              <a:ea typeface="Lato"/>
              <a:cs typeface="Lato"/>
            </a:endParaRPr>
          </a:p>
          <a:p>
            <a:pPr marL="342900" indent="-342900">
              <a:spcBef>
                <a:spcPts val="0"/>
              </a:spcBef>
              <a:spcAft>
                <a:spcPts val="0"/>
              </a:spcAft>
              <a:buAutoNum type="arabicPeriod"/>
              <a:defRPr/>
            </a:pPr>
            <a:r>
              <a:rPr lang="en-US" sz="1200" err="1">
                <a:solidFill>
                  <a:schemeClr val="bg1">
                    <a:lumMod val="49000"/>
                  </a:schemeClr>
                </a:solidFill>
                <a:latin typeface="Lato"/>
                <a:ea typeface="Lato"/>
                <a:cs typeface="Lato"/>
              </a:rPr>
              <a:t>Lv</a:t>
            </a:r>
            <a:r>
              <a:rPr lang="en-US" sz="1200">
                <a:solidFill>
                  <a:schemeClr val="bg1">
                    <a:lumMod val="49000"/>
                  </a:schemeClr>
                </a:solidFill>
                <a:latin typeface="Lato"/>
                <a:ea typeface="Lato"/>
                <a:cs typeface="Lato"/>
              </a:rPr>
              <a:t>, G., </a:t>
            </a:r>
            <a:r>
              <a:rPr lang="en-US" sz="1200" err="1">
                <a:solidFill>
                  <a:schemeClr val="bg1">
                    <a:lumMod val="49000"/>
                  </a:schemeClr>
                </a:solidFill>
                <a:latin typeface="Lato"/>
                <a:ea typeface="Lato"/>
                <a:cs typeface="Lato"/>
              </a:rPr>
              <a:t>Chinaeke</a:t>
            </a:r>
            <a:r>
              <a:rPr lang="en-US" sz="1200">
                <a:solidFill>
                  <a:schemeClr val="bg1">
                    <a:lumMod val="49000"/>
                  </a:schemeClr>
                </a:solidFill>
                <a:latin typeface="Lato"/>
                <a:ea typeface="Lato"/>
                <a:cs typeface="Lato"/>
              </a:rPr>
              <a:t>, E., Jiang, X., Xiong, X., Wu, J., Yuan, J., Lu, Z.K. (2025).  Economic outcomes of diabetes self-management education among older Medicare beneficiaries with diabetes. </a:t>
            </a:r>
            <a:r>
              <a:rPr lang="en-US" sz="1200" i="1">
                <a:solidFill>
                  <a:schemeClr val="bg1">
                    <a:lumMod val="49000"/>
                  </a:schemeClr>
                </a:solidFill>
                <a:latin typeface="Lato"/>
                <a:ea typeface="Lato"/>
                <a:cs typeface="Lato"/>
              </a:rPr>
              <a:t>BMC Health Serv Res, 25</a:t>
            </a:r>
            <a:r>
              <a:rPr lang="en-US" sz="1200">
                <a:solidFill>
                  <a:schemeClr val="bg1">
                    <a:lumMod val="49000"/>
                  </a:schemeClr>
                </a:solidFill>
                <a:latin typeface="Lato"/>
                <a:ea typeface="Lato"/>
                <a:cs typeface="Lato"/>
              </a:rPr>
              <a:t>(1):686. </a:t>
            </a:r>
            <a:r>
              <a:rPr lang="en-US" sz="1200" err="1">
                <a:solidFill>
                  <a:schemeClr val="bg1">
                    <a:lumMod val="49000"/>
                  </a:schemeClr>
                </a:solidFill>
                <a:latin typeface="Lato"/>
                <a:ea typeface="Lato"/>
                <a:cs typeface="Lato"/>
              </a:rPr>
              <a:t>doi</a:t>
            </a:r>
            <a:r>
              <a:rPr lang="en-US" sz="1200">
                <a:solidFill>
                  <a:schemeClr val="bg1">
                    <a:lumMod val="49000"/>
                  </a:schemeClr>
                </a:solidFill>
                <a:latin typeface="Lato"/>
                <a:ea typeface="Lato"/>
                <a:cs typeface="Lato"/>
              </a:rPr>
              <a:t>: 10.1186/s12913-025-12796-5. PMID: 40361102; PMCID: PMC12070693.</a:t>
            </a:r>
            <a:endParaRPr lang="en" sz="1200">
              <a:solidFill>
                <a:schemeClr val="bg1">
                  <a:lumMod val="49000"/>
                </a:schemeClr>
              </a:solidFill>
              <a:latin typeface="Lato"/>
              <a:ea typeface="Lato"/>
              <a:cs typeface="Lato"/>
            </a:endParaRPr>
          </a:p>
          <a:p>
            <a:pPr marL="342900" indent="-342900">
              <a:spcBef>
                <a:spcPts val="0"/>
              </a:spcBef>
              <a:spcAft>
                <a:spcPts val="0"/>
              </a:spcAft>
              <a:buAutoNum type="arabicPeriod"/>
              <a:defRPr/>
            </a:pPr>
            <a:r>
              <a:rPr lang="en" sz="1200">
                <a:solidFill>
                  <a:schemeClr val="bg1">
                    <a:lumMod val="49000"/>
                  </a:schemeClr>
                </a:solidFill>
                <a:latin typeface="Lato"/>
                <a:ea typeface="Lato"/>
                <a:cs typeface="Lato"/>
              </a:rPr>
              <a:t>National Committee for Quality Insurance [NCQA]. (2025). </a:t>
            </a:r>
            <a:r>
              <a:rPr lang="en" sz="1200" i="1">
                <a:solidFill>
                  <a:schemeClr val="bg1">
                    <a:lumMod val="49000"/>
                  </a:schemeClr>
                </a:solidFill>
                <a:latin typeface="Lato"/>
                <a:ea typeface="Lato"/>
                <a:cs typeface="Lato"/>
              </a:rPr>
              <a:t>HEDIS Measures &amp; Technical Requirements</a:t>
            </a:r>
            <a:r>
              <a:rPr lang="en" sz="1200">
                <a:solidFill>
                  <a:schemeClr val="bg1">
                    <a:lumMod val="49000"/>
                  </a:schemeClr>
                </a:solidFill>
                <a:latin typeface="Lato"/>
                <a:ea typeface="Lato"/>
                <a:cs typeface="Lato"/>
              </a:rPr>
              <a:t>. Retrieved from https://www.ncqa.org/hedis/measures/.</a:t>
            </a:r>
          </a:p>
          <a:p>
            <a:pPr marL="342900" indent="-342900">
              <a:spcBef>
                <a:spcPts val="0"/>
              </a:spcBef>
              <a:spcAft>
                <a:spcPts val="0"/>
              </a:spcAft>
              <a:buAutoNum type="arabicPeriod"/>
              <a:defRPr/>
            </a:pPr>
            <a:r>
              <a:rPr lang="en" sz="1200">
                <a:solidFill>
                  <a:schemeClr val="bg1">
                    <a:lumMod val="49000"/>
                  </a:schemeClr>
                </a:solidFill>
                <a:latin typeface="Lato"/>
                <a:ea typeface="Lato"/>
                <a:cs typeface="Lato"/>
              </a:rPr>
              <a:t>National Institute of Diabetes and Digestive and Kidney </a:t>
            </a:r>
            <a:r>
              <a:rPr lang="en" sz="1200" err="1">
                <a:solidFill>
                  <a:schemeClr val="bg1">
                    <a:lumMod val="49000"/>
                  </a:schemeClr>
                </a:solidFill>
                <a:latin typeface="Lato"/>
                <a:ea typeface="Lato"/>
                <a:cs typeface="Lato"/>
              </a:rPr>
              <a:t>Kidney</a:t>
            </a:r>
            <a:r>
              <a:rPr lang="en" sz="1200">
                <a:solidFill>
                  <a:schemeClr val="bg1">
                    <a:lumMod val="49000"/>
                  </a:schemeClr>
                </a:solidFill>
                <a:latin typeface="Lato"/>
                <a:ea typeface="Lato"/>
                <a:cs typeface="Lato"/>
              </a:rPr>
              <a:t> </a:t>
            </a:r>
            <a:r>
              <a:rPr lang="en" sz="1200" err="1">
                <a:solidFill>
                  <a:schemeClr val="bg1">
                    <a:lumMod val="49000"/>
                  </a:schemeClr>
                </a:solidFill>
                <a:latin typeface="Lato"/>
                <a:ea typeface="Lato"/>
                <a:cs typeface="Lato"/>
              </a:rPr>
              <a:t>Dieases</a:t>
            </a:r>
            <a:r>
              <a:rPr lang="en" sz="1200">
                <a:solidFill>
                  <a:schemeClr val="bg1">
                    <a:lumMod val="49000"/>
                  </a:schemeClr>
                </a:solidFill>
                <a:latin typeface="Lato"/>
                <a:ea typeface="Lato"/>
                <a:cs typeface="Lato"/>
              </a:rPr>
              <a:t> [NIDDK]. (2021). </a:t>
            </a:r>
            <a:r>
              <a:rPr lang="en" sz="1200" i="1">
                <a:solidFill>
                  <a:schemeClr val="bg1">
                    <a:lumMod val="49000"/>
                  </a:schemeClr>
                </a:solidFill>
                <a:latin typeface="Lato"/>
                <a:ea typeface="Lato"/>
                <a:cs typeface="Lato"/>
              </a:rPr>
              <a:t>Diabetes Prevention Program</a:t>
            </a:r>
            <a:r>
              <a:rPr lang="en" sz="1200">
                <a:solidFill>
                  <a:schemeClr val="bg1">
                    <a:lumMod val="49000"/>
                  </a:schemeClr>
                </a:solidFill>
                <a:latin typeface="Lato"/>
                <a:ea typeface="Lato"/>
                <a:cs typeface="Lato"/>
              </a:rPr>
              <a:t>. Retrieved from </a:t>
            </a:r>
            <a:r>
              <a:rPr lang="en" sz="1200">
                <a:solidFill>
                  <a:schemeClr val="bg1">
                    <a:lumMod val="49000"/>
                  </a:schemeClr>
                </a:solidFill>
                <a:latin typeface="Lato"/>
                <a:ea typeface="Lato"/>
                <a:cs typeface="Lato"/>
                <a:hlinkClick r:id="rId10">
                  <a:extLst>
                    <a:ext uri="{A12FA001-AC4F-418D-AE19-62706E023703}">
                      <ahyp:hlinkClr xmlns:ahyp="http://schemas.microsoft.com/office/drawing/2018/hyperlinkcolor" val="tx"/>
                    </a:ext>
                  </a:extLst>
                </a:hlinkClick>
              </a:rPr>
              <a:t>https://www.niddk.nih.gov/about-niddk/research-areas/diabetes/diabetes-prevention-program-dpp</a:t>
            </a:r>
            <a:r>
              <a:rPr lang="en" sz="1200">
                <a:solidFill>
                  <a:schemeClr val="bg1">
                    <a:lumMod val="49000"/>
                  </a:schemeClr>
                </a:solidFill>
                <a:latin typeface="Lato"/>
                <a:ea typeface="Lato"/>
                <a:cs typeface="Lato"/>
              </a:rPr>
              <a:t>.</a:t>
            </a:r>
          </a:p>
          <a:p>
            <a:pPr marL="342900" indent="-342900">
              <a:spcBef>
                <a:spcPts val="0"/>
              </a:spcBef>
              <a:spcAft>
                <a:spcPts val="0"/>
              </a:spcAft>
              <a:buAutoNum type="arabicPeriod"/>
              <a:defRPr/>
            </a:pPr>
            <a:endParaRPr lang="en" sz="1200">
              <a:solidFill>
                <a:srgbClr val="000000"/>
              </a:solidFill>
              <a:latin typeface="Lato"/>
              <a:ea typeface="Lato"/>
              <a:cs typeface="Lato"/>
            </a:endParaRPr>
          </a:p>
        </p:txBody>
      </p:sp>
    </p:spTree>
    <p:extLst>
      <p:ext uri="{BB962C8B-B14F-4D97-AF65-F5344CB8AC3E}">
        <p14:creationId xmlns:p14="http://schemas.microsoft.com/office/powerpoint/2010/main" val="8421961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41728-4B3E-0F2F-6CE6-67BC242657A2}"/>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BEF2ADE0-B00F-3AAF-D04A-5E22017F71F6}"/>
              </a:ext>
            </a:extLst>
          </p:cNvPr>
          <p:cNvSpPr txBox="1">
            <a:spLocks noChangeArrowheads="1"/>
          </p:cNvSpPr>
          <p:nvPr/>
        </p:nvSpPr>
        <p:spPr bwMode="auto">
          <a:xfrm>
            <a:off x="1064986" y="398257"/>
            <a:ext cx="979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600" b="1">
                <a:solidFill>
                  <a:srgbClr val="124F6F"/>
                </a:solidFill>
                <a:latin typeface="Playfair Display"/>
              </a:rPr>
              <a:t>References</a:t>
            </a:r>
            <a:endParaRPr lang="en-US"/>
          </a:p>
        </p:txBody>
      </p:sp>
      <p:pic>
        <p:nvPicPr>
          <p:cNvPr id="7" name="Picture 6">
            <a:extLst>
              <a:ext uri="{FF2B5EF4-FFF2-40B4-BE49-F238E27FC236}">
                <a16:creationId xmlns:a16="http://schemas.microsoft.com/office/drawing/2014/main" id="{226E4AB3-F949-9143-8C09-9A38D8A5F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
        <p:nvSpPr>
          <p:cNvPr id="5" name="TextBox 4">
            <a:extLst>
              <a:ext uri="{FF2B5EF4-FFF2-40B4-BE49-F238E27FC236}">
                <a16:creationId xmlns:a16="http://schemas.microsoft.com/office/drawing/2014/main" id="{7140E471-27A3-46F9-2BA2-8912245ED76C}"/>
              </a:ext>
            </a:extLst>
          </p:cNvPr>
          <p:cNvSpPr txBox="1"/>
          <p:nvPr/>
        </p:nvSpPr>
        <p:spPr>
          <a:xfrm>
            <a:off x="1064986" y="1044588"/>
            <a:ext cx="10473872" cy="3970318"/>
          </a:xfrm>
          <a:prstGeom prst="rect">
            <a:avLst/>
          </a:prstGeom>
          <a:noFill/>
        </p:spPr>
        <p:txBody>
          <a:bodyPr wrap="square" lIns="91440" tIns="45720" rIns="91440" bIns="45720" anchor="t">
            <a:spAutoFit/>
          </a:bodyPr>
          <a:lstStyle/>
          <a:p>
            <a:pPr eaLnBrk="1" fontAlgn="auto" hangingPunct="1">
              <a:spcBef>
                <a:spcPts val="0"/>
              </a:spcBef>
              <a:spcAft>
                <a:spcPts val="0"/>
              </a:spcAft>
              <a:defRPr/>
            </a:pPr>
            <a:endParaRPr lang="en" sz="1200">
              <a:solidFill>
                <a:schemeClr val="bg1">
                  <a:lumMod val="49000"/>
                </a:schemeClr>
              </a:solidFill>
              <a:latin typeface="Lato"/>
              <a:ea typeface="Lato"/>
              <a:cs typeface="Lato"/>
            </a:endParaRPr>
          </a:p>
          <a:p>
            <a:pPr marL="342900" indent="-342900">
              <a:spcBef>
                <a:spcPts val="0"/>
              </a:spcBef>
              <a:spcAft>
                <a:spcPts val="0"/>
              </a:spcAft>
              <a:buFont typeface="+mj-lt"/>
              <a:buAutoNum type="arabicPeriod" startAt="14"/>
              <a:defRPr/>
            </a:pPr>
            <a:r>
              <a:rPr lang="en" sz="1200">
                <a:solidFill>
                  <a:schemeClr val="bg1">
                    <a:lumMod val="49000"/>
                  </a:schemeClr>
                </a:solidFill>
                <a:latin typeface="Lato"/>
                <a:ea typeface="Lato"/>
                <a:cs typeface="Lato"/>
              </a:rPr>
              <a:t>Ohio Administrative Code [OAC]. (2021).</a:t>
            </a:r>
            <a:r>
              <a:rPr lang="en" sz="1200" i="1">
                <a:solidFill>
                  <a:schemeClr val="bg1">
                    <a:lumMod val="49000"/>
                  </a:schemeClr>
                </a:solidFill>
                <a:latin typeface="Lato"/>
                <a:ea typeface="Lato"/>
                <a:cs typeface="Lato"/>
              </a:rPr>
              <a:t> Consult agreements with physicians.</a:t>
            </a:r>
            <a:r>
              <a:rPr lang="en" sz="1200">
                <a:solidFill>
                  <a:schemeClr val="bg1">
                    <a:lumMod val="49000"/>
                  </a:schemeClr>
                </a:solidFill>
                <a:latin typeface="Lato"/>
                <a:ea typeface="Lato"/>
                <a:cs typeface="Lato"/>
              </a:rPr>
              <a:t> OAC 4729:1-6. Retrieved from </a:t>
            </a:r>
            <a:r>
              <a:rPr lang="en" sz="1200">
                <a:solidFill>
                  <a:schemeClr val="bg1">
                    <a:lumMod val="49000"/>
                  </a:schemeClr>
                </a:solidFill>
                <a:latin typeface="Lato"/>
                <a:ea typeface="Lato"/>
                <a:cs typeface="Lato"/>
                <a:hlinkClick r:id="rId3">
                  <a:extLst>
                    <a:ext uri="{A12FA001-AC4F-418D-AE19-62706E023703}">
                      <ahyp:hlinkClr xmlns:ahyp="http://schemas.microsoft.com/office/drawing/2018/hyperlinkcolor" val="tx"/>
                    </a:ext>
                  </a:extLst>
                </a:hlinkClick>
              </a:rPr>
              <a:t>https://codes.ohio.gov/ohio-administrative-code/rule-4729:1-6-03</a:t>
            </a:r>
            <a:r>
              <a:rPr lang="en" sz="1200">
                <a:solidFill>
                  <a:schemeClr val="bg1">
                    <a:lumMod val="49000"/>
                  </a:schemeClr>
                </a:solidFill>
                <a:latin typeface="Lato"/>
                <a:ea typeface="Lato"/>
                <a:cs typeface="Lato"/>
              </a:rPr>
              <a:t>.</a:t>
            </a:r>
          </a:p>
          <a:p>
            <a:pPr marL="342900" indent="-342900">
              <a:spcBef>
                <a:spcPts val="0"/>
              </a:spcBef>
              <a:spcAft>
                <a:spcPts val="0"/>
              </a:spcAft>
              <a:buAutoNum type="arabicPeriod" startAt="14"/>
              <a:defRPr/>
            </a:pPr>
            <a:r>
              <a:rPr lang="en" sz="1200">
                <a:solidFill>
                  <a:schemeClr val="bg1">
                    <a:lumMod val="49000"/>
                  </a:schemeClr>
                </a:solidFill>
                <a:latin typeface="Lato"/>
                <a:ea typeface="Lato"/>
                <a:cs typeface="Lato"/>
              </a:rPr>
              <a:t>Powers, M. A., Bardsley, J. K., Cypress, M., Duker, P., Funnell, M. M., Hess Fischl, A., Maryniuk, M. D., </a:t>
            </a:r>
            <a:r>
              <a:rPr lang="en" sz="1200" err="1">
                <a:solidFill>
                  <a:schemeClr val="bg1">
                    <a:lumMod val="49000"/>
                  </a:schemeClr>
                </a:solidFill>
                <a:latin typeface="Lato"/>
                <a:ea typeface="Lato"/>
                <a:cs typeface="Lato"/>
              </a:rPr>
              <a:t>Siminerio</a:t>
            </a:r>
            <a:r>
              <a:rPr lang="en" sz="1200">
                <a:solidFill>
                  <a:schemeClr val="bg1">
                    <a:lumMod val="49000"/>
                  </a:schemeClr>
                </a:solidFill>
                <a:latin typeface="Lato"/>
                <a:ea typeface="Lato"/>
                <a:cs typeface="Lato"/>
              </a:rPr>
              <a:t>, L., &amp; Vivian, E. (2020). Diabetes self-management education and support in adults with type 2 diabetes: A consensus report of the American Diabetes Association, the Association of Diabetes Care &amp; Education Specialists, the Academy of Nutrition and Dietetics, the American Academy of Family Physicians, the American Academy of PAs, the American Association of Nurse Practitioners, and the American Pharmacists Association. Diabetes Care, 43(7), 1636–1649. </a:t>
            </a:r>
            <a:r>
              <a:rPr lang="en" sz="1200">
                <a:solidFill>
                  <a:schemeClr val="bg1">
                    <a:lumMod val="49000"/>
                  </a:schemeClr>
                </a:solidFill>
                <a:latin typeface="Lato"/>
                <a:ea typeface="Lato"/>
                <a:cs typeface="Lato"/>
                <a:hlinkClick r:id="rId4">
                  <a:extLst>
                    <a:ext uri="{A12FA001-AC4F-418D-AE19-62706E023703}">
                      <ahyp:hlinkClr xmlns:ahyp="http://schemas.microsoft.com/office/drawing/2018/hyperlinkcolor" val="tx"/>
                    </a:ext>
                  </a:extLst>
                </a:hlinkClick>
              </a:rPr>
              <a:t>https://doi.org/10.2337/dci20-0023</a:t>
            </a:r>
            <a:r>
              <a:rPr lang="en" sz="1200">
                <a:solidFill>
                  <a:schemeClr val="bg1">
                    <a:lumMod val="49000"/>
                  </a:schemeClr>
                </a:solidFill>
                <a:latin typeface="Lato"/>
                <a:ea typeface="Lato"/>
                <a:cs typeface="Lato"/>
              </a:rPr>
              <a:t> </a:t>
            </a:r>
          </a:p>
          <a:p>
            <a:pPr marL="342900" indent="-342900">
              <a:spcBef>
                <a:spcPts val="0"/>
              </a:spcBef>
              <a:spcAft>
                <a:spcPts val="0"/>
              </a:spcAft>
              <a:buAutoNum type="arabicPeriod" startAt="14"/>
              <a:defRPr/>
            </a:pPr>
            <a:r>
              <a:rPr lang="en" sz="1200">
                <a:solidFill>
                  <a:schemeClr val="bg1">
                    <a:lumMod val="49000"/>
                  </a:schemeClr>
                </a:solidFill>
                <a:latin typeface="Lato"/>
                <a:ea typeface="Lato"/>
                <a:cs typeface="Lato"/>
              </a:rPr>
              <a:t>Shreiner, B. (2019). The diabetes self-management education process. In S. Cornell et al. (Eds.), The art and science of diabetes self-management education desk reference (4th ed.).</a:t>
            </a:r>
          </a:p>
          <a:p>
            <a:pPr marL="342900" indent="-342900">
              <a:spcBef>
                <a:spcPts val="0"/>
              </a:spcBef>
              <a:spcAft>
                <a:spcPts val="0"/>
              </a:spcAft>
              <a:buAutoNum type="arabicPeriod" startAt="14"/>
              <a:defRPr/>
            </a:pPr>
            <a:r>
              <a:rPr lang="en" sz="1200">
                <a:solidFill>
                  <a:schemeClr val="bg1">
                    <a:lumMod val="49000"/>
                  </a:schemeClr>
                </a:solidFill>
                <a:latin typeface="Lato"/>
                <a:ea typeface="Lato"/>
                <a:cs typeface="Lato"/>
              </a:rPr>
              <a:t>United States Centers for Disease Control and Prevention [CDC]. (2024). </a:t>
            </a:r>
            <a:r>
              <a:rPr lang="en" sz="1200" i="1">
                <a:solidFill>
                  <a:schemeClr val="bg1">
                    <a:lumMod val="49000"/>
                  </a:schemeClr>
                </a:solidFill>
                <a:latin typeface="Lato"/>
                <a:ea typeface="Lato"/>
                <a:cs typeface="Lato"/>
              </a:rPr>
              <a:t>National Diabetes Prevention Program. </a:t>
            </a:r>
            <a:r>
              <a:rPr lang="en" sz="1200">
                <a:solidFill>
                  <a:schemeClr val="bg1">
                    <a:lumMod val="49000"/>
                  </a:schemeClr>
                </a:solidFill>
                <a:latin typeface="Lato"/>
                <a:ea typeface="Lato"/>
                <a:cs typeface="Lato"/>
              </a:rPr>
              <a:t>Retrieved from https://www.cdc.gov/diabetes-prevention/programs/what-is-the-national-dpp.html.</a:t>
            </a:r>
          </a:p>
          <a:p>
            <a:pPr marL="342900" indent="-342900">
              <a:spcBef>
                <a:spcPts val="0"/>
              </a:spcBef>
              <a:spcAft>
                <a:spcPts val="0"/>
              </a:spcAft>
              <a:buAutoNum type="arabicPeriod" startAt="14"/>
              <a:defRPr/>
            </a:pPr>
            <a:r>
              <a:rPr lang="en" sz="1200">
                <a:solidFill>
                  <a:schemeClr val="bg1">
                    <a:lumMod val="49000"/>
                  </a:schemeClr>
                </a:solidFill>
                <a:latin typeface="Lato"/>
                <a:ea typeface="Lato"/>
                <a:cs typeface="Lato"/>
              </a:rPr>
              <a:t>United States Centers for Medicare &amp; Medicaid Services [CMS]. (2025a). </a:t>
            </a:r>
            <a:r>
              <a:rPr lang="en" sz="1200" i="1">
                <a:solidFill>
                  <a:schemeClr val="bg1">
                    <a:lumMod val="49000"/>
                  </a:schemeClr>
                </a:solidFill>
                <a:latin typeface="Lato"/>
                <a:ea typeface="Lato"/>
                <a:cs typeface="Lato"/>
              </a:rPr>
              <a:t>Five Star Quality Rating System. </a:t>
            </a:r>
            <a:r>
              <a:rPr lang="en" sz="1200">
                <a:solidFill>
                  <a:schemeClr val="bg1">
                    <a:lumMod val="49000"/>
                  </a:schemeClr>
                </a:solidFill>
                <a:latin typeface="Lato"/>
                <a:ea typeface="Lato"/>
                <a:cs typeface="Lato"/>
              </a:rPr>
              <a:t>Retrieved from </a:t>
            </a:r>
            <a:r>
              <a:rPr lang="en" sz="1200">
                <a:solidFill>
                  <a:schemeClr val="bg1">
                    <a:lumMod val="49000"/>
                  </a:schemeClr>
                </a:solidFill>
                <a:latin typeface="Lato"/>
                <a:ea typeface="Lato"/>
                <a:cs typeface="Lato"/>
                <a:hlinkClick r:id="rId5">
                  <a:extLst>
                    <a:ext uri="{A12FA001-AC4F-418D-AE19-62706E023703}">
                      <ahyp:hlinkClr xmlns:ahyp="http://schemas.microsoft.com/office/drawing/2018/hyperlinkcolor" val="tx"/>
                    </a:ext>
                  </a:extLst>
                </a:hlinkClick>
              </a:rPr>
              <a:t>https://www.cms.gov/medicare/health-safety-standards/certification-compliance/five-star-quality-rating-system</a:t>
            </a:r>
            <a:r>
              <a:rPr lang="en" sz="1200">
                <a:solidFill>
                  <a:schemeClr val="bg1">
                    <a:lumMod val="49000"/>
                  </a:schemeClr>
                </a:solidFill>
                <a:latin typeface="Lato"/>
                <a:ea typeface="Lato"/>
                <a:cs typeface="Lato"/>
              </a:rPr>
              <a:t>.</a:t>
            </a:r>
          </a:p>
          <a:p>
            <a:pPr marL="342900" indent="-342900">
              <a:spcBef>
                <a:spcPts val="0"/>
              </a:spcBef>
              <a:spcAft>
                <a:spcPts val="0"/>
              </a:spcAft>
              <a:buAutoNum type="arabicPeriod" startAt="14"/>
              <a:defRPr/>
            </a:pPr>
            <a:r>
              <a:rPr lang="en" sz="1200">
                <a:solidFill>
                  <a:schemeClr val="bg1">
                    <a:lumMod val="49000"/>
                  </a:schemeClr>
                </a:solidFill>
                <a:latin typeface="Lato"/>
                <a:ea typeface="Lato"/>
                <a:cs typeface="Lato"/>
              </a:rPr>
              <a:t>United States Centers for Medicare &amp; Medicaid Services [CMS]. (2025b). Medicare Diabetes Prevention Program (MDPP) Expanded Model. Retrieved from </a:t>
            </a:r>
            <a:r>
              <a:rPr lang="en" sz="1200">
                <a:solidFill>
                  <a:schemeClr val="bg1">
                    <a:lumMod val="49000"/>
                  </a:schemeClr>
                </a:solidFill>
                <a:latin typeface="Lato"/>
                <a:ea typeface="Lato"/>
                <a:cs typeface="Lato"/>
                <a:hlinkClick r:id="rId6">
                  <a:extLst>
                    <a:ext uri="{A12FA001-AC4F-418D-AE19-62706E023703}">
                      <ahyp:hlinkClr xmlns:ahyp="http://schemas.microsoft.com/office/drawing/2018/hyperlinkcolor" val="tx"/>
                    </a:ext>
                  </a:extLst>
                </a:hlinkClick>
              </a:rPr>
              <a:t>https://www.cms.gov/priorities/innovation/innovation-models/medicare-diabetes-prevention-program</a:t>
            </a:r>
            <a:r>
              <a:rPr lang="en" sz="1200">
                <a:solidFill>
                  <a:schemeClr val="bg1">
                    <a:lumMod val="49000"/>
                  </a:schemeClr>
                </a:solidFill>
                <a:latin typeface="Lato"/>
                <a:ea typeface="Lato"/>
                <a:cs typeface="Lato"/>
              </a:rPr>
              <a:t>.</a:t>
            </a:r>
          </a:p>
          <a:p>
            <a:pPr marL="342900" indent="-342900">
              <a:spcBef>
                <a:spcPts val="0"/>
              </a:spcBef>
              <a:spcAft>
                <a:spcPts val="0"/>
              </a:spcAft>
              <a:buAutoNum type="arabicPeriod" startAt="14"/>
              <a:defRPr/>
            </a:pPr>
            <a:r>
              <a:rPr lang="en" sz="1200">
                <a:solidFill>
                  <a:schemeClr val="bg1">
                    <a:lumMod val="49000"/>
                  </a:schemeClr>
                </a:solidFill>
                <a:latin typeface="Lato"/>
                <a:ea typeface="Lato"/>
                <a:cs typeface="Lato"/>
              </a:rPr>
              <a:t>United States Centers for Medicare &amp; Medicaid Services [CMS]. (2025c).</a:t>
            </a:r>
            <a:r>
              <a:rPr lang="en" sz="1200" i="1">
                <a:solidFill>
                  <a:schemeClr val="bg1">
                    <a:lumMod val="49000"/>
                  </a:schemeClr>
                </a:solidFill>
                <a:latin typeface="Lato"/>
                <a:ea typeface="Lato"/>
                <a:cs typeface="Lato"/>
              </a:rPr>
              <a:t> Provider Information on Medicare Diabetes Self-Management Training</a:t>
            </a:r>
            <a:r>
              <a:rPr lang="en" sz="1200">
                <a:solidFill>
                  <a:schemeClr val="bg1">
                    <a:lumMod val="49000"/>
                  </a:schemeClr>
                </a:solidFill>
                <a:latin typeface="Lato"/>
                <a:ea typeface="Lato"/>
                <a:cs typeface="Lato"/>
              </a:rPr>
              <a:t>. Retrieved from </a:t>
            </a:r>
            <a:r>
              <a:rPr lang="en" sz="1200">
                <a:solidFill>
                  <a:schemeClr val="bg1">
                    <a:lumMod val="49000"/>
                  </a:schemeClr>
                </a:solidFill>
                <a:latin typeface="Lato"/>
                <a:ea typeface="Lato"/>
                <a:cs typeface="Lato"/>
                <a:hlinkClick r:id="rId7">
                  <a:extLst>
                    <a:ext uri="{A12FA001-AC4F-418D-AE19-62706E023703}">
                      <ahyp:hlinkClr xmlns:ahyp="http://schemas.microsoft.com/office/drawing/2018/hyperlinkcolor" val="tx"/>
                    </a:ext>
                  </a:extLst>
                </a:hlinkClick>
              </a:rPr>
              <a:t>https://www.cms.gov/files/document/mln909381-provider-information-medicare-diabetes-self-management-training.pdf</a:t>
            </a:r>
            <a:r>
              <a:rPr lang="en" sz="1200">
                <a:solidFill>
                  <a:schemeClr val="bg1">
                    <a:lumMod val="49000"/>
                  </a:schemeClr>
                </a:solidFill>
                <a:latin typeface="Lato"/>
                <a:ea typeface="Lato"/>
                <a:cs typeface="Lato"/>
              </a:rPr>
              <a:t>.</a:t>
            </a:r>
          </a:p>
          <a:p>
            <a:pPr marL="342900" indent="-342900">
              <a:spcBef>
                <a:spcPts val="0"/>
              </a:spcBef>
              <a:spcAft>
                <a:spcPts val="0"/>
              </a:spcAft>
              <a:buAutoNum type="arabicPeriod" startAt="14"/>
              <a:defRPr/>
            </a:pPr>
            <a:r>
              <a:rPr lang="en" sz="1200">
                <a:solidFill>
                  <a:schemeClr val="bg1">
                    <a:lumMod val="49000"/>
                  </a:schemeClr>
                </a:solidFill>
                <a:latin typeface="Lato"/>
                <a:ea typeface="Lato"/>
                <a:cs typeface="Lato"/>
              </a:rPr>
              <a:t>Zhou, X., Siegel, K. R., Ng, B. P., et al. (2020). Cost-effectiveness of diabetes prevention interventions targeting high-risk individuals and whole populations: A systematic review. Diabetes Care, 43(7), 1593–1616. </a:t>
            </a:r>
            <a:r>
              <a:rPr lang="en" sz="1200">
                <a:solidFill>
                  <a:schemeClr val="bg1">
                    <a:lumMod val="49000"/>
                  </a:schemeClr>
                </a:solidFill>
                <a:latin typeface="Lato"/>
                <a:ea typeface="Lato"/>
                <a:cs typeface="Lato"/>
                <a:hlinkClick r:id="rId8">
                  <a:extLst>
                    <a:ext uri="{A12FA001-AC4F-418D-AE19-62706E023703}">
                      <ahyp:hlinkClr xmlns:ahyp="http://schemas.microsoft.com/office/drawing/2018/hyperlinkcolor" val="tx"/>
                    </a:ext>
                  </a:extLst>
                </a:hlinkClick>
              </a:rPr>
              <a:t>https://doi.org/10.2337/dc19-2158</a:t>
            </a:r>
            <a:r>
              <a:rPr lang="en" sz="1200">
                <a:solidFill>
                  <a:schemeClr val="bg1">
                    <a:lumMod val="49000"/>
                  </a:schemeClr>
                </a:solidFill>
                <a:latin typeface="Lato"/>
                <a:ea typeface="Lato"/>
                <a:cs typeface="Lato"/>
              </a:rPr>
              <a:t> </a:t>
            </a:r>
          </a:p>
          <a:p>
            <a:pPr marL="342900" indent="-342900">
              <a:spcBef>
                <a:spcPts val="0"/>
              </a:spcBef>
              <a:spcAft>
                <a:spcPts val="0"/>
              </a:spcAft>
              <a:buAutoNum type="arabicPeriod" startAt="14"/>
              <a:defRPr/>
            </a:pPr>
            <a:endParaRPr lang="en" sz="1200">
              <a:solidFill>
                <a:schemeClr val="bg1">
                  <a:lumMod val="49000"/>
                </a:schemeClr>
              </a:solidFill>
              <a:latin typeface="Lato"/>
              <a:ea typeface="Lato"/>
              <a:cs typeface="Lato"/>
            </a:endParaRPr>
          </a:p>
        </p:txBody>
      </p:sp>
    </p:spTree>
    <p:extLst>
      <p:ext uri="{BB962C8B-B14F-4D97-AF65-F5344CB8AC3E}">
        <p14:creationId xmlns:p14="http://schemas.microsoft.com/office/powerpoint/2010/main" val="2885799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6AD86-A43C-7DCF-8106-465416434185}"/>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5AF8ECBC-1BBD-8EE9-EF0E-FA0AB85FE0AE}"/>
              </a:ext>
            </a:extLst>
          </p:cNvPr>
          <p:cNvSpPr txBox="1">
            <a:spLocks noChangeArrowheads="1"/>
          </p:cNvSpPr>
          <p:nvPr/>
        </p:nvSpPr>
        <p:spPr bwMode="auto">
          <a:xfrm>
            <a:off x="1079500" y="1200150"/>
            <a:ext cx="7626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600" b="1">
                <a:solidFill>
                  <a:srgbClr val="124F6F"/>
                </a:solidFill>
                <a:latin typeface="Playfair Display"/>
              </a:rPr>
              <a:t>Anti-Discrimination Policy</a:t>
            </a:r>
            <a:endParaRPr lang="en-US"/>
          </a:p>
        </p:txBody>
      </p:sp>
      <p:sp>
        <p:nvSpPr>
          <p:cNvPr id="4" name="TextBox 3">
            <a:extLst>
              <a:ext uri="{FF2B5EF4-FFF2-40B4-BE49-F238E27FC236}">
                <a16:creationId xmlns:a16="http://schemas.microsoft.com/office/drawing/2014/main" id="{B5B3AF41-A873-1DD4-8D23-9530E7A380C7}"/>
              </a:ext>
            </a:extLst>
          </p:cNvPr>
          <p:cNvSpPr txBox="1"/>
          <p:nvPr/>
        </p:nvSpPr>
        <p:spPr>
          <a:xfrm>
            <a:off x="1079500" y="2134734"/>
            <a:ext cx="10318750" cy="1015663"/>
          </a:xfrm>
          <a:prstGeom prst="rect">
            <a:avLst/>
          </a:prstGeom>
          <a:noFill/>
        </p:spPr>
        <p:txBody>
          <a:bodyPr wrap="square" lIns="91440" tIns="45720" rIns="91440" bIns="45720" anchor="t">
            <a:spAutoFit/>
          </a:bodyPr>
          <a:lstStyle/>
          <a:p>
            <a:pPr>
              <a:defRPr/>
            </a:pPr>
            <a:r>
              <a:rPr lang="en-US" sz="2000">
                <a:solidFill>
                  <a:schemeClr val="tx1">
                    <a:lumMod val="50000"/>
                    <a:lumOff val="50000"/>
                  </a:schemeClr>
                </a:solidFill>
                <a:latin typeface="Lato"/>
                <a:ea typeface="Lato"/>
                <a:cs typeface="Lato"/>
              </a:rPr>
              <a:t>The instructors and advisors have agreed to our anti-discrimination policy that</a:t>
            </a:r>
          </a:p>
          <a:p>
            <a:pPr>
              <a:defRPr/>
            </a:pPr>
            <a:r>
              <a:rPr lang="en-US" sz="2000">
                <a:solidFill>
                  <a:schemeClr val="tx1">
                    <a:lumMod val="50000"/>
                    <a:lumOff val="50000"/>
                  </a:schemeClr>
                </a:solidFill>
                <a:latin typeface="Lato"/>
                <a:ea typeface="Lato"/>
                <a:cs typeface="Lato"/>
              </a:rPr>
              <a:t>prohibits the inclusion of discriminatory language, graphics, or references on the basis of race, gender identity, age, color, national origin, physical or mental disability, or religion. </a:t>
            </a:r>
            <a:r>
              <a:rPr lang="en-US" sz="2000" b="1">
                <a:solidFill>
                  <a:schemeClr val="tx1">
                    <a:lumMod val="50000"/>
                    <a:lumOff val="50000"/>
                  </a:schemeClr>
                </a:solidFill>
                <a:latin typeface="Lato"/>
                <a:ea typeface="Lato"/>
                <a:cs typeface="Lato"/>
              </a:rPr>
              <a:t> </a:t>
            </a:r>
            <a:endParaRPr lang="en-US" sz="2000">
              <a:solidFill>
                <a:schemeClr val="tx1">
                  <a:lumMod val="50000"/>
                  <a:lumOff val="50000"/>
                </a:schemeClr>
              </a:solidFill>
              <a:latin typeface="Lato"/>
              <a:ea typeface="Lato"/>
              <a:cs typeface="Lato"/>
            </a:endParaRPr>
          </a:p>
        </p:txBody>
      </p:sp>
      <p:pic>
        <p:nvPicPr>
          <p:cNvPr id="7" name="Picture 6">
            <a:extLst>
              <a:ext uri="{FF2B5EF4-FFF2-40B4-BE49-F238E27FC236}">
                <a16:creationId xmlns:a16="http://schemas.microsoft.com/office/drawing/2014/main" id="{0D9AD9A9-976C-1E59-8552-273A5C6C3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Tree>
    <p:extLst>
      <p:ext uri="{BB962C8B-B14F-4D97-AF65-F5344CB8AC3E}">
        <p14:creationId xmlns:p14="http://schemas.microsoft.com/office/powerpoint/2010/main" val="2802790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33324-2500-1729-4F41-8317372AD5C9}"/>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F7FBDF57-FA5D-DA5C-27FD-34542B43471B}"/>
              </a:ext>
            </a:extLst>
          </p:cNvPr>
          <p:cNvSpPr txBox="1">
            <a:spLocks noChangeArrowheads="1"/>
          </p:cNvSpPr>
          <p:nvPr/>
        </p:nvSpPr>
        <p:spPr bwMode="auto">
          <a:xfrm>
            <a:off x="1079500" y="1200150"/>
            <a:ext cx="7626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Learning Objectives</a:t>
            </a:r>
            <a:endParaRPr lang="en-ID" altLang="en-US" sz="3600" b="1">
              <a:solidFill>
                <a:srgbClr val="124F6F"/>
              </a:solidFill>
              <a:latin typeface="Playfair Display" panose="00000800000000000000" pitchFamily="2" charset="0"/>
            </a:endParaRPr>
          </a:p>
        </p:txBody>
      </p:sp>
      <p:sp>
        <p:nvSpPr>
          <p:cNvPr id="4" name="TextBox 3">
            <a:extLst>
              <a:ext uri="{FF2B5EF4-FFF2-40B4-BE49-F238E27FC236}">
                <a16:creationId xmlns:a16="http://schemas.microsoft.com/office/drawing/2014/main" id="{7A277062-9376-2E34-C8B4-D5D620B79F79}"/>
              </a:ext>
            </a:extLst>
          </p:cNvPr>
          <p:cNvSpPr txBox="1"/>
          <p:nvPr/>
        </p:nvSpPr>
        <p:spPr>
          <a:xfrm>
            <a:off x="1079500" y="2134734"/>
            <a:ext cx="10318750" cy="3407792"/>
          </a:xfrm>
          <a:prstGeom prst="rect">
            <a:avLst/>
          </a:prstGeom>
          <a:noFill/>
        </p:spPr>
        <p:txBody>
          <a:bodyPr wrap="square" lIns="91440" tIns="45720" rIns="91440" bIns="45720" anchor="t">
            <a:spAutoFit/>
          </a:bodyPr>
          <a:lstStyle/>
          <a:p>
            <a:pPr eaLnBrk="1" fontAlgn="auto" hangingPunct="1">
              <a:lnSpc>
                <a:spcPct val="150000"/>
              </a:lnSpc>
              <a:spcBef>
                <a:spcPts val="0"/>
              </a:spcBef>
              <a:spcAft>
                <a:spcPts val="0"/>
              </a:spcAft>
              <a:defRPr/>
            </a:pPr>
            <a:r>
              <a:rPr lang="en-US" sz="2000" b="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By the end of this course, the learners will be able to:</a:t>
            </a:r>
            <a:endParaRPr lang="en-ID" sz="2000" b="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endParaRPr>
          </a:p>
          <a:p>
            <a:pPr marL="228600" indent="-228600" eaLnBrk="1" fontAlgn="auto" hangingPunct="1">
              <a:lnSpc>
                <a:spcPct val="150000"/>
              </a:lnSpc>
              <a:spcBef>
                <a:spcPts val="0"/>
              </a:spcBef>
              <a:spcAft>
                <a:spcPts val="0"/>
              </a:spcAft>
              <a:buFont typeface="+mj-lt"/>
              <a:buAutoNum type="arabicPeriod"/>
              <a:defRPr/>
            </a:pPr>
            <a:r>
              <a:rPr lang="en-US" b="1">
                <a:solidFill>
                  <a:schemeClr val="tx1">
                    <a:lumMod val="50000"/>
                    <a:lumOff val="50000"/>
                  </a:schemeClr>
                </a:solidFill>
                <a:latin typeface="Lato"/>
                <a:ea typeface="Open Sans"/>
                <a:cs typeface="Open Sans"/>
              </a:rPr>
              <a:t>Differentiate</a:t>
            </a:r>
            <a:r>
              <a:rPr lang="en-US">
                <a:solidFill>
                  <a:schemeClr val="tx1">
                    <a:lumMod val="50000"/>
                    <a:lumOff val="50000"/>
                  </a:schemeClr>
                </a:solidFill>
                <a:latin typeface="Lato"/>
                <a:ea typeface="Open Sans"/>
                <a:cs typeface="Open Sans"/>
              </a:rPr>
              <a:t> how DSMES and the DPP complement traditional primary care and endocrinlogy-based diabetes management as catalysts for sustained behavior change and improved long-term outcomes.</a:t>
            </a:r>
          </a:p>
          <a:p>
            <a:pPr marL="228600" indent="-228600" eaLnBrk="1" fontAlgn="auto" hangingPunct="1">
              <a:lnSpc>
                <a:spcPct val="150000"/>
              </a:lnSpc>
              <a:spcBef>
                <a:spcPts val="0"/>
              </a:spcBef>
              <a:spcAft>
                <a:spcPts val="0"/>
              </a:spcAft>
              <a:buFont typeface="+mj-lt"/>
              <a:buAutoNum type="arabicPeriod"/>
              <a:defRPr/>
            </a:pPr>
            <a:r>
              <a:rPr lang="en-US" b="1">
                <a:solidFill>
                  <a:schemeClr val="tx1">
                    <a:lumMod val="50000"/>
                    <a:lumOff val="50000"/>
                  </a:schemeClr>
                </a:solidFill>
                <a:latin typeface="Lato"/>
                <a:ea typeface="Open Sans"/>
                <a:cs typeface="Open Sans"/>
              </a:rPr>
              <a:t>Evaluate</a:t>
            </a:r>
            <a:r>
              <a:rPr lang="en-US">
                <a:solidFill>
                  <a:schemeClr val="tx1">
                    <a:lumMod val="50000"/>
                    <a:lumOff val="50000"/>
                  </a:schemeClr>
                </a:solidFill>
                <a:latin typeface="Lato"/>
                <a:ea typeface="Open Sans"/>
                <a:cs typeface="Open Sans"/>
              </a:rPr>
              <a:t> the impact of DSMES and DPP on patient outcomes, including prevention, glycemic management, cardiometabolic risk reduction, patient activation, and health equity.</a:t>
            </a:r>
          </a:p>
          <a:p>
            <a:pPr marL="228600" indent="-228600" eaLnBrk="1" fontAlgn="auto" hangingPunct="1">
              <a:lnSpc>
                <a:spcPct val="150000"/>
              </a:lnSpc>
              <a:spcBef>
                <a:spcPts val="0"/>
              </a:spcBef>
              <a:spcAft>
                <a:spcPts val="0"/>
              </a:spcAft>
              <a:buFont typeface="+mj-lt"/>
              <a:buAutoNum type="arabicPeriod"/>
              <a:defRPr/>
            </a:pPr>
            <a:r>
              <a:rPr lang="en-US" b="1">
                <a:solidFill>
                  <a:schemeClr val="tx1">
                    <a:lumMod val="50000"/>
                    <a:lumOff val="50000"/>
                  </a:schemeClr>
                </a:solidFill>
                <a:latin typeface="Lato"/>
                <a:ea typeface="Open Sans"/>
                <a:cs typeface="Open Sans"/>
              </a:rPr>
              <a:t>Apply</a:t>
            </a:r>
            <a:r>
              <a:rPr lang="en-US">
                <a:solidFill>
                  <a:schemeClr val="tx1">
                    <a:lumMod val="50000"/>
                    <a:lumOff val="50000"/>
                  </a:schemeClr>
                </a:solidFill>
                <a:latin typeface="Lato"/>
                <a:ea typeface="Open Sans"/>
                <a:cs typeface="Open Sans"/>
              </a:rPr>
              <a:t> interprofessional, team-based strategies to integrate DSMES and DPP intro clinical and community workflows across Ohio.</a:t>
            </a:r>
          </a:p>
        </p:txBody>
      </p:sp>
      <p:pic>
        <p:nvPicPr>
          <p:cNvPr id="7" name="Picture 6">
            <a:extLst>
              <a:ext uri="{FF2B5EF4-FFF2-40B4-BE49-F238E27FC236}">
                <a16:creationId xmlns:a16="http://schemas.microsoft.com/office/drawing/2014/main" id="{61110A26-307C-47B6-78B6-318D0B4D2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spTree>
    <p:extLst>
      <p:ext uri="{BB962C8B-B14F-4D97-AF65-F5344CB8AC3E}">
        <p14:creationId xmlns:p14="http://schemas.microsoft.com/office/powerpoint/2010/main" val="2118700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FE6C7-C1E2-A558-59DE-AF2640CF5995}"/>
            </a:ext>
          </a:extLst>
        </p:cNvPr>
        <p:cNvGrpSpPr/>
        <p:nvPr/>
      </p:nvGrpSpPr>
      <p:grpSpPr>
        <a:xfrm>
          <a:off x="0" y="0"/>
          <a:ext cx="0" cy="0"/>
          <a:chOff x="0" y="0"/>
          <a:chExt cx="0" cy="0"/>
        </a:xfrm>
      </p:grpSpPr>
      <p:sp>
        <p:nvSpPr>
          <p:cNvPr id="62466" name="TextBox 525">
            <a:extLst>
              <a:ext uri="{FF2B5EF4-FFF2-40B4-BE49-F238E27FC236}">
                <a16:creationId xmlns:a16="http://schemas.microsoft.com/office/drawing/2014/main" id="{C3CF8BFA-D595-97FC-3FC0-A4EE91E62F57}"/>
              </a:ext>
            </a:extLst>
          </p:cNvPr>
          <p:cNvSpPr txBox="1">
            <a:spLocks noChangeArrowheads="1"/>
          </p:cNvSpPr>
          <p:nvPr/>
        </p:nvSpPr>
        <p:spPr bwMode="auto">
          <a:xfrm>
            <a:off x="1117600" y="3834666"/>
            <a:ext cx="4978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6872B"/>
                </a:solidFill>
                <a:latin typeface="Poppins" panose="00000500000000000000" pitchFamily="2" charset="0"/>
                <a:ea typeface="Open Sans ExtraBold" pitchFamily="2" charset="0"/>
                <a:cs typeface="Poppins" panose="00000500000000000000" pitchFamily="2" charset="0"/>
              </a:rPr>
              <a:t>Differentiate how DSMES and the DPP complement traditional primary care and endocrinology-based diabetes management as catalysts for sustained behavior change and improved long-term outcomes.</a:t>
            </a:r>
          </a:p>
        </p:txBody>
      </p:sp>
      <p:cxnSp>
        <p:nvCxnSpPr>
          <p:cNvPr id="527" name="Straight Connector 526">
            <a:extLst>
              <a:ext uri="{FF2B5EF4-FFF2-40B4-BE49-F238E27FC236}">
                <a16:creationId xmlns:a16="http://schemas.microsoft.com/office/drawing/2014/main" id="{8C4E3D50-31EB-A07E-0304-7E687A857FDC}"/>
              </a:ext>
            </a:extLst>
          </p:cNvPr>
          <p:cNvCxnSpPr/>
          <p:nvPr/>
        </p:nvCxnSpPr>
        <p:spPr>
          <a:xfrm>
            <a:off x="1117600" y="2206625"/>
            <a:ext cx="1090613" cy="0"/>
          </a:xfrm>
          <a:prstGeom prst="line">
            <a:avLst/>
          </a:prstGeom>
          <a:ln w="38100">
            <a:solidFill>
              <a:srgbClr val="FDD24F"/>
            </a:solidFill>
          </a:ln>
        </p:spPr>
        <p:style>
          <a:lnRef idx="1">
            <a:schemeClr val="accent1"/>
          </a:lnRef>
          <a:fillRef idx="0">
            <a:schemeClr val="accent1"/>
          </a:fillRef>
          <a:effectRef idx="0">
            <a:schemeClr val="accent1"/>
          </a:effectRef>
          <a:fontRef idx="minor">
            <a:schemeClr val="tx1"/>
          </a:fontRef>
        </p:style>
      </p:cxnSp>
      <p:sp>
        <p:nvSpPr>
          <p:cNvPr id="62468" name="TextBox 527">
            <a:extLst>
              <a:ext uri="{FF2B5EF4-FFF2-40B4-BE49-F238E27FC236}">
                <a16:creationId xmlns:a16="http://schemas.microsoft.com/office/drawing/2014/main" id="{7742CA1A-E86D-A085-1C67-F02EB6E9731C}"/>
              </a:ext>
            </a:extLst>
          </p:cNvPr>
          <p:cNvSpPr txBox="1">
            <a:spLocks noChangeArrowheads="1"/>
          </p:cNvSpPr>
          <p:nvPr/>
        </p:nvSpPr>
        <p:spPr bwMode="auto">
          <a:xfrm>
            <a:off x="995363" y="2203450"/>
            <a:ext cx="327044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0" b="1">
                <a:solidFill>
                  <a:srgbClr val="124F6F"/>
                </a:solidFill>
                <a:latin typeface="Playfair Display" panose="00000800000000000000" pitchFamily="2" charset="0"/>
                <a:cs typeface="Open Sans ExtraBold" pitchFamily="2" charset="0"/>
              </a:rPr>
              <a:t>LO#1</a:t>
            </a:r>
          </a:p>
        </p:txBody>
      </p:sp>
      <p:grpSp>
        <p:nvGrpSpPr>
          <p:cNvPr id="529" name="Group 528">
            <a:extLst>
              <a:ext uri="{FF2B5EF4-FFF2-40B4-BE49-F238E27FC236}">
                <a16:creationId xmlns:a16="http://schemas.microsoft.com/office/drawing/2014/main" id="{F88A5DC3-4810-1DAE-60EB-A54E9BB3D24F}"/>
              </a:ext>
            </a:extLst>
          </p:cNvPr>
          <p:cNvGrpSpPr/>
          <p:nvPr/>
        </p:nvGrpSpPr>
        <p:grpSpPr>
          <a:xfrm>
            <a:off x="6152315" y="718171"/>
            <a:ext cx="1132704" cy="1260844"/>
            <a:chOff x="1935730" y="2359687"/>
            <a:chExt cx="2527200" cy="2813096"/>
          </a:xfrm>
          <a:solidFill>
            <a:srgbClr val="F6872B">
              <a:alpha val="50000"/>
            </a:srgbClr>
          </a:solidFill>
        </p:grpSpPr>
        <p:sp>
          <p:nvSpPr>
            <p:cNvPr id="530" name="Oval 529">
              <a:extLst>
                <a:ext uri="{FF2B5EF4-FFF2-40B4-BE49-F238E27FC236}">
                  <a16:creationId xmlns:a16="http://schemas.microsoft.com/office/drawing/2014/main" id="{4CA4D08F-DD3F-06CF-9EB7-76A9A1FD111C}"/>
                </a:ext>
              </a:extLst>
            </p:cNvPr>
            <p:cNvSpPr/>
            <p:nvPr/>
          </p:nvSpPr>
          <p:spPr>
            <a:xfrm>
              <a:off x="19357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1" name="Oval 530">
              <a:extLst>
                <a:ext uri="{FF2B5EF4-FFF2-40B4-BE49-F238E27FC236}">
                  <a16:creationId xmlns:a16="http://schemas.microsoft.com/office/drawing/2014/main" id="{9AAB4CD4-9043-3744-9988-51D776365CD4}"/>
                </a:ext>
              </a:extLst>
            </p:cNvPr>
            <p:cNvSpPr/>
            <p:nvPr/>
          </p:nvSpPr>
          <p:spPr>
            <a:xfrm>
              <a:off x="19357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2" name="Oval 531">
              <a:extLst>
                <a:ext uri="{FF2B5EF4-FFF2-40B4-BE49-F238E27FC236}">
                  <a16:creationId xmlns:a16="http://schemas.microsoft.com/office/drawing/2014/main" id="{B0E5E0A5-D1ED-3E63-B88A-E2CBEA8D693D}"/>
                </a:ext>
              </a:extLst>
            </p:cNvPr>
            <p:cNvSpPr/>
            <p:nvPr/>
          </p:nvSpPr>
          <p:spPr>
            <a:xfrm>
              <a:off x="19357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3" name="Oval 532">
              <a:extLst>
                <a:ext uri="{FF2B5EF4-FFF2-40B4-BE49-F238E27FC236}">
                  <a16:creationId xmlns:a16="http://schemas.microsoft.com/office/drawing/2014/main" id="{2E5E4A51-D2E9-C081-D51C-04211019783D}"/>
                </a:ext>
              </a:extLst>
            </p:cNvPr>
            <p:cNvSpPr/>
            <p:nvPr/>
          </p:nvSpPr>
          <p:spPr>
            <a:xfrm>
              <a:off x="19357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4" name="Oval 533">
              <a:extLst>
                <a:ext uri="{FF2B5EF4-FFF2-40B4-BE49-F238E27FC236}">
                  <a16:creationId xmlns:a16="http://schemas.microsoft.com/office/drawing/2014/main" id="{60DD90E4-698B-6136-3BD9-F116ED4B8AA7}"/>
                </a:ext>
              </a:extLst>
            </p:cNvPr>
            <p:cNvSpPr/>
            <p:nvPr/>
          </p:nvSpPr>
          <p:spPr>
            <a:xfrm>
              <a:off x="19357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5" name="Oval 534">
              <a:extLst>
                <a:ext uri="{FF2B5EF4-FFF2-40B4-BE49-F238E27FC236}">
                  <a16:creationId xmlns:a16="http://schemas.microsoft.com/office/drawing/2014/main" id="{AD8902A1-1A31-8065-1988-2F2AD54A5224}"/>
                </a:ext>
              </a:extLst>
            </p:cNvPr>
            <p:cNvSpPr/>
            <p:nvPr/>
          </p:nvSpPr>
          <p:spPr>
            <a:xfrm>
              <a:off x="19357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6" name="Oval 535">
              <a:extLst>
                <a:ext uri="{FF2B5EF4-FFF2-40B4-BE49-F238E27FC236}">
                  <a16:creationId xmlns:a16="http://schemas.microsoft.com/office/drawing/2014/main" id="{3D34DA9E-FC52-2FF4-EA75-F6EE6DBEE29C}"/>
                </a:ext>
              </a:extLst>
            </p:cNvPr>
            <p:cNvSpPr/>
            <p:nvPr/>
          </p:nvSpPr>
          <p:spPr>
            <a:xfrm>
              <a:off x="19357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7" name="Oval 536">
              <a:extLst>
                <a:ext uri="{FF2B5EF4-FFF2-40B4-BE49-F238E27FC236}">
                  <a16:creationId xmlns:a16="http://schemas.microsoft.com/office/drawing/2014/main" id="{99BA5E9B-B394-E29C-7E93-CC965FCD27A9}"/>
                </a:ext>
              </a:extLst>
            </p:cNvPr>
            <p:cNvSpPr/>
            <p:nvPr/>
          </p:nvSpPr>
          <p:spPr>
            <a:xfrm>
              <a:off x="19357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8" name="Oval 537">
              <a:extLst>
                <a:ext uri="{FF2B5EF4-FFF2-40B4-BE49-F238E27FC236}">
                  <a16:creationId xmlns:a16="http://schemas.microsoft.com/office/drawing/2014/main" id="{E04CD5A5-024C-3BFD-675E-414839ECCC92}"/>
                </a:ext>
              </a:extLst>
            </p:cNvPr>
            <p:cNvSpPr/>
            <p:nvPr/>
          </p:nvSpPr>
          <p:spPr>
            <a:xfrm>
              <a:off x="19357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39" name="Oval 538">
              <a:extLst>
                <a:ext uri="{FF2B5EF4-FFF2-40B4-BE49-F238E27FC236}">
                  <a16:creationId xmlns:a16="http://schemas.microsoft.com/office/drawing/2014/main" id="{504192F3-D2AF-9B88-4B19-8162D373DA70}"/>
                </a:ext>
              </a:extLst>
            </p:cNvPr>
            <p:cNvSpPr/>
            <p:nvPr/>
          </p:nvSpPr>
          <p:spPr>
            <a:xfrm>
              <a:off x="23389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0" name="Oval 539">
              <a:extLst>
                <a:ext uri="{FF2B5EF4-FFF2-40B4-BE49-F238E27FC236}">
                  <a16:creationId xmlns:a16="http://schemas.microsoft.com/office/drawing/2014/main" id="{F0F10EEF-B254-1AB5-8C47-35EC6C568D94}"/>
                </a:ext>
              </a:extLst>
            </p:cNvPr>
            <p:cNvSpPr/>
            <p:nvPr/>
          </p:nvSpPr>
          <p:spPr>
            <a:xfrm>
              <a:off x="23389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1" name="Oval 540">
              <a:extLst>
                <a:ext uri="{FF2B5EF4-FFF2-40B4-BE49-F238E27FC236}">
                  <a16:creationId xmlns:a16="http://schemas.microsoft.com/office/drawing/2014/main" id="{0F29D5EE-D661-AB1A-2372-A7E25CC5AA94}"/>
                </a:ext>
              </a:extLst>
            </p:cNvPr>
            <p:cNvSpPr/>
            <p:nvPr/>
          </p:nvSpPr>
          <p:spPr>
            <a:xfrm>
              <a:off x="23389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2" name="Oval 541">
              <a:extLst>
                <a:ext uri="{FF2B5EF4-FFF2-40B4-BE49-F238E27FC236}">
                  <a16:creationId xmlns:a16="http://schemas.microsoft.com/office/drawing/2014/main" id="{34F9696A-F3E7-F9E1-17A1-950E030B0C81}"/>
                </a:ext>
              </a:extLst>
            </p:cNvPr>
            <p:cNvSpPr/>
            <p:nvPr/>
          </p:nvSpPr>
          <p:spPr>
            <a:xfrm>
              <a:off x="23389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3" name="Oval 542">
              <a:extLst>
                <a:ext uri="{FF2B5EF4-FFF2-40B4-BE49-F238E27FC236}">
                  <a16:creationId xmlns:a16="http://schemas.microsoft.com/office/drawing/2014/main" id="{33283B37-87A8-D953-05F0-C3DF8CF34155}"/>
                </a:ext>
              </a:extLst>
            </p:cNvPr>
            <p:cNvSpPr/>
            <p:nvPr/>
          </p:nvSpPr>
          <p:spPr>
            <a:xfrm>
              <a:off x="23389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4" name="Oval 543">
              <a:extLst>
                <a:ext uri="{FF2B5EF4-FFF2-40B4-BE49-F238E27FC236}">
                  <a16:creationId xmlns:a16="http://schemas.microsoft.com/office/drawing/2014/main" id="{D24FCC6C-9725-CC3B-4463-FD7B96D1EAD1}"/>
                </a:ext>
              </a:extLst>
            </p:cNvPr>
            <p:cNvSpPr/>
            <p:nvPr/>
          </p:nvSpPr>
          <p:spPr>
            <a:xfrm>
              <a:off x="23389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5" name="Oval 544">
              <a:extLst>
                <a:ext uri="{FF2B5EF4-FFF2-40B4-BE49-F238E27FC236}">
                  <a16:creationId xmlns:a16="http://schemas.microsoft.com/office/drawing/2014/main" id="{408D7103-A5D2-041F-7056-B4030F5A74DA}"/>
                </a:ext>
              </a:extLst>
            </p:cNvPr>
            <p:cNvSpPr/>
            <p:nvPr/>
          </p:nvSpPr>
          <p:spPr>
            <a:xfrm>
              <a:off x="23389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6" name="Oval 545">
              <a:extLst>
                <a:ext uri="{FF2B5EF4-FFF2-40B4-BE49-F238E27FC236}">
                  <a16:creationId xmlns:a16="http://schemas.microsoft.com/office/drawing/2014/main" id="{495519E2-B763-D476-2C8A-D5C5D71AE08A}"/>
                </a:ext>
              </a:extLst>
            </p:cNvPr>
            <p:cNvSpPr/>
            <p:nvPr/>
          </p:nvSpPr>
          <p:spPr>
            <a:xfrm>
              <a:off x="23389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7" name="Oval 546">
              <a:extLst>
                <a:ext uri="{FF2B5EF4-FFF2-40B4-BE49-F238E27FC236}">
                  <a16:creationId xmlns:a16="http://schemas.microsoft.com/office/drawing/2014/main" id="{961CAF90-85F0-FB65-A3FD-2F7C99C4A42F}"/>
                </a:ext>
              </a:extLst>
            </p:cNvPr>
            <p:cNvSpPr/>
            <p:nvPr/>
          </p:nvSpPr>
          <p:spPr>
            <a:xfrm>
              <a:off x="23389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8" name="Oval 547">
              <a:extLst>
                <a:ext uri="{FF2B5EF4-FFF2-40B4-BE49-F238E27FC236}">
                  <a16:creationId xmlns:a16="http://schemas.microsoft.com/office/drawing/2014/main" id="{3FD8EFC2-8199-E69E-1931-09A1F65C4839}"/>
                </a:ext>
              </a:extLst>
            </p:cNvPr>
            <p:cNvSpPr/>
            <p:nvPr/>
          </p:nvSpPr>
          <p:spPr>
            <a:xfrm>
              <a:off x="27421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49" name="Oval 548">
              <a:extLst>
                <a:ext uri="{FF2B5EF4-FFF2-40B4-BE49-F238E27FC236}">
                  <a16:creationId xmlns:a16="http://schemas.microsoft.com/office/drawing/2014/main" id="{28E8F820-7805-1C2B-62B3-49ACE2B4D555}"/>
                </a:ext>
              </a:extLst>
            </p:cNvPr>
            <p:cNvSpPr/>
            <p:nvPr/>
          </p:nvSpPr>
          <p:spPr>
            <a:xfrm>
              <a:off x="27421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0" name="Oval 549">
              <a:extLst>
                <a:ext uri="{FF2B5EF4-FFF2-40B4-BE49-F238E27FC236}">
                  <a16:creationId xmlns:a16="http://schemas.microsoft.com/office/drawing/2014/main" id="{CB527431-B6C4-71D4-21EF-5CED203DCF04}"/>
                </a:ext>
              </a:extLst>
            </p:cNvPr>
            <p:cNvSpPr/>
            <p:nvPr/>
          </p:nvSpPr>
          <p:spPr>
            <a:xfrm>
              <a:off x="27421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1" name="Oval 550">
              <a:extLst>
                <a:ext uri="{FF2B5EF4-FFF2-40B4-BE49-F238E27FC236}">
                  <a16:creationId xmlns:a16="http://schemas.microsoft.com/office/drawing/2014/main" id="{DE508F91-1F32-4E94-75D1-AB6D7941AEE1}"/>
                </a:ext>
              </a:extLst>
            </p:cNvPr>
            <p:cNvSpPr/>
            <p:nvPr/>
          </p:nvSpPr>
          <p:spPr>
            <a:xfrm>
              <a:off x="27421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2" name="Oval 551">
              <a:extLst>
                <a:ext uri="{FF2B5EF4-FFF2-40B4-BE49-F238E27FC236}">
                  <a16:creationId xmlns:a16="http://schemas.microsoft.com/office/drawing/2014/main" id="{FEF5EB4A-EDA8-333B-BB43-81C2F2707B2D}"/>
                </a:ext>
              </a:extLst>
            </p:cNvPr>
            <p:cNvSpPr/>
            <p:nvPr/>
          </p:nvSpPr>
          <p:spPr>
            <a:xfrm>
              <a:off x="27421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3" name="Oval 552">
              <a:extLst>
                <a:ext uri="{FF2B5EF4-FFF2-40B4-BE49-F238E27FC236}">
                  <a16:creationId xmlns:a16="http://schemas.microsoft.com/office/drawing/2014/main" id="{CE5C6120-64C9-745A-EF76-F942307AE9E6}"/>
                </a:ext>
              </a:extLst>
            </p:cNvPr>
            <p:cNvSpPr/>
            <p:nvPr/>
          </p:nvSpPr>
          <p:spPr>
            <a:xfrm>
              <a:off x="27421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4" name="Oval 553">
              <a:extLst>
                <a:ext uri="{FF2B5EF4-FFF2-40B4-BE49-F238E27FC236}">
                  <a16:creationId xmlns:a16="http://schemas.microsoft.com/office/drawing/2014/main" id="{242EB716-7FD8-764B-D5CD-E4710752215E}"/>
                </a:ext>
              </a:extLst>
            </p:cNvPr>
            <p:cNvSpPr/>
            <p:nvPr/>
          </p:nvSpPr>
          <p:spPr>
            <a:xfrm>
              <a:off x="27421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5" name="Oval 554">
              <a:extLst>
                <a:ext uri="{FF2B5EF4-FFF2-40B4-BE49-F238E27FC236}">
                  <a16:creationId xmlns:a16="http://schemas.microsoft.com/office/drawing/2014/main" id="{5EBD46A1-7761-733E-A846-3ED3A51BD8A2}"/>
                </a:ext>
              </a:extLst>
            </p:cNvPr>
            <p:cNvSpPr/>
            <p:nvPr/>
          </p:nvSpPr>
          <p:spPr>
            <a:xfrm>
              <a:off x="27421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6" name="Oval 555">
              <a:extLst>
                <a:ext uri="{FF2B5EF4-FFF2-40B4-BE49-F238E27FC236}">
                  <a16:creationId xmlns:a16="http://schemas.microsoft.com/office/drawing/2014/main" id="{2062E284-8BB0-C495-DBA0-6498A1A8788D}"/>
                </a:ext>
              </a:extLst>
            </p:cNvPr>
            <p:cNvSpPr/>
            <p:nvPr/>
          </p:nvSpPr>
          <p:spPr>
            <a:xfrm>
              <a:off x="27421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7" name="Oval 556">
              <a:extLst>
                <a:ext uri="{FF2B5EF4-FFF2-40B4-BE49-F238E27FC236}">
                  <a16:creationId xmlns:a16="http://schemas.microsoft.com/office/drawing/2014/main" id="{B9723491-D21C-089F-89A3-EEB04E0417E3}"/>
                </a:ext>
              </a:extLst>
            </p:cNvPr>
            <p:cNvSpPr/>
            <p:nvPr/>
          </p:nvSpPr>
          <p:spPr>
            <a:xfrm>
              <a:off x="31453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8" name="Oval 557">
              <a:extLst>
                <a:ext uri="{FF2B5EF4-FFF2-40B4-BE49-F238E27FC236}">
                  <a16:creationId xmlns:a16="http://schemas.microsoft.com/office/drawing/2014/main" id="{8C8FBF81-07E0-9632-0C81-F7DFD3AB7FC9}"/>
                </a:ext>
              </a:extLst>
            </p:cNvPr>
            <p:cNvSpPr/>
            <p:nvPr/>
          </p:nvSpPr>
          <p:spPr>
            <a:xfrm>
              <a:off x="31453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59" name="Oval 558">
              <a:extLst>
                <a:ext uri="{FF2B5EF4-FFF2-40B4-BE49-F238E27FC236}">
                  <a16:creationId xmlns:a16="http://schemas.microsoft.com/office/drawing/2014/main" id="{0A2AFB4C-FD4F-DAF1-0E8C-DCBDF7F1BEB3}"/>
                </a:ext>
              </a:extLst>
            </p:cNvPr>
            <p:cNvSpPr/>
            <p:nvPr/>
          </p:nvSpPr>
          <p:spPr>
            <a:xfrm>
              <a:off x="31453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0" name="Oval 559">
              <a:extLst>
                <a:ext uri="{FF2B5EF4-FFF2-40B4-BE49-F238E27FC236}">
                  <a16:creationId xmlns:a16="http://schemas.microsoft.com/office/drawing/2014/main" id="{2B20CA0B-807B-7F19-26C3-C44A3CA79DC4}"/>
                </a:ext>
              </a:extLst>
            </p:cNvPr>
            <p:cNvSpPr/>
            <p:nvPr/>
          </p:nvSpPr>
          <p:spPr>
            <a:xfrm>
              <a:off x="31453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1" name="Oval 560">
              <a:extLst>
                <a:ext uri="{FF2B5EF4-FFF2-40B4-BE49-F238E27FC236}">
                  <a16:creationId xmlns:a16="http://schemas.microsoft.com/office/drawing/2014/main" id="{15B6C2F6-D4B1-66B6-A2A0-2BC08FFA5DE3}"/>
                </a:ext>
              </a:extLst>
            </p:cNvPr>
            <p:cNvSpPr/>
            <p:nvPr/>
          </p:nvSpPr>
          <p:spPr>
            <a:xfrm>
              <a:off x="31453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2" name="Oval 561">
              <a:extLst>
                <a:ext uri="{FF2B5EF4-FFF2-40B4-BE49-F238E27FC236}">
                  <a16:creationId xmlns:a16="http://schemas.microsoft.com/office/drawing/2014/main" id="{6CD9A235-B25B-341F-E29B-D4FE284D05EA}"/>
                </a:ext>
              </a:extLst>
            </p:cNvPr>
            <p:cNvSpPr/>
            <p:nvPr/>
          </p:nvSpPr>
          <p:spPr>
            <a:xfrm>
              <a:off x="31453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3" name="Oval 562">
              <a:extLst>
                <a:ext uri="{FF2B5EF4-FFF2-40B4-BE49-F238E27FC236}">
                  <a16:creationId xmlns:a16="http://schemas.microsoft.com/office/drawing/2014/main" id="{2547B0D2-1820-D605-3238-CA7FBB2B5330}"/>
                </a:ext>
              </a:extLst>
            </p:cNvPr>
            <p:cNvSpPr/>
            <p:nvPr/>
          </p:nvSpPr>
          <p:spPr>
            <a:xfrm>
              <a:off x="31453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4" name="Oval 563">
              <a:extLst>
                <a:ext uri="{FF2B5EF4-FFF2-40B4-BE49-F238E27FC236}">
                  <a16:creationId xmlns:a16="http://schemas.microsoft.com/office/drawing/2014/main" id="{EA546A22-14D7-A86D-A667-0BD3097943F4}"/>
                </a:ext>
              </a:extLst>
            </p:cNvPr>
            <p:cNvSpPr/>
            <p:nvPr/>
          </p:nvSpPr>
          <p:spPr>
            <a:xfrm>
              <a:off x="31453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5" name="Oval 564">
              <a:extLst>
                <a:ext uri="{FF2B5EF4-FFF2-40B4-BE49-F238E27FC236}">
                  <a16:creationId xmlns:a16="http://schemas.microsoft.com/office/drawing/2014/main" id="{648D3E8B-7B7D-E3D1-365E-6E4F600E1EB6}"/>
                </a:ext>
              </a:extLst>
            </p:cNvPr>
            <p:cNvSpPr/>
            <p:nvPr/>
          </p:nvSpPr>
          <p:spPr>
            <a:xfrm>
              <a:off x="31453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6" name="Oval 565">
              <a:extLst>
                <a:ext uri="{FF2B5EF4-FFF2-40B4-BE49-F238E27FC236}">
                  <a16:creationId xmlns:a16="http://schemas.microsoft.com/office/drawing/2014/main" id="{03495A42-5246-AF90-AB2B-20C12C64117F}"/>
                </a:ext>
              </a:extLst>
            </p:cNvPr>
            <p:cNvSpPr/>
            <p:nvPr/>
          </p:nvSpPr>
          <p:spPr>
            <a:xfrm>
              <a:off x="35485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7" name="Oval 566">
              <a:extLst>
                <a:ext uri="{FF2B5EF4-FFF2-40B4-BE49-F238E27FC236}">
                  <a16:creationId xmlns:a16="http://schemas.microsoft.com/office/drawing/2014/main" id="{FCE87DEB-DF81-7CC0-2636-FCE7AA168B24}"/>
                </a:ext>
              </a:extLst>
            </p:cNvPr>
            <p:cNvSpPr/>
            <p:nvPr/>
          </p:nvSpPr>
          <p:spPr>
            <a:xfrm>
              <a:off x="35485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8" name="Oval 567">
              <a:extLst>
                <a:ext uri="{FF2B5EF4-FFF2-40B4-BE49-F238E27FC236}">
                  <a16:creationId xmlns:a16="http://schemas.microsoft.com/office/drawing/2014/main" id="{A56836EC-D016-1D0D-C2D3-8F3A0E5CFFC9}"/>
                </a:ext>
              </a:extLst>
            </p:cNvPr>
            <p:cNvSpPr/>
            <p:nvPr/>
          </p:nvSpPr>
          <p:spPr>
            <a:xfrm>
              <a:off x="35485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9" name="Oval 568">
              <a:extLst>
                <a:ext uri="{FF2B5EF4-FFF2-40B4-BE49-F238E27FC236}">
                  <a16:creationId xmlns:a16="http://schemas.microsoft.com/office/drawing/2014/main" id="{E0BEC66C-C88B-2F92-991E-A3B7D0F6514C}"/>
                </a:ext>
              </a:extLst>
            </p:cNvPr>
            <p:cNvSpPr/>
            <p:nvPr/>
          </p:nvSpPr>
          <p:spPr>
            <a:xfrm>
              <a:off x="35485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0" name="Oval 569">
              <a:extLst>
                <a:ext uri="{FF2B5EF4-FFF2-40B4-BE49-F238E27FC236}">
                  <a16:creationId xmlns:a16="http://schemas.microsoft.com/office/drawing/2014/main" id="{D1D48405-E58C-A8E2-0543-A568DE6936BB}"/>
                </a:ext>
              </a:extLst>
            </p:cNvPr>
            <p:cNvSpPr/>
            <p:nvPr/>
          </p:nvSpPr>
          <p:spPr>
            <a:xfrm>
              <a:off x="35485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1" name="Oval 570">
              <a:extLst>
                <a:ext uri="{FF2B5EF4-FFF2-40B4-BE49-F238E27FC236}">
                  <a16:creationId xmlns:a16="http://schemas.microsoft.com/office/drawing/2014/main" id="{EABA25F3-3B21-A1CE-832B-09D514F1531F}"/>
                </a:ext>
              </a:extLst>
            </p:cNvPr>
            <p:cNvSpPr/>
            <p:nvPr/>
          </p:nvSpPr>
          <p:spPr>
            <a:xfrm>
              <a:off x="35485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2" name="Oval 571">
              <a:extLst>
                <a:ext uri="{FF2B5EF4-FFF2-40B4-BE49-F238E27FC236}">
                  <a16:creationId xmlns:a16="http://schemas.microsoft.com/office/drawing/2014/main" id="{5259EC67-5510-DE1A-8A10-8E3A8A14FA91}"/>
                </a:ext>
              </a:extLst>
            </p:cNvPr>
            <p:cNvSpPr/>
            <p:nvPr/>
          </p:nvSpPr>
          <p:spPr>
            <a:xfrm>
              <a:off x="35485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3" name="Oval 572">
              <a:extLst>
                <a:ext uri="{FF2B5EF4-FFF2-40B4-BE49-F238E27FC236}">
                  <a16:creationId xmlns:a16="http://schemas.microsoft.com/office/drawing/2014/main" id="{6C98862C-4DE1-5DB0-4B48-62694BFA1A61}"/>
                </a:ext>
              </a:extLst>
            </p:cNvPr>
            <p:cNvSpPr/>
            <p:nvPr/>
          </p:nvSpPr>
          <p:spPr>
            <a:xfrm>
              <a:off x="35485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4" name="Oval 573">
              <a:extLst>
                <a:ext uri="{FF2B5EF4-FFF2-40B4-BE49-F238E27FC236}">
                  <a16:creationId xmlns:a16="http://schemas.microsoft.com/office/drawing/2014/main" id="{5579DC0F-CCCB-80DC-4304-C42E8333FB59}"/>
                </a:ext>
              </a:extLst>
            </p:cNvPr>
            <p:cNvSpPr/>
            <p:nvPr/>
          </p:nvSpPr>
          <p:spPr>
            <a:xfrm>
              <a:off x="35485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5" name="Oval 574">
              <a:extLst>
                <a:ext uri="{FF2B5EF4-FFF2-40B4-BE49-F238E27FC236}">
                  <a16:creationId xmlns:a16="http://schemas.microsoft.com/office/drawing/2014/main" id="{A1405953-626F-4D2A-BA0A-85BE43713A48}"/>
                </a:ext>
              </a:extLst>
            </p:cNvPr>
            <p:cNvSpPr/>
            <p:nvPr/>
          </p:nvSpPr>
          <p:spPr>
            <a:xfrm>
              <a:off x="39517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6" name="Oval 575">
              <a:extLst>
                <a:ext uri="{FF2B5EF4-FFF2-40B4-BE49-F238E27FC236}">
                  <a16:creationId xmlns:a16="http://schemas.microsoft.com/office/drawing/2014/main" id="{18BDB2C8-1AA1-9956-E2E8-1CE3DC7B1FA9}"/>
                </a:ext>
              </a:extLst>
            </p:cNvPr>
            <p:cNvSpPr/>
            <p:nvPr/>
          </p:nvSpPr>
          <p:spPr>
            <a:xfrm>
              <a:off x="39517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7" name="Oval 576">
              <a:extLst>
                <a:ext uri="{FF2B5EF4-FFF2-40B4-BE49-F238E27FC236}">
                  <a16:creationId xmlns:a16="http://schemas.microsoft.com/office/drawing/2014/main" id="{B3AD15B4-5167-2DB6-7051-925530E79EC9}"/>
                </a:ext>
              </a:extLst>
            </p:cNvPr>
            <p:cNvSpPr/>
            <p:nvPr/>
          </p:nvSpPr>
          <p:spPr>
            <a:xfrm>
              <a:off x="39517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8" name="Oval 577">
              <a:extLst>
                <a:ext uri="{FF2B5EF4-FFF2-40B4-BE49-F238E27FC236}">
                  <a16:creationId xmlns:a16="http://schemas.microsoft.com/office/drawing/2014/main" id="{28FE8B0A-644A-EE28-0D8F-B2404EA8EB2F}"/>
                </a:ext>
              </a:extLst>
            </p:cNvPr>
            <p:cNvSpPr/>
            <p:nvPr/>
          </p:nvSpPr>
          <p:spPr>
            <a:xfrm>
              <a:off x="39517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9" name="Oval 578">
              <a:extLst>
                <a:ext uri="{FF2B5EF4-FFF2-40B4-BE49-F238E27FC236}">
                  <a16:creationId xmlns:a16="http://schemas.microsoft.com/office/drawing/2014/main" id="{164C750C-DB32-8EF4-5412-6F07D3ED1E56}"/>
                </a:ext>
              </a:extLst>
            </p:cNvPr>
            <p:cNvSpPr/>
            <p:nvPr/>
          </p:nvSpPr>
          <p:spPr>
            <a:xfrm>
              <a:off x="39517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0" name="Oval 579">
              <a:extLst>
                <a:ext uri="{FF2B5EF4-FFF2-40B4-BE49-F238E27FC236}">
                  <a16:creationId xmlns:a16="http://schemas.microsoft.com/office/drawing/2014/main" id="{24480882-4818-FF44-BDEA-B56799CBDFCB}"/>
                </a:ext>
              </a:extLst>
            </p:cNvPr>
            <p:cNvSpPr/>
            <p:nvPr/>
          </p:nvSpPr>
          <p:spPr>
            <a:xfrm>
              <a:off x="39517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1" name="Oval 580">
              <a:extLst>
                <a:ext uri="{FF2B5EF4-FFF2-40B4-BE49-F238E27FC236}">
                  <a16:creationId xmlns:a16="http://schemas.microsoft.com/office/drawing/2014/main" id="{86354073-86BC-5124-F4C4-D1788DAC8F4E}"/>
                </a:ext>
              </a:extLst>
            </p:cNvPr>
            <p:cNvSpPr/>
            <p:nvPr/>
          </p:nvSpPr>
          <p:spPr>
            <a:xfrm>
              <a:off x="39517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2" name="Oval 581">
              <a:extLst>
                <a:ext uri="{FF2B5EF4-FFF2-40B4-BE49-F238E27FC236}">
                  <a16:creationId xmlns:a16="http://schemas.microsoft.com/office/drawing/2014/main" id="{17259D9D-47F1-6C1D-EE59-B40DFF8768E1}"/>
                </a:ext>
              </a:extLst>
            </p:cNvPr>
            <p:cNvSpPr/>
            <p:nvPr/>
          </p:nvSpPr>
          <p:spPr>
            <a:xfrm>
              <a:off x="39517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3" name="Oval 582">
              <a:extLst>
                <a:ext uri="{FF2B5EF4-FFF2-40B4-BE49-F238E27FC236}">
                  <a16:creationId xmlns:a16="http://schemas.microsoft.com/office/drawing/2014/main" id="{963ED68E-000D-B308-474D-80CF5F53B2C3}"/>
                </a:ext>
              </a:extLst>
            </p:cNvPr>
            <p:cNvSpPr/>
            <p:nvPr/>
          </p:nvSpPr>
          <p:spPr>
            <a:xfrm>
              <a:off x="39517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4" name="Oval 583">
              <a:extLst>
                <a:ext uri="{FF2B5EF4-FFF2-40B4-BE49-F238E27FC236}">
                  <a16:creationId xmlns:a16="http://schemas.microsoft.com/office/drawing/2014/main" id="{1192F81E-87AE-9008-116F-E81142324577}"/>
                </a:ext>
              </a:extLst>
            </p:cNvPr>
            <p:cNvSpPr/>
            <p:nvPr/>
          </p:nvSpPr>
          <p:spPr>
            <a:xfrm>
              <a:off x="4354930" y="2359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5" name="Oval 584">
              <a:extLst>
                <a:ext uri="{FF2B5EF4-FFF2-40B4-BE49-F238E27FC236}">
                  <a16:creationId xmlns:a16="http://schemas.microsoft.com/office/drawing/2014/main" id="{0DEF5170-D9EF-D316-8201-DFA6AA5F0407}"/>
                </a:ext>
              </a:extLst>
            </p:cNvPr>
            <p:cNvSpPr/>
            <p:nvPr/>
          </p:nvSpPr>
          <p:spPr>
            <a:xfrm>
              <a:off x="4354930" y="26978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6" name="Oval 585">
              <a:extLst>
                <a:ext uri="{FF2B5EF4-FFF2-40B4-BE49-F238E27FC236}">
                  <a16:creationId xmlns:a16="http://schemas.microsoft.com/office/drawing/2014/main" id="{83DE19CC-03F7-5422-5616-3BCC05B32F5D}"/>
                </a:ext>
              </a:extLst>
            </p:cNvPr>
            <p:cNvSpPr/>
            <p:nvPr/>
          </p:nvSpPr>
          <p:spPr>
            <a:xfrm>
              <a:off x="4354930" y="303596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7" name="Oval 586">
              <a:extLst>
                <a:ext uri="{FF2B5EF4-FFF2-40B4-BE49-F238E27FC236}">
                  <a16:creationId xmlns:a16="http://schemas.microsoft.com/office/drawing/2014/main" id="{20595AF7-D2E7-DDC3-C898-DD7B331C1AB0}"/>
                </a:ext>
              </a:extLst>
            </p:cNvPr>
            <p:cNvSpPr/>
            <p:nvPr/>
          </p:nvSpPr>
          <p:spPr>
            <a:xfrm>
              <a:off x="4354930" y="337409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8" name="Oval 587">
              <a:extLst>
                <a:ext uri="{FF2B5EF4-FFF2-40B4-BE49-F238E27FC236}">
                  <a16:creationId xmlns:a16="http://schemas.microsoft.com/office/drawing/2014/main" id="{F1DE274E-E6FE-D8A9-E2B8-1C51D4E82207}"/>
                </a:ext>
              </a:extLst>
            </p:cNvPr>
            <p:cNvSpPr/>
            <p:nvPr/>
          </p:nvSpPr>
          <p:spPr>
            <a:xfrm>
              <a:off x="4354930" y="371223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89" name="Oval 588">
              <a:extLst>
                <a:ext uri="{FF2B5EF4-FFF2-40B4-BE49-F238E27FC236}">
                  <a16:creationId xmlns:a16="http://schemas.microsoft.com/office/drawing/2014/main" id="{E333C0D6-7EE4-9824-49C2-C32120F8B14C}"/>
                </a:ext>
              </a:extLst>
            </p:cNvPr>
            <p:cNvSpPr/>
            <p:nvPr/>
          </p:nvSpPr>
          <p:spPr>
            <a:xfrm>
              <a:off x="4354930" y="405037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90" name="Oval 589">
              <a:extLst>
                <a:ext uri="{FF2B5EF4-FFF2-40B4-BE49-F238E27FC236}">
                  <a16:creationId xmlns:a16="http://schemas.microsoft.com/office/drawing/2014/main" id="{5B12927E-8962-9797-DDA6-D71F446ECFFB}"/>
                </a:ext>
              </a:extLst>
            </p:cNvPr>
            <p:cNvSpPr/>
            <p:nvPr/>
          </p:nvSpPr>
          <p:spPr>
            <a:xfrm>
              <a:off x="4354930" y="438850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91" name="Oval 590">
              <a:extLst>
                <a:ext uri="{FF2B5EF4-FFF2-40B4-BE49-F238E27FC236}">
                  <a16:creationId xmlns:a16="http://schemas.microsoft.com/office/drawing/2014/main" id="{821C8A56-0020-8FCB-693D-1FB248F78CB4}"/>
                </a:ext>
              </a:extLst>
            </p:cNvPr>
            <p:cNvSpPr/>
            <p:nvPr/>
          </p:nvSpPr>
          <p:spPr>
            <a:xfrm>
              <a:off x="4354930" y="472664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92" name="Oval 591">
              <a:extLst>
                <a:ext uri="{FF2B5EF4-FFF2-40B4-BE49-F238E27FC236}">
                  <a16:creationId xmlns:a16="http://schemas.microsoft.com/office/drawing/2014/main" id="{785BA43E-D82E-9EAA-7B8A-43302AA586A9}"/>
                </a:ext>
              </a:extLst>
            </p:cNvPr>
            <p:cNvSpPr/>
            <p:nvPr/>
          </p:nvSpPr>
          <p:spPr>
            <a:xfrm>
              <a:off x="4354930" y="506478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pic>
        <p:nvPicPr>
          <p:cNvPr id="2" name="Picture 1">
            <a:extLst>
              <a:ext uri="{FF2B5EF4-FFF2-40B4-BE49-F238E27FC236}">
                <a16:creationId xmlns:a16="http://schemas.microsoft.com/office/drawing/2014/main" id="{F3998C26-3454-0F62-2A14-5490F7488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07" y="144732"/>
            <a:ext cx="964086" cy="1000262"/>
          </a:xfrm>
          <a:prstGeom prst="rect">
            <a:avLst/>
          </a:prstGeom>
        </p:spPr>
      </p:pic>
    </p:spTree>
    <p:extLst>
      <p:ext uri="{BB962C8B-B14F-4D97-AF65-F5344CB8AC3E}">
        <p14:creationId xmlns:p14="http://schemas.microsoft.com/office/powerpoint/2010/main" val="3587451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F324-1CD3-8BDA-800B-63B3960292BB}"/>
            </a:ext>
          </a:extLst>
        </p:cNvPr>
        <p:cNvGrpSpPr/>
        <p:nvPr/>
      </p:nvGrpSpPr>
      <p:grpSpPr>
        <a:xfrm>
          <a:off x="0" y="0"/>
          <a:ext cx="0" cy="0"/>
          <a:chOff x="0" y="0"/>
          <a:chExt cx="0" cy="0"/>
        </a:xfrm>
      </p:grpSpPr>
      <p:sp>
        <p:nvSpPr>
          <p:cNvPr id="50178" name="TextBox 4">
            <a:extLst>
              <a:ext uri="{FF2B5EF4-FFF2-40B4-BE49-F238E27FC236}">
                <a16:creationId xmlns:a16="http://schemas.microsoft.com/office/drawing/2014/main" id="{2A1A0CE0-0C21-6BD8-AA86-5FEFD7CB4037}"/>
              </a:ext>
            </a:extLst>
          </p:cNvPr>
          <p:cNvSpPr txBox="1">
            <a:spLocks noChangeArrowheads="1"/>
          </p:cNvSpPr>
          <p:nvPr/>
        </p:nvSpPr>
        <p:spPr bwMode="auto">
          <a:xfrm>
            <a:off x="863600" y="1366838"/>
            <a:ext cx="48460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124F6F"/>
                </a:solidFill>
                <a:latin typeface="Playfair Display" panose="00000800000000000000" pitchFamily="2" charset="0"/>
              </a:rPr>
              <a:t>The Latest Diabetes and Obesity Stats</a:t>
            </a:r>
          </a:p>
        </p:txBody>
      </p:sp>
      <p:sp>
        <p:nvSpPr>
          <p:cNvPr id="7" name="TextBox 6">
            <a:extLst>
              <a:ext uri="{FF2B5EF4-FFF2-40B4-BE49-F238E27FC236}">
                <a16:creationId xmlns:a16="http://schemas.microsoft.com/office/drawing/2014/main" id="{D8CA6207-F965-9C6D-3432-D7A4FDE8319A}"/>
              </a:ext>
            </a:extLst>
          </p:cNvPr>
          <p:cNvSpPr txBox="1"/>
          <p:nvPr/>
        </p:nvSpPr>
        <p:spPr>
          <a:xfrm>
            <a:off x="863600" y="2830602"/>
            <a:ext cx="5014913" cy="2530629"/>
          </a:xfrm>
          <a:prstGeom prst="rect">
            <a:avLst/>
          </a:prstGeom>
          <a:noFill/>
        </p:spPr>
        <p:txBody>
          <a:bodyPr lIns="91440" tIns="45720" rIns="91440" bIns="45720" anchor="t">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a:solidFill>
                  <a:schemeClr val="tx1">
                    <a:lumMod val="50000"/>
                    <a:lumOff val="50000"/>
                  </a:schemeClr>
                </a:solidFill>
                <a:latin typeface="Lato"/>
                <a:ea typeface="Open Sans"/>
                <a:cs typeface="Open Sans"/>
              </a:rPr>
              <a:t>About </a:t>
            </a:r>
            <a:r>
              <a:rPr lang="en-US" b="1">
                <a:solidFill>
                  <a:schemeClr val="tx1">
                    <a:lumMod val="50000"/>
                    <a:lumOff val="50000"/>
                  </a:schemeClr>
                </a:solidFill>
                <a:latin typeface="Lato"/>
                <a:ea typeface="Open Sans"/>
                <a:cs typeface="Open Sans"/>
              </a:rPr>
              <a:t>1 in 5 </a:t>
            </a:r>
            <a:r>
              <a:rPr lang="en-US">
                <a:solidFill>
                  <a:schemeClr val="tx1">
                    <a:lumMod val="50000"/>
                    <a:lumOff val="50000"/>
                  </a:schemeClr>
                </a:solidFill>
                <a:latin typeface="Lato"/>
                <a:ea typeface="Open Sans"/>
                <a:cs typeface="Open Sans"/>
              </a:rPr>
              <a:t>children live with obesity</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b="1">
                <a:solidFill>
                  <a:schemeClr val="tx1">
                    <a:lumMod val="50000"/>
                    <a:lumOff val="50000"/>
                  </a:schemeClr>
                </a:solidFill>
                <a:latin typeface="Lato"/>
                <a:ea typeface="Open Sans"/>
                <a:cs typeface="Open Sans"/>
              </a:rPr>
              <a:t>58% </a:t>
            </a:r>
            <a:r>
              <a:rPr lang="en-US">
                <a:solidFill>
                  <a:schemeClr val="tx1">
                    <a:lumMod val="50000"/>
                    <a:lumOff val="50000"/>
                  </a:schemeClr>
                </a:solidFill>
                <a:latin typeface="Lato"/>
                <a:ea typeface="Open Sans"/>
                <a:cs typeface="Open Sans"/>
              </a:rPr>
              <a:t>of U.S. adults with obesity have high blood pressure, a risk factor for heart disease</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b="1">
                <a:solidFill>
                  <a:schemeClr val="tx1">
                    <a:lumMod val="50000"/>
                    <a:lumOff val="50000"/>
                  </a:schemeClr>
                </a:solidFill>
                <a:latin typeface="Lato"/>
                <a:ea typeface="Open Sans"/>
                <a:cs typeface="Open Sans"/>
              </a:rPr>
              <a:t>23%</a:t>
            </a:r>
            <a:r>
              <a:rPr lang="en-US">
                <a:solidFill>
                  <a:schemeClr val="tx1">
                    <a:lumMod val="50000"/>
                    <a:lumOff val="50000"/>
                  </a:schemeClr>
                </a:solidFill>
                <a:latin typeface="Lato"/>
                <a:ea typeface="Open Sans"/>
                <a:cs typeface="Open Sans"/>
              </a:rPr>
              <a:t> of U.S. adults with obesity have diabetes</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a:solidFill>
                  <a:schemeClr val="tx1">
                    <a:lumMod val="50000"/>
                    <a:lumOff val="50000"/>
                  </a:schemeClr>
                </a:solidFill>
                <a:latin typeface="Lato"/>
                <a:ea typeface="Open Sans"/>
                <a:cs typeface="Open Sans"/>
              </a:rPr>
              <a:t>Obesity occurs in </a:t>
            </a:r>
            <a:r>
              <a:rPr lang="en-US" b="1">
                <a:solidFill>
                  <a:schemeClr val="tx1">
                    <a:lumMod val="50000"/>
                    <a:lumOff val="50000"/>
                  </a:schemeClr>
                </a:solidFill>
                <a:latin typeface="Lato"/>
                <a:ea typeface="Open Sans"/>
                <a:cs typeface="Open Sans"/>
              </a:rPr>
              <a:t>41.9%</a:t>
            </a:r>
            <a:r>
              <a:rPr lang="en-US">
                <a:solidFill>
                  <a:schemeClr val="tx1">
                    <a:lumMod val="50000"/>
                    <a:lumOff val="50000"/>
                  </a:schemeClr>
                </a:solidFill>
                <a:latin typeface="Lato"/>
                <a:ea typeface="Open Sans"/>
                <a:cs typeface="Open Sans"/>
              </a:rPr>
              <a:t> of all adults</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a:solidFill>
                  <a:schemeClr val="tx1">
                    <a:lumMod val="50000"/>
                    <a:lumOff val="50000"/>
                  </a:schemeClr>
                </a:solidFill>
                <a:latin typeface="Lato"/>
                <a:ea typeface="Open Sans"/>
                <a:cs typeface="Open Sans"/>
              </a:rPr>
              <a:t>Diabetes occurs in </a:t>
            </a:r>
            <a:r>
              <a:rPr lang="en-US" b="1">
                <a:solidFill>
                  <a:schemeClr val="tx1">
                    <a:lumMod val="50000"/>
                    <a:lumOff val="50000"/>
                  </a:schemeClr>
                </a:solidFill>
                <a:latin typeface="Lato"/>
                <a:ea typeface="Open Sans"/>
                <a:cs typeface="Open Sans"/>
              </a:rPr>
              <a:t>14.9%</a:t>
            </a:r>
            <a:r>
              <a:rPr lang="en-US">
                <a:solidFill>
                  <a:schemeClr val="tx1">
                    <a:lumMod val="50000"/>
                    <a:lumOff val="50000"/>
                  </a:schemeClr>
                </a:solidFill>
                <a:latin typeface="Lato"/>
                <a:ea typeface="Open Sans"/>
                <a:cs typeface="Open Sans"/>
              </a:rPr>
              <a:t> of all adults</a:t>
            </a:r>
          </a:p>
        </p:txBody>
      </p:sp>
      <p:pic>
        <p:nvPicPr>
          <p:cNvPr id="3" name="Picture 2">
            <a:extLst>
              <a:ext uri="{FF2B5EF4-FFF2-40B4-BE49-F238E27FC236}">
                <a16:creationId xmlns:a16="http://schemas.microsoft.com/office/drawing/2014/main" id="{9A89063E-9765-D7B0-F4C6-97ADABB12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57" y="215793"/>
            <a:ext cx="964086" cy="1000262"/>
          </a:xfrm>
          <a:prstGeom prst="rect">
            <a:avLst/>
          </a:prstGeom>
        </p:spPr>
      </p:pic>
      <p:graphicFrame>
        <p:nvGraphicFramePr>
          <p:cNvPr id="10" name="Diagram 9">
            <a:extLst>
              <a:ext uri="{FF2B5EF4-FFF2-40B4-BE49-F238E27FC236}">
                <a16:creationId xmlns:a16="http://schemas.microsoft.com/office/drawing/2014/main" id="{A3781022-1D61-894F-2C5B-C88EA2AB3F79}"/>
              </a:ext>
            </a:extLst>
          </p:cNvPr>
          <p:cNvGraphicFramePr/>
          <p:nvPr>
            <p:extLst>
              <p:ext uri="{D42A27DB-BD31-4B8C-83A1-F6EECF244321}">
                <p14:modId xmlns:p14="http://schemas.microsoft.com/office/powerpoint/2010/main" val="3578140897"/>
              </p:ext>
            </p:extLst>
          </p:nvPr>
        </p:nvGraphicFramePr>
        <p:xfrm>
          <a:off x="4858656" y="1224037"/>
          <a:ext cx="7518401" cy="4694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6D9A3374-51B5-17CD-DFBB-321922C9D558}"/>
              </a:ext>
            </a:extLst>
          </p:cNvPr>
          <p:cNvSpPr txBox="1"/>
          <p:nvPr/>
        </p:nvSpPr>
        <p:spPr>
          <a:xfrm>
            <a:off x="11344628" y="6638924"/>
            <a:ext cx="7492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Lato"/>
                <a:ea typeface="Lato"/>
                <a:cs typeface="Lato"/>
              </a:rPr>
              <a:t>CDC, 2024</a:t>
            </a:r>
          </a:p>
        </p:txBody>
      </p:sp>
    </p:spTree>
    <p:extLst>
      <p:ext uri="{BB962C8B-B14F-4D97-AF65-F5344CB8AC3E}">
        <p14:creationId xmlns:p14="http://schemas.microsoft.com/office/powerpoint/2010/main" val="374348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6281ADE13BD040AE1C01CBF0FAB752" ma:contentTypeVersion="23" ma:contentTypeDescription="Create a new document." ma:contentTypeScope="" ma:versionID="0725b4f10a30640915c512c59ff12b34">
  <xsd:schema xmlns:xsd="http://www.w3.org/2001/XMLSchema" xmlns:xs="http://www.w3.org/2001/XMLSchema" xmlns:p="http://schemas.microsoft.com/office/2006/metadata/properties" xmlns:ns2="330d9947-4a96-4001-ae1e-457217792dbd" xmlns:ns3="92320d63-8b77-4004-9c0a-66cb322bfdec" targetNamespace="http://schemas.microsoft.com/office/2006/metadata/properties" ma:root="true" ma:fieldsID="3a8bf8cfe9f3b6a1fddaee9fe0659ebf" ns2:_="" ns3:_="">
    <xsd:import namespace="330d9947-4a96-4001-ae1e-457217792dbd"/>
    <xsd:import namespace="92320d63-8b77-4004-9c0a-66cb322bfd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PublishedDat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2:SortOrder" minOccurs="0"/>
                <xsd:element ref="ns2: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d9947-4a96-4001-ae1e-457217792d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PublishedDate" ma:index="20" nillable="true" ma:displayName="Published Date" ma:format="DateOnly" ma:internalName="PublishedDat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85898b0-629b-46d0-975d-bb6888cf1a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element name="SortOrder" ma:index="28" nillable="true" ma:displayName="SortOrder" ma:format="Dropdown" ma:internalName="SortOrder">
      <xsd:simpleType>
        <xsd:restriction base="dms:Text">
          <xsd:maxLength value="255"/>
        </xsd:restriction>
      </xsd:simpleType>
    </xsd:element>
    <xsd:element name="Order0" ma:index="29" nillable="true" ma:displayName="Order" ma:format="Dropdown" ma:internalName="Order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320d63-8b77-4004-9c0a-66cb322bfde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02d1582-2c88-4c32-8022-472af100ba87}" ma:internalName="TaxCatchAll" ma:showField="CatchAllData" ma:web="92320d63-8b77-4004-9c0a-66cb322bfd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2320d63-8b77-4004-9c0a-66cb322bfdec" xsi:nil="true"/>
    <Order0 xmlns="330d9947-4a96-4001-ae1e-457217792dbd" xsi:nil="true"/>
    <PublishedDate xmlns="330d9947-4a96-4001-ae1e-457217792dbd" xsi:nil="true"/>
    <lcf76f155ced4ddcb4097134ff3c332f xmlns="330d9947-4a96-4001-ae1e-457217792dbd">
      <Terms xmlns="http://schemas.microsoft.com/office/infopath/2007/PartnerControls"/>
    </lcf76f155ced4ddcb4097134ff3c332f>
    <SortOrder xmlns="330d9947-4a96-4001-ae1e-457217792db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9E87EC-A5D9-4609-89C7-5F5354CFE172}">
  <ds:schemaRefs>
    <ds:schemaRef ds:uri="330d9947-4a96-4001-ae1e-457217792dbd"/>
    <ds:schemaRef ds:uri="92320d63-8b77-4004-9c0a-66cb322bfd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90D2086-50DE-459B-A5F4-D21F85BF182F}">
  <ds:schemaRefs>
    <ds:schemaRef ds:uri="330d9947-4a96-4001-ae1e-457217792dbd"/>
    <ds:schemaRef ds:uri="92320d63-8b77-4004-9c0a-66cb322bfd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B91CD57-C3C3-4F2D-A5B0-8AD9621BC5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59</Slides>
  <Notes>2</Notes>
  <HiddenSlides>0</HiddenSlide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 Akbar Devananta</dc:creator>
  <cp:revision>125</cp:revision>
  <dcterms:created xsi:type="dcterms:W3CDTF">2020-06-05T13:11:18Z</dcterms:created>
  <dcterms:modified xsi:type="dcterms:W3CDTF">2026-05-01T15:25:52Z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0x010100036281ADE13BD040AE1C01CBF0FAB752</vt:lpwstr>
  </property>
  <property fmtid="{D5CDD505-2E9C-101B-9397-08002B2CF9AE}" pid="3" name="MediaServiceImageTags">
    <vt:lpwstr/>
  </property>
</Properties>
</file>