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omments/modernComment_698_A9B057EB.xml" ContentType="application/vnd.ms-powerpoint.comment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modernComment_3F8_70F80253.xml" ContentType="application/vnd.ms-powerpoint.comment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0"/>
  </p:notesMasterIdLst>
  <p:sldIdLst>
    <p:sldId id="312" r:id="rId5"/>
    <p:sldId id="377" r:id="rId6"/>
    <p:sldId id="375" r:id="rId7"/>
    <p:sldId id="374" r:id="rId8"/>
    <p:sldId id="376" r:id="rId9"/>
    <p:sldId id="313" r:id="rId10"/>
    <p:sldId id="314" r:id="rId11"/>
    <p:sldId id="1610" r:id="rId12"/>
    <p:sldId id="1607" r:id="rId13"/>
    <p:sldId id="1004" r:id="rId14"/>
    <p:sldId id="1685" r:id="rId15"/>
    <p:sldId id="1686" r:id="rId16"/>
    <p:sldId id="1052" r:id="rId17"/>
    <p:sldId id="1683" r:id="rId18"/>
    <p:sldId id="1690" r:id="rId19"/>
    <p:sldId id="1691" r:id="rId20"/>
    <p:sldId id="1707" r:id="rId21"/>
    <p:sldId id="1694" r:id="rId22"/>
    <p:sldId id="1641" r:id="rId23"/>
    <p:sldId id="1688" r:id="rId24"/>
    <p:sldId id="1695" r:id="rId25"/>
    <p:sldId id="1713" r:id="rId26"/>
    <p:sldId id="1051" r:id="rId27"/>
    <p:sldId id="1684" r:id="rId28"/>
    <p:sldId id="1678" r:id="rId29"/>
    <p:sldId id="1679" r:id="rId30"/>
    <p:sldId id="1668" r:id="rId31"/>
    <p:sldId id="1016" r:id="rId32"/>
    <p:sldId id="1696" r:id="rId33"/>
    <p:sldId id="1680" r:id="rId34"/>
    <p:sldId id="1681" r:id="rId35"/>
    <p:sldId id="1060" r:id="rId36"/>
    <p:sldId id="1673" r:id="rId37"/>
    <p:sldId id="1675" r:id="rId38"/>
    <p:sldId id="1674" r:id="rId39"/>
    <p:sldId id="1697" r:id="rId40"/>
    <p:sldId id="1687" r:id="rId41"/>
    <p:sldId id="1047" r:id="rId42"/>
    <p:sldId id="1030" r:id="rId43"/>
    <p:sldId id="1671" r:id="rId44"/>
    <p:sldId id="1005" r:id="rId45"/>
    <p:sldId id="1698" r:id="rId46"/>
    <p:sldId id="984" r:id="rId47"/>
    <p:sldId id="1646" r:id="rId48"/>
    <p:sldId id="1635" r:id="rId49"/>
    <p:sldId id="1636" r:id="rId50"/>
    <p:sldId id="1714" r:id="rId51"/>
    <p:sldId id="1712" r:id="rId52"/>
    <p:sldId id="1699" r:id="rId53"/>
    <p:sldId id="1704" r:id="rId54"/>
    <p:sldId id="1705" r:id="rId55"/>
    <p:sldId id="1706" r:id="rId56"/>
    <p:sldId id="1710" r:id="rId57"/>
    <p:sldId id="1021" r:id="rId58"/>
    <p:sldId id="1715" r:id="rId5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19BC41B-5CCB-E82F-F62A-8D1527A42D03}" name="Tara Pfund" initials="TP" userId="S::tara.pfund@innovationhorizons.net::3705ba9d-79a5-4692-aa96-a452e5457423" providerId="AD"/>
  <p188:author id="{B2157294-653C-DD81-B9D3-CCFB958A860B}" name="Melanie Plotke" initials="MP" userId="S::melanie.plotke@innovationhorizons.net::0095ef06-8c0c-40fa-b5f8-a25d2e68de5e" providerId="AD"/>
  <p188:author id="{8DFFB895-D4F0-10B2-6B5B-AF548449898E}" name="Isabella Cooney" initials="" userId="S::isabella.cooney@innovationhorizons.net::6d2abf26-e345-4500-b43a-75fb1969ee99" providerId="AD"/>
  <p188:author id="{342BF8CB-8683-31A0-C2BB-19AF7E50FEDA}" name="Zarah Mayewski" initials="ZM" userId="S::zarah.mayewski@innovationhorizons.net::6c232792-4a70-4ee0-9949-f0cd9582bbef" providerId="AD"/>
  <p188:author id="{C048CCFB-A58C-B095-77BC-001356BD74C7}" name="Guest User" initials="GU" userId="S::urn:spo:tenantanon#6d597f2e-d03b-4792-8ce2-4c42c31487be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597"/>
    <a:srgbClr val="000000"/>
    <a:srgbClr val="DAEBE7"/>
    <a:srgbClr val="C10E20"/>
    <a:srgbClr val="EDD3EB"/>
    <a:srgbClr val="F2CDCB"/>
    <a:srgbClr val="E9D5EA"/>
    <a:srgbClr val="538234"/>
    <a:srgbClr val="FFC000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8A3226-6192-F540-B354-547EF25B2BBB}" v="71" dt="2026-07-09T19:42:42.2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46"/>
    <p:restoredTop sz="86804"/>
  </p:normalViewPr>
  <p:slideViewPr>
    <p:cSldViewPr snapToGrid="0">
      <p:cViewPr varScale="1">
        <p:scale>
          <a:sx n="148" d="100"/>
          <a:sy n="148" d="100"/>
        </p:scale>
        <p:origin x="22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microsoft.com/office/2018/10/relationships/authors" Target="authors.xml"/><Relationship Id="rId5" Type="http://schemas.openxmlformats.org/officeDocument/2006/relationships/slide" Target="slides/slide1.xml"/><Relationship Id="rId61" Type="http://schemas.openxmlformats.org/officeDocument/2006/relationships/presProps" Target="presProp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omments/modernComment_3F8_70F8025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2E42A91-B661-48D8-9DD1-147BDA6B6D51}" authorId="{C048CCFB-A58C-B095-77BC-001356BD74C7}" status="resolved" created="2026-05-11T21:16:01.99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895301715" sldId="1016"/>
      <ac:spMk id="3" creationId="{FD6C3FE7-2DCB-069D-6342-161DFBCBED92}"/>
      <ac:txMk cp="5" len="36">
        <ac:context len="156" hash="2063097212"/>
      </ac:txMk>
    </ac:txMkLst>
    <p188:pos x="6532756" y="362414"/>
    <p188:replyLst>
      <p188:reply id="{D140FC40-3C6A-45B0-BDFC-331261EEC2ED}" authorId="{C048CCFB-A58C-B095-77BC-001356BD74C7}" created="2026-05-15T16:06:10.550">
        <p188:txBody>
          <a:bodyPr/>
          <a:lstStyle/>
          <a:p>
            <a:r>
              <a:rPr lang="en-US"/>
              <a:t>I intended to include the same slide I used in the HTN presentation, so I added that to show the variables, etc.</a:t>
            </a:r>
          </a:p>
        </p188:txBody>
      </p188:reply>
    </p188:replyLst>
    <p188:txBody>
      <a:bodyPr/>
      <a:lstStyle/>
      <a:p>
        <a:r>
          <a:rPr lang="en-US"/>
          <a:t>Recommend adding the specific variables for this audience</a:t>
        </a:r>
      </a:p>
    </p188:txBody>
  </p188:cm>
</p188:cmLst>
</file>

<file path=ppt/comments/modernComment_698_A9B057E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3309075-F8A0-4B14-BD3A-F3D1220932D2}" authorId="{919BC41B-5CCB-E82F-F62A-8D1527A42D03}" status="resolved" created="2026-05-12T12:05:49.748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46906347" sldId="1688"/>
      <ac:spMk id="2" creationId="{5FD0B36D-17AC-376A-B856-884ED2C58F10}"/>
    </ac:deMkLst>
    <p188:replyLst>
      <p188:reply id="{53E9A432-B036-4880-A92D-8DE2B984D44F}" authorId="{C048CCFB-A58C-B095-77BC-001356BD74C7}" created="2026-05-15T16:01:10.893">
        <p188:txBody>
          <a:bodyPr/>
          <a:lstStyle/>
          <a:p>
            <a:r>
              <a:rPr lang="en-US"/>
              <a:t>Thanks for that suggestion</a:t>
            </a:r>
          </a:p>
        </p188:txBody>
      </p188:reply>
    </p188:replyLst>
    <p188:txBody>
      <a:bodyPr/>
      <a:lstStyle/>
      <a:p>
        <a:r>
          <a:rPr lang="en-US"/>
          <a:t>If going to title FAQs maybe word as QandA? Might flow easier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7F48EC-41A2-9A44-828F-6F295E1A133A}" type="doc">
      <dgm:prSet loTypeId="urn:microsoft.com/office/officeart/2005/8/layout/vProcess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BC04536-99EB-DD45-B331-32BB32204124}">
      <dgm:prSet phldrT="[Text]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Use access link + code sent by email after the session ​</a:t>
          </a:r>
          <a:endParaRPr lang="en-US">
            <a:solidFill>
              <a:srgbClr val="000000"/>
            </a:solidFill>
          </a:endParaRPr>
        </a:p>
      </dgm:t>
    </dgm:pt>
    <dgm:pt modelId="{054AFC86-D4D9-C247-8980-61477298B3E4}" type="parTrans" cxnId="{6E227A7A-BCA2-7F47-9A6E-C58A44345FE9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5A48A7E7-CAF9-784A-AC1F-B6604F59BEB1}" type="sibTrans" cxnId="{6E227A7A-BCA2-7F47-9A6E-C58A44345FE9}">
      <dgm:prSet/>
      <dgm:spPr>
        <a:solidFill>
          <a:schemeClr val="bg2">
            <a:lumMod val="50000"/>
            <a:alpha val="90000"/>
          </a:schemeClr>
        </a:solidFill>
        <a:ln>
          <a:solidFill>
            <a:schemeClr val="bg2">
              <a:lumMod val="50000"/>
              <a:alpha val="90000"/>
            </a:schemeClr>
          </a:solidFill>
        </a:ln>
      </dgm:spPr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BB6F8FEB-3D33-8745-A017-4408A56A04B9}">
      <dgm:prSet phldrT="[Text]" phldr="1"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17E66B65-2F3F-3C40-BF14-0288CC144F15}" type="parTrans" cxnId="{93F83957-07FF-FD4B-939B-EC7525CDCDD8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02075B65-582F-8D4D-9DCE-5D4F9FFAB08D}" type="sibTrans" cxnId="{93F83957-07FF-FD4B-939B-EC7525CDCDD8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4C216AD8-D2A5-5D46-A535-B0056AE5F4D7}">
      <dgm:prSet phldrT="[Text]" phldr="1"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508479E5-EE86-1749-8D3C-582F114D40B3}" type="parTrans" cxnId="{DE27B30D-FA22-DC4E-AC94-2B13C49990CD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1B452D66-FD37-874D-9C16-87EB67264A62}" type="sibTrans" cxnId="{DE27B30D-FA22-DC4E-AC94-2B13C49990CD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C80CF14F-4937-4C48-9E06-3BBAD79D42D9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Enroll in the course using the link ​</a:t>
          </a:r>
        </a:p>
      </dgm:t>
    </dgm:pt>
    <dgm:pt modelId="{7E6AED42-5054-1040-84DA-23A05D920489}" type="parTrans" cxnId="{E934DB4F-F255-3C48-85E2-EA39BC04A3D1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057F8291-C281-8B49-85FA-E9AC46B0C0B3}" type="sibTrans" cxnId="{E934DB4F-F255-3C48-85E2-EA39BC04A3D1}">
      <dgm:prSet/>
      <dgm:spPr>
        <a:solidFill>
          <a:schemeClr val="bg2">
            <a:lumMod val="50000"/>
            <a:alpha val="90000"/>
          </a:schemeClr>
        </a:solidFill>
        <a:ln>
          <a:solidFill>
            <a:schemeClr val="bg2">
              <a:lumMod val="50000"/>
              <a:alpha val="90000"/>
            </a:schemeClr>
          </a:solidFill>
        </a:ln>
      </dgm:spPr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F3D0A97F-AD81-4D41-B3F8-A10B8F0CA2D7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Enter access code to unlock content ​</a:t>
          </a:r>
        </a:p>
      </dgm:t>
    </dgm:pt>
    <dgm:pt modelId="{C8885B32-117C-9342-9C01-F48D0227442C}" type="parTrans" cxnId="{2107C27E-8C78-D247-9263-92FD5D06B0DE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A5F3164F-5FB8-4B43-8FC2-A4670F8C4AA1}" type="sibTrans" cxnId="{2107C27E-8C78-D247-9263-92FD5D06B0DE}">
      <dgm:prSet/>
      <dgm:spPr>
        <a:solidFill>
          <a:schemeClr val="bg2">
            <a:lumMod val="50000"/>
            <a:alpha val="90000"/>
          </a:schemeClr>
        </a:solidFill>
        <a:ln>
          <a:solidFill>
            <a:schemeClr val="bg2">
              <a:lumMod val="50000"/>
              <a:alpha val="90000"/>
            </a:schemeClr>
          </a:solidFill>
        </a:ln>
      </dgm:spPr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BA432733-563A-FE4A-AA20-28BE9219981F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Complete knowledge checks and evaluation ​</a:t>
          </a:r>
        </a:p>
      </dgm:t>
    </dgm:pt>
    <dgm:pt modelId="{A4CFC9E4-67E4-9E43-B4DE-02ABF6BBDA42}" type="parTrans" cxnId="{A92D9C28-9F59-4D4C-844B-ADE8E15D8F0B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73B9CFBB-43D4-964F-BF78-F07C91DF757C}" type="sibTrans" cxnId="{A92D9C28-9F59-4D4C-844B-ADE8E15D8F0B}">
      <dgm:prSet/>
      <dgm:spPr>
        <a:solidFill>
          <a:schemeClr val="bg2">
            <a:lumMod val="50000"/>
            <a:alpha val="90000"/>
          </a:schemeClr>
        </a:solidFill>
        <a:ln>
          <a:solidFill>
            <a:schemeClr val="bg2">
              <a:lumMod val="50000"/>
              <a:alpha val="90000"/>
            </a:schemeClr>
          </a:solidFill>
        </a:ln>
      </dgm:spPr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6B8399F9-2FB7-8A45-AD89-594DFAA11564}">
      <dgm:prSet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Claim credit and download certificate​</a:t>
          </a:r>
        </a:p>
      </dgm:t>
    </dgm:pt>
    <dgm:pt modelId="{FEBD98D9-22B3-C74D-BE10-AFA9D4757AEF}" type="parTrans" cxnId="{ECD93725-9771-B240-9164-F79C9AD2A618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5FE9E7A0-091B-2D41-8DC5-5A254FE0B97A}" type="sibTrans" cxnId="{ECD93725-9771-B240-9164-F79C9AD2A618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A2103CC0-F379-5C42-AF27-EA293587FDFE}">
      <dgm:prSet/>
      <dgm:spPr/>
      <dgm:t>
        <a:bodyPr/>
        <a:lstStyle/>
        <a:p>
          <a:endParaRPr lang="en-US">
            <a:solidFill>
              <a:srgbClr val="000000"/>
            </a:solidFill>
            <a:latin typeface="Lato" panose="020F0502020204030203" pitchFamily="34" charset="0"/>
            <a:ea typeface="Lato" panose="020F0502020204030203" pitchFamily="34" charset="0"/>
            <a:cs typeface="Lato" panose="020F0502020204030203" pitchFamily="34" charset="0"/>
          </a:endParaRPr>
        </a:p>
      </dgm:t>
    </dgm:pt>
    <dgm:pt modelId="{0E6B4D12-9CCB-0149-B49B-2A21D6D35944}" type="parTrans" cxnId="{0BBE144E-0C3B-534E-B9B3-89EA422980BA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3050B252-13BF-404C-90D5-C9055C2FDBCD}" type="sibTrans" cxnId="{0BBE144E-0C3B-534E-B9B3-89EA422980BA}">
      <dgm:prSet/>
      <dgm:spPr/>
      <dgm:t>
        <a:bodyPr/>
        <a:lstStyle/>
        <a:p>
          <a:endParaRPr lang="en-US">
            <a:solidFill>
              <a:srgbClr val="000000"/>
            </a:solidFill>
          </a:endParaRPr>
        </a:p>
      </dgm:t>
    </dgm:pt>
    <dgm:pt modelId="{AF555AF8-73D4-144C-B8D7-7D3BEBC77A81}" type="pres">
      <dgm:prSet presAssocID="{687F48EC-41A2-9A44-828F-6F295E1A133A}" presName="outerComposite" presStyleCnt="0">
        <dgm:presLayoutVars>
          <dgm:chMax val="5"/>
          <dgm:dir/>
          <dgm:resizeHandles val="exact"/>
        </dgm:presLayoutVars>
      </dgm:prSet>
      <dgm:spPr/>
    </dgm:pt>
    <dgm:pt modelId="{A7340737-2754-464F-AE90-20927A5ACCD2}" type="pres">
      <dgm:prSet presAssocID="{687F48EC-41A2-9A44-828F-6F295E1A133A}" presName="dummyMaxCanvas" presStyleCnt="0">
        <dgm:presLayoutVars/>
      </dgm:prSet>
      <dgm:spPr/>
    </dgm:pt>
    <dgm:pt modelId="{79A568D1-904E-2741-80C3-6AD21581526C}" type="pres">
      <dgm:prSet presAssocID="{687F48EC-41A2-9A44-828F-6F295E1A133A}" presName="FiveNodes_1" presStyleLbl="node1" presStyleIdx="0" presStyleCnt="5" custLinFactNeighborX="-194" custLinFactNeighborY="-39999">
        <dgm:presLayoutVars>
          <dgm:bulletEnabled val="1"/>
        </dgm:presLayoutVars>
      </dgm:prSet>
      <dgm:spPr/>
    </dgm:pt>
    <dgm:pt modelId="{CBA4176C-0701-4F43-A867-4F4223474A47}" type="pres">
      <dgm:prSet presAssocID="{687F48EC-41A2-9A44-828F-6F295E1A133A}" presName="FiveNodes_2" presStyleLbl="node1" presStyleIdx="1" presStyleCnt="5">
        <dgm:presLayoutVars>
          <dgm:bulletEnabled val="1"/>
        </dgm:presLayoutVars>
      </dgm:prSet>
      <dgm:spPr/>
    </dgm:pt>
    <dgm:pt modelId="{06530D5E-A4DC-D048-8EFE-9603AF7FE770}" type="pres">
      <dgm:prSet presAssocID="{687F48EC-41A2-9A44-828F-6F295E1A133A}" presName="FiveNodes_3" presStyleLbl="node1" presStyleIdx="2" presStyleCnt="5">
        <dgm:presLayoutVars>
          <dgm:bulletEnabled val="1"/>
        </dgm:presLayoutVars>
      </dgm:prSet>
      <dgm:spPr/>
    </dgm:pt>
    <dgm:pt modelId="{5EAEF161-0243-DF46-A841-5D2A72BEF906}" type="pres">
      <dgm:prSet presAssocID="{687F48EC-41A2-9A44-828F-6F295E1A133A}" presName="FiveNodes_4" presStyleLbl="node1" presStyleIdx="3" presStyleCnt="5">
        <dgm:presLayoutVars>
          <dgm:bulletEnabled val="1"/>
        </dgm:presLayoutVars>
      </dgm:prSet>
      <dgm:spPr/>
    </dgm:pt>
    <dgm:pt modelId="{4D4710B0-3607-C840-92BE-A09193DF9A7E}" type="pres">
      <dgm:prSet presAssocID="{687F48EC-41A2-9A44-828F-6F295E1A133A}" presName="FiveNodes_5" presStyleLbl="node1" presStyleIdx="4" presStyleCnt="5">
        <dgm:presLayoutVars>
          <dgm:bulletEnabled val="1"/>
        </dgm:presLayoutVars>
      </dgm:prSet>
      <dgm:spPr/>
    </dgm:pt>
    <dgm:pt modelId="{C371555C-D5EB-9745-8CB4-DD5CF82A4520}" type="pres">
      <dgm:prSet presAssocID="{687F48EC-41A2-9A44-828F-6F295E1A133A}" presName="FiveConn_1-2" presStyleLbl="fgAccFollowNode1" presStyleIdx="0" presStyleCnt="4">
        <dgm:presLayoutVars>
          <dgm:bulletEnabled val="1"/>
        </dgm:presLayoutVars>
      </dgm:prSet>
      <dgm:spPr/>
    </dgm:pt>
    <dgm:pt modelId="{8E0E99DE-6D92-0B46-B497-2FDB1EF22ED6}" type="pres">
      <dgm:prSet presAssocID="{687F48EC-41A2-9A44-828F-6F295E1A133A}" presName="FiveConn_2-3" presStyleLbl="fgAccFollowNode1" presStyleIdx="1" presStyleCnt="4">
        <dgm:presLayoutVars>
          <dgm:bulletEnabled val="1"/>
        </dgm:presLayoutVars>
      </dgm:prSet>
      <dgm:spPr/>
    </dgm:pt>
    <dgm:pt modelId="{3B28A18E-F331-994F-8974-32DD092544E9}" type="pres">
      <dgm:prSet presAssocID="{687F48EC-41A2-9A44-828F-6F295E1A133A}" presName="FiveConn_3-4" presStyleLbl="fgAccFollowNode1" presStyleIdx="2" presStyleCnt="4">
        <dgm:presLayoutVars>
          <dgm:bulletEnabled val="1"/>
        </dgm:presLayoutVars>
      </dgm:prSet>
      <dgm:spPr/>
    </dgm:pt>
    <dgm:pt modelId="{C48441F3-F1B9-214C-8FE0-29AA554A1209}" type="pres">
      <dgm:prSet presAssocID="{687F48EC-41A2-9A44-828F-6F295E1A133A}" presName="FiveConn_4-5" presStyleLbl="fgAccFollowNode1" presStyleIdx="3" presStyleCnt="4">
        <dgm:presLayoutVars>
          <dgm:bulletEnabled val="1"/>
        </dgm:presLayoutVars>
      </dgm:prSet>
      <dgm:spPr/>
    </dgm:pt>
    <dgm:pt modelId="{7BD6FD37-0A24-3E49-BF75-90E1E825E5B9}" type="pres">
      <dgm:prSet presAssocID="{687F48EC-41A2-9A44-828F-6F295E1A133A}" presName="FiveNodes_1_text" presStyleLbl="node1" presStyleIdx="4" presStyleCnt="5">
        <dgm:presLayoutVars>
          <dgm:bulletEnabled val="1"/>
        </dgm:presLayoutVars>
      </dgm:prSet>
      <dgm:spPr/>
    </dgm:pt>
    <dgm:pt modelId="{ADEF2163-9743-6643-9A21-BBF3C92CA2A1}" type="pres">
      <dgm:prSet presAssocID="{687F48EC-41A2-9A44-828F-6F295E1A133A}" presName="FiveNodes_2_text" presStyleLbl="node1" presStyleIdx="4" presStyleCnt="5">
        <dgm:presLayoutVars>
          <dgm:bulletEnabled val="1"/>
        </dgm:presLayoutVars>
      </dgm:prSet>
      <dgm:spPr/>
    </dgm:pt>
    <dgm:pt modelId="{608B7ECA-55A5-E747-88B7-6A7F16945C5A}" type="pres">
      <dgm:prSet presAssocID="{687F48EC-41A2-9A44-828F-6F295E1A133A}" presName="FiveNodes_3_text" presStyleLbl="node1" presStyleIdx="4" presStyleCnt="5">
        <dgm:presLayoutVars>
          <dgm:bulletEnabled val="1"/>
        </dgm:presLayoutVars>
      </dgm:prSet>
      <dgm:spPr/>
    </dgm:pt>
    <dgm:pt modelId="{20FE11EB-9970-8249-B380-0EA6B72C9AEC}" type="pres">
      <dgm:prSet presAssocID="{687F48EC-41A2-9A44-828F-6F295E1A133A}" presName="FiveNodes_4_text" presStyleLbl="node1" presStyleIdx="4" presStyleCnt="5">
        <dgm:presLayoutVars>
          <dgm:bulletEnabled val="1"/>
        </dgm:presLayoutVars>
      </dgm:prSet>
      <dgm:spPr/>
    </dgm:pt>
    <dgm:pt modelId="{E2785CB8-7F72-DC46-822C-6F8A0C391E91}" type="pres">
      <dgm:prSet presAssocID="{687F48EC-41A2-9A44-828F-6F295E1A133A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EC61B02-1FDE-454C-95A0-CC97E38DC619}" type="presOf" srcId="{4BC04536-99EB-DD45-B331-32BB32204124}" destId="{7BD6FD37-0A24-3E49-BF75-90E1E825E5B9}" srcOrd="1" destOrd="0" presId="urn:microsoft.com/office/officeart/2005/8/layout/vProcess5"/>
    <dgm:cxn modelId="{A9412F0B-CBF8-E040-9DA0-8872E780EF99}" type="presOf" srcId="{687F48EC-41A2-9A44-828F-6F295E1A133A}" destId="{AF555AF8-73D4-144C-B8D7-7D3BEBC77A81}" srcOrd="0" destOrd="0" presId="urn:microsoft.com/office/officeart/2005/8/layout/vProcess5"/>
    <dgm:cxn modelId="{DE27B30D-FA22-DC4E-AC94-2B13C49990CD}" srcId="{687F48EC-41A2-9A44-828F-6F295E1A133A}" destId="{4C216AD8-D2A5-5D46-A535-B0056AE5F4D7}" srcOrd="7" destOrd="0" parTransId="{508479E5-EE86-1749-8D3C-582F114D40B3}" sibTransId="{1B452D66-FD37-874D-9C16-87EB67264A62}"/>
    <dgm:cxn modelId="{0654FA0F-C194-7E43-BE44-3FE515DA455C}" type="presOf" srcId="{C80CF14F-4937-4C48-9E06-3BBAD79D42D9}" destId="{ADEF2163-9743-6643-9A21-BBF3C92CA2A1}" srcOrd="1" destOrd="0" presId="urn:microsoft.com/office/officeart/2005/8/layout/vProcess5"/>
    <dgm:cxn modelId="{D7A1B110-24E9-A943-9B46-387D25025CA8}" type="presOf" srcId="{4BC04536-99EB-DD45-B331-32BB32204124}" destId="{79A568D1-904E-2741-80C3-6AD21581526C}" srcOrd="0" destOrd="0" presId="urn:microsoft.com/office/officeart/2005/8/layout/vProcess5"/>
    <dgm:cxn modelId="{FDCD9115-0245-F04B-ABCC-1DAC4FC3760B}" type="presOf" srcId="{F3D0A97F-AD81-4D41-B3F8-A10B8F0CA2D7}" destId="{06530D5E-A4DC-D048-8EFE-9603AF7FE770}" srcOrd="0" destOrd="0" presId="urn:microsoft.com/office/officeart/2005/8/layout/vProcess5"/>
    <dgm:cxn modelId="{F91B191F-76FE-664A-9EE8-97ED4631776B}" type="presOf" srcId="{73B9CFBB-43D4-964F-BF78-F07C91DF757C}" destId="{C48441F3-F1B9-214C-8FE0-29AA554A1209}" srcOrd="0" destOrd="0" presId="urn:microsoft.com/office/officeart/2005/8/layout/vProcess5"/>
    <dgm:cxn modelId="{ECD93725-9771-B240-9164-F79C9AD2A618}" srcId="{687F48EC-41A2-9A44-828F-6F295E1A133A}" destId="{6B8399F9-2FB7-8A45-AD89-594DFAA11564}" srcOrd="4" destOrd="0" parTransId="{FEBD98D9-22B3-C74D-BE10-AFA9D4757AEF}" sibTransId="{5FE9E7A0-091B-2D41-8DC5-5A254FE0B97A}"/>
    <dgm:cxn modelId="{A92D9C28-9F59-4D4C-844B-ADE8E15D8F0B}" srcId="{687F48EC-41A2-9A44-828F-6F295E1A133A}" destId="{BA432733-563A-FE4A-AA20-28BE9219981F}" srcOrd="3" destOrd="0" parTransId="{A4CFC9E4-67E4-9E43-B4DE-02ABF6BBDA42}" sibTransId="{73B9CFBB-43D4-964F-BF78-F07C91DF757C}"/>
    <dgm:cxn modelId="{8BF4312A-401E-7A42-BDEF-149574D33941}" type="presOf" srcId="{5A48A7E7-CAF9-784A-AC1F-B6604F59BEB1}" destId="{C371555C-D5EB-9745-8CB4-DD5CF82A4520}" srcOrd="0" destOrd="0" presId="urn:microsoft.com/office/officeart/2005/8/layout/vProcess5"/>
    <dgm:cxn modelId="{61575B32-208C-2746-AE9A-A1878D496FCD}" type="presOf" srcId="{BA432733-563A-FE4A-AA20-28BE9219981F}" destId="{5EAEF161-0243-DF46-A841-5D2A72BEF906}" srcOrd="0" destOrd="0" presId="urn:microsoft.com/office/officeart/2005/8/layout/vProcess5"/>
    <dgm:cxn modelId="{B0AA7E39-8DD1-2D40-B827-AD5121C19B62}" type="presOf" srcId="{F3D0A97F-AD81-4D41-B3F8-A10B8F0CA2D7}" destId="{608B7ECA-55A5-E747-88B7-6A7F16945C5A}" srcOrd="1" destOrd="0" presId="urn:microsoft.com/office/officeart/2005/8/layout/vProcess5"/>
    <dgm:cxn modelId="{0BBE144E-0C3B-534E-B9B3-89EA422980BA}" srcId="{687F48EC-41A2-9A44-828F-6F295E1A133A}" destId="{A2103CC0-F379-5C42-AF27-EA293587FDFE}" srcOrd="5" destOrd="0" parTransId="{0E6B4D12-9CCB-0149-B49B-2A21D6D35944}" sibTransId="{3050B252-13BF-404C-90D5-C9055C2FDBCD}"/>
    <dgm:cxn modelId="{E934DB4F-F255-3C48-85E2-EA39BC04A3D1}" srcId="{687F48EC-41A2-9A44-828F-6F295E1A133A}" destId="{C80CF14F-4937-4C48-9E06-3BBAD79D42D9}" srcOrd="1" destOrd="0" parTransId="{7E6AED42-5054-1040-84DA-23A05D920489}" sibTransId="{057F8291-C281-8B49-85FA-E9AC46B0C0B3}"/>
    <dgm:cxn modelId="{93F83957-07FF-FD4B-939B-EC7525CDCDD8}" srcId="{687F48EC-41A2-9A44-828F-6F295E1A133A}" destId="{BB6F8FEB-3D33-8745-A017-4408A56A04B9}" srcOrd="6" destOrd="0" parTransId="{17E66B65-2F3F-3C40-BF14-0288CC144F15}" sibTransId="{02075B65-582F-8D4D-9DCE-5D4F9FFAB08D}"/>
    <dgm:cxn modelId="{D663E05B-A60A-F542-AF4B-ED2E7309A2FB}" type="presOf" srcId="{057F8291-C281-8B49-85FA-E9AC46B0C0B3}" destId="{8E0E99DE-6D92-0B46-B497-2FDB1EF22ED6}" srcOrd="0" destOrd="0" presId="urn:microsoft.com/office/officeart/2005/8/layout/vProcess5"/>
    <dgm:cxn modelId="{84E40973-4F28-D24F-A124-3AE6C6A5A884}" type="presOf" srcId="{6B8399F9-2FB7-8A45-AD89-594DFAA11564}" destId="{4D4710B0-3607-C840-92BE-A09193DF9A7E}" srcOrd="0" destOrd="0" presId="urn:microsoft.com/office/officeart/2005/8/layout/vProcess5"/>
    <dgm:cxn modelId="{6E227A7A-BCA2-7F47-9A6E-C58A44345FE9}" srcId="{687F48EC-41A2-9A44-828F-6F295E1A133A}" destId="{4BC04536-99EB-DD45-B331-32BB32204124}" srcOrd="0" destOrd="0" parTransId="{054AFC86-D4D9-C247-8980-61477298B3E4}" sibTransId="{5A48A7E7-CAF9-784A-AC1F-B6604F59BEB1}"/>
    <dgm:cxn modelId="{2107C27E-8C78-D247-9263-92FD5D06B0DE}" srcId="{687F48EC-41A2-9A44-828F-6F295E1A133A}" destId="{F3D0A97F-AD81-4D41-B3F8-A10B8F0CA2D7}" srcOrd="2" destOrd="0" parTransId="{C8885B32-117C-9342-9C01-F48D0227442C}" sibTransId="{A5F3164F-5FB8-4B43-8FC2-A4670F8C4AA1}"/>
    <dgm:cxn modelId="{2D3DE381-A7AC-314B-9A43-75AF424A83C2}" type="presOf" srcId="{A5F3164F-5FB8-4B43-8FC2-A4670F8C4AA1}" destId="{3B28A18E-F331-994F-8974-32DD092544E9}" srcOrd="0" destOrd="0" presId="urn:microsoft.com/office/officeart/2005/8/layout/vProcess5"/>
    <dgm:cxn modelId="{1C67DAB7-25DB-1243-8956-7F0EB487828C}" type="presOf" srcId="{BA432733-563A-FE4A-AA20-28BE9219981F}" destId="{20FE11EB-9970-8249-B380-0EA6B72C9AEC}" srcOrd="1" destOrd="0" presId="urn:microsoft.com/office/officeart/2005/8/layout/vProcess5"/>
    <dgm:cxn modelId="{41856CC4-CA36-7D40-9FCC-3AD73E22B400}" type="presOf" srcId="{C80CF14F-4937-4C48-9E06-3BBAD79D42D9}" destId="{CBA4176C-0701-4F43-A867-4F4223474A47}" srcOrd="0" destOrd="0" presId="urn:microsoft.com/office/officeart/2005/8/layout/vProcess5"/>
    <dgm:cxn modelId="{3772F2DC-D82D-F440-A776-30F85B026758}" type="presOf" srcId="{6B8399F9-2FB7-8A45-AD89-594DFAA11564}" destId="{E2785CB8-7F72-DC46-822C-6F8A0C391E91}" srcOrd="1" destOrd="0" presId="urn:microsoft.com/office/officeart/2005/8/layout/vProcess5"/>
    <dgm:cxn modelId="{781E21CA-90F6-714A-9CAD-D704EE4F28EC}" type="presParOf" srcId="{AF555AF8-73D4-144C-B8D7-7D3BEBC77A81}" destId="{A7340737-2754-464F-AE90-20927A5ACCD2}" srcOrd="0" destOrd="0" presId="urn:microsoft.com/office/officeart/2005/8/layout/vProcess5"/>
    <dgm:cxn modelId="{2AF6E545-214F-824A-ACF6-E231BE5594B3}" type="presParOf" srcId="{AF555AF8-73D4-144C-B8D7-7D3BEBC77A81}" destId="{79A568D1-904E-2741-80C3-6AD21581526C}" srcOrd="1" destOrd="0" presId="urn:microsoft.com/office/officeart/2005/8/layout/vProcess5"/>
    <dgm:cxn modelId="{0D7681CF-E8D2-5444-BC72-F251451488D6}" type="presParOf" srcId="{AF555AF8-73D4-144C-B8D7-7D3BEBC77A81}" destId="{CBA4176C-0701-4F43-A867-4F4223474A47}" srcOrd="2" destOrd="0" presId="urn:microsoft.com/office/officeart/2005/8/layout/vProcess5"/>
    <dgm:cxn modelId="{8B4091CC-552C-6941-90B1-7EB1E44B755F}" type="presParOf" srcId="{AF555AF8-73D4-144C-B8D7-7D3BEBC77A81}" destId="{06530D5E-A4DC-D048-8EFE-9603AF7FE770}" srcOrd="3" destOrd="0" presId="urn:microsoft.com/office/officeart/2005/8/layout/vProcess5"/>
    <dgm:cxn modelId="{8CFAA5BD-F5CF-6445-A265-4287685A60A7}" type="presParOf" srcId="{AF555AF8-73D4-144C-B8D7-7D3BEBC77A81}" destId="{5EAEF161-0243-DF46-A841-5D2A72BEF906}" srcOrd="4" destOrd="0" presId="urn:microsoft.com/office/officeart/2005/8/layout/vProcess5"/>
    <dgm:cxn modelId="{2377C875-3281-BE4C-B025-D93825383380}" type="presParOf" srcId="{AF555AF8-73D4-144C-B8D7-7D3BEBC77A81}" destId="{4D4710B0-3607-C840-92BE-A09193DF9A7E}" srcOrd="5" destOrd="0" presId="urn:microsoft.com/office/officeart/2005/8/layout/vProcess5"/>
    <dgm:cxn modelId="{93A40EF2-3543-1E4B-9601-6AFE76E53179}" type="presParOf" srcId="{AF555AF8-73D4-144C-B8D7-7D3BEBC77A81}" destId="{C371555C-D5EB-9745-8CB4-DD5CF82A4520}" srcOrd="6" destOrd="0" presId="urn:microsoft.com/office/officeart/2005/8/layout/vProcess5"/>
    <dgm:cxn modelId="{F1B0C186-DC1F-6443-8F29-908ABE0FC731}" type="presParOf" srcId="{AF555AF8-73D4-144C-B8D7-7D3BEBC77A81}" destId="{8E0E99DE-6D92-0B46-B497-2FDB1EF22ED6}" srcOrd="7" destOrd="0" presId="urn:microsoft.com/office/officeart/2005/8/layout/vProcess5"/>
    <dgm:cxn modelId="{230AE67D-D2C6-FB43-93AF-B1D8EC07E151}" type="presParOf" srcId="{AF555AF8-73D4-144C-B8D7-7D3BEBC77A81}" destId="{3B28A18E-F331-994F-8974-32DD092544E9}" srcOrd="8" destOrd="0" presId="urn:microsoft.com/office/officeart/2005/8/layout/vProcess5"/>
    <dgm:cxn modelId="{0E4D3DE8-ECEC-A949-B513-70AD71490CE5}" type="presParOf" srcId="{AF555AF8-73D4-144C-B8D7-7D3BEBC77A81}" destId="{C48441F3-F1B9-214C-8FE0-29AA554A1209}" srcOrd="9" destOrd="0" presId="urn:microsoft.com/office/officeart/2005/8/layout/vProcess5"/>
    <dgm:cxn modelId="{89192E11-D06C-614E-8ADE-98C2B38853BE}" type="presParOf" srcId="{AF555AF8-73D4-144C-B8D7-7D3BEBC77A81}" destId="{7BD6FD37-0A24-3E49-BF75-90E1E825E5B9}" srcOrd="10" destOrd="0" presId="urn:microsoft.com/office/officeart/2005/8/layout/vProcess5"/>
    <dgm:cxn modelId="{D29C2781-C470-3047-961F-69B397A8DAE4}" type="presParOf" srcId="{AF555AF8-73D4-144C-B8D7-7D3BEBC77A81}" destId="{ADEF2163-9743-6643-9A21-BBF3C92CA2A1}" srcOrd="11" destOrd="0" presId="urn:microsoft.com/office/officeart/2005/8/layout/vProcess5"/>
    <dgm:cxn modelId="{FAEB20DB-3BD8-194C-8214-2F573BEE970C}" type="presParOf" srcId="{AF555AF8-73D4-144C-B8D7-7D3BEBC77A81}" destId="{608B7ECA-55A5-E747-88B7-6A7F16945C5A}" srcOrd="12" destOrd="0" presId="urn:microsoft.com/office/officeart/2005/8/layout/vProcess5"/>
    <dgm:cxn modelId="{A7E10DAB-90D6-AB40-A777-44B1D39F0D62}" type="presParOf" srcId="{AF555AF8-73D4-144C-B8D7-7D3BEBC77A81}" destId="{20FE11EB-9970-8249-B380-0EA6B72C9AEC}" srcOrd="13" destOrd="0" presId="urn:microsoft.com/office/officeart/2005/8/layout/vProcess5"/>
    <dgm:cxn modelId="{3EE83B1F-7B64-F441-9D05-85DB381DED3C}" type="presParOf" srcId="{AF555AF8-73D4-144C-B8D7-7D3BEBC77A81}" destId="{E2785CB8-7F72-DC46-822C-6F8A0C391E91}" srcOrd="14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034C4D-367B-604F-BEA4-1464CE5D568D}" type="doc">
      <dgm:prSet loTypeId="urn:microsoft.com/office/officeart/2005/8/layout/default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E0A57AF-17C9-6A43-A5FA-834448E8ACBE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/>
            <a:t>Clinical ASCVD</a:t>
          </a:r>
        </a:p>
      </dgm:t>
    </dgm:pt>
    <dgm:pt modelId="{10CD157C-3336-4349-9154-498E706FEA5A}" type="parTrans" cxnId="{BF46D38D-F711-0847-B752-46D38A92DC5F}">
      <dgm:prSet/>
      <dgm:spPr/>
      <dgm:t>
        <a:bodyPr/>
        <a:lstStyle/>
        <a:p>
          <a:endParaRPr lang="en-US" sz="3200"/>
        </a:p>
      </dgm:t>
    </dgm:pt>
    <dgm:pt modelId="{9ABE42D9-20EA-9348-A7BB-5F3F4B42886C}" type="sibTrans" cxnId="{BF46D38D-F711-0847-B752-46D38A92DC5F}">
      <dgm:prSet/>
      <dgm:spPr/>
      <dgm:t>
        <a:bodyPr/>
        <a:lstStyle/>
        <a:p>
          <a:endParaRPr lang="en-US" sz="3200"/>
        </a:p>
      </dgm:t>
    </dgm:pt>
    <dgm:pt modelId="{BF600149-0D35-CA46-9241-1FA0C1FC9EC0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US" sz="2800"/>
            <a:t>Subclinical Atherosclerosis</a:t>
          </a:r>
        </a:p>
      </dgm:t>
    </dgm:pt>
    <dgm:pt modelId="{5FB211DD-D36D-CB4C-B531-64309432DB5D}" type="sibTrans" cxnId="{570EC4FA-3280-BD4A-A402-EC8498B86EAC}">
      <dgm:prSet/>
      <dgm:spPr/>
      <dgm:t>
        <a:bodyPr/>
        <a:lstStyle/>
        <a:p>
          <a:endParaRPr lang="en-US" sz="3200"/>
        </a:p>
      </dgm:t>
    </dgm:pt>
    <dgm:pt modelId="{5EBF95FE-B5B6-DD4A-8221-0F5903012F02}" type="parTrans" cxnId="{570EC4FA-3280-BD4A-A402-EC8498B86EAC}">
      <dgm:prSet/>
      <dgm:spPr/>
      <dgm:t>
        <a:bodyPr/>
        <a:lstStyle/>
        <a:p>
          <a:endParaRPr lang="en-US" sz="3200"/>
        </a:p>
      </dgm:t>
    </dgm:pt>
    <dgm:pt modelId="{E4E0B2D3-904C-4F47-A054-FB7DD78B1610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3200"/>
            <a:t>Primary Prevention</a:t>
          </a:r>
        </a:p>
      </dgm:t>
    </dgm:pt>
    <dgm:pt modelId="{5E03055F-64CD-3B41-8302-028AD311BB6E}" type="sibTrans" cxnId="{B82013F7-37B2-1645-A453-E8C571EDEC47}">
      <dgm:prSet/>
      <dgm:spPr/>
      <dgm:t>
        <a:bodyPr/>
        <a:lstStyle/>
        <a:p>
          <a:endParaRPr lang="en-US" sz="3200"/>
        </a:p>
      </dgm:t>
    </dgm:pt>
    <dgm:pt modelId="{40E990DD-5EF3-D54A-98E3-2F60CC7FFC2B}" type="parTrans" cxnId="{B82013F7-37B2-1645-A453-E8C571EDEC47}">
      <dgm:prSet/>
      <dgm:spPr/>
      <dgm:t>
        <a:bodyPr/>
        <a:lstStyle/>
        <a:p>
          <a:endParaRPr lang="en-US" sz="3200"/>
        </a:p>
      </dgm:t>
    </dgm:pt>
    <dgm:pt modelId="{CD2D67BD-9ED7-4E4C-B751-D349382086E0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n-US" sz="2800" b="0" i="0" u="none"/>
            <a:t>Severe Hyper-</a:t>
          </a:r>
          <a:r>
            <a:rPr lang="en-US" sz="2800" b="0" i="0" u="none" err="1"/>
            <a:t>cholesterolemia</a:t>
          </a:r>
          <a:r>
            <a:rPr lang="en-US" sz="2800" b="0" i="0" u="none"/>
            <a:t> (LDL-C </a:t>
          </a:r>
          <a:r>
            <a:rPr lang="en-US" sz="2800" b="0" i="0"/>
            <a:t>&gt;</a:t>
          </a:r>
          <a:r>
            <a:rPr lang="en-US" sz="2800" b="0" i="0" u="none"/>
            <a:t>190)</a:t>
          </a:r>
          <a:r>
            <a:rPr lang="en-US" sz="2800" b="0" i="0"/>
            <a:t>​</a:t>
          </a:r>
          <a:endParaRPr lang="en-US" sz="2800"/>
        </a:p>
      </dgm:t>
    </dgm:pt>
    <dgm:pt modelId="{EA3260C6-87B4-1042-9294-DC4F67C17A7F}" type="sibTrans" cxnId="{045A63AC-9951-0445-AA4F-371B35736A57}">
      <dgm:prSet/>
      <dgm:spPr/>
      <dgm:t>
        <a:bodyPr/>
        <a:lstStyle/>
        <a:p>
          <a:endParaRPr lang="en-US" sz="3200"/>
        </a:p>
      </dgm:t>
    </dgm:pt>
    <dgm:pt modelId="{C9A10D7A-A32F-574E-9356-8DAE3750C53D}" type="parTrans" cxnId="{045A63AC-9951-0445-AA4F-371B35736A57}">
      <dgm:prSet/>
      <dgm:spPr/>
      <dgm:t>
        <a:bodyPr/>
        <a:lstStyle/>
        <a:p>
          <a:endParaRPr lang="en-US" sz="3200"/>
        </a:p>
      </dgm:t>
    </dgm:pt>
    <dgm:pt modelId="{0ACF554B-FBB9-CC4C-9489-A64332D824BB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3200"/>
            <a:t>Diabetes </a:t>
          </a:r>
        </a:p>
        <a:p>
          <a:r>
            <a:rPr lang="en-US" sz="3200"/>
            <a:t>(Type 1 or 2)</a:t>
          </a:r>
        </a:p>
      </dgm:t>
    </dgm:pt>
    <dgm:pt modelId="{69A53850-7E54-E246-BBBE-A0A5BAC545C8}" type="sibTrans" cxnId="{B4BB68CE-1E54-6642-8A62-DA086EB2B40B}">
      <dgm:prSet/>
      <dgm:spPr/>
      <dgm:t>
        <a:bodyPr/>
        <a:lstStyle/>
        <a:p>
          <a:endParaRPr lang="en-US" sz="3200"/>
        </a:p>
      </dgm:t>
    </dgm:pt>
    <dgm:pt modelId="{ED446411-BAA9-5140-A279-0593F513A6C8}" type="parTrans" cxnId="{B4BB68CE-1E54-6642-8A62-DA086EB2B40B}">
      <dgm:prSet/>
      <dgm:spPr/>
      <dgm:t>
        <a:bodyPr/>
        <a:lstStyle/>
        <a:p>
          <a:endParaRPr lang="en-US" sz="3200"/>
        </a:p>
      </dgm:t>
    </dgm:pt>
    <dgm:pt modelId="{CFF391AB-41B6-5D4C-A80A-FAAF3ACBA759}" type="pres">
      <dgm:prSet presAssocID="{CE034C4D-367B-604F-BEA4-1464CE5D568D}" presName="diagram" presStyleCnt="0">
        <dgm:presLayoutVars>
          <dgm:dir/>
          <dgm:resizeHandles val="exact"/>
        </dgm:presLayoutVars>
      </dgm:prSet>
      <dgm:spPr/>
    </dgm:pt>
    <dgm:pt modelId="{6378793B-FBCB-A147-977D-40A264716315}" type="pres">
      <dgm:prSet presAssocID="{CE0A57AF-17C9-6A43-A5FA-834448E8ACBE}" presName="node" presStyleLbl="node1" presStyleIdx="0" presStyleCnt="5" custScaleX="109281">
        <dgm:presLayoutVars>
          <dgm:bulletEnabled val="1"/>
        </dgm:presLayoutVars>
      </dgm:prSet>
      <dgm:spPr>
        <a:prstGeom prst="roundRect">
          <a:avLst/>
        </a:prstGeom>
      </dgm:spPr>
    </dgm:pt>
    <dgm:pt modelId="{94AFCCB7-190A-5048-9C07-910826DD45AC}" type="pres">
      <dgm:prSet presAssocID="{9ABE42D9-20EA-9348-A7BB-5F3F4B42886C}" presName="sibTrans" presStyleCnt="0"/>
      <dgm:spPr/>
    </dgm:pt>
    <dgm:pt modelId="{A9227BA5-8B84-CB47-BECD-A6144758CA9F}" type="pres">
      <dgm:prSet presAssocID="{BF600149-0D35-CA46-9241-1FA0C1FC9EC0}" presName="node" presStyleLbl="node1" presStyleIdx="1" presStyleCnt="5" custScaleX="109281">
        <dgm:presLayoutVars>
          <dgm:bulletEnabled val="1"/>
        </dgm:presLayoutVars>
      </dgm:prSet>
      <dgm:spPr>
        <a:prstGeom prst="roundRect">
          <a:avLst/>
        </a:prstGeom>
      </dgm:spPr>
    </dgm:pt>
    <dgm:pt modelId="{3966FC4A-31B6-6B42-A035-132779A31DA1}" type="pres">
      <dgm:prSet presAssocID="{5FB211DD-D36D-CB4C-B531-64309432DB5D}" presName="sibTrans" presStyleCnt="0"/>
      <dgm:spPr/>
    </dgm:pt>
    <dgm:pt modelId="{77F9BEDF-3C43-AA45-B282-2A74A3313D80}" type="pres">
      <dgm:prSet presAssocID="{CD2D67BD-9ED7-4E4C-B751-D349382086E0}" presName="node" presStyleLbl="node1" presStyleIdx="2" presStyleCnt="5" custScaleX="109281">
        <dgm:presLayoutVars>
          <dgm:bulletEnabled val="1"/>
        </dgm:presLayoutVars>
      </dgm:prSet>
      <dgm:spPr>
        <a:prstGeom prst="roundRect">
          <a:avLst/>
        </a:prstGeom>
      </dgm:spPr>
    </dgm:pt>
    <dgm:pt modelId="{B51A5246-B2FB-9444-A935-0215AC5BA1D5}" type="pres">
      <dgm:prSet presAssocID="{EA3260C6-87B4-1042-9294-DC4F67C17A7F}" presName="sibTrans" presStyleCnt="0"/>
      <dgm:spPr/>
    </dgm:pt>
    <dgm:pt modelId="{4F703EB2-F574-FC43-A855-4C97E1121001}" type="pres">
      <dgm:prSet presAssocID="{0ACF554B-FBB9-CC4C-9489-A64332D824BB}" presName="node" presStyleLbl="node1" presStyleIdx="3" presStyleCnt="5" custScaleX="109281">
        <dgm:presLayoutVars>
          <dgm:bulletEnabled val="1"/>
        </dgm:presLayoutVars>
      </dgm:prSet>
      <dgm:spPr>
        <a:prstGeom prst="roundRect">
          <a:avLst/>
        </a:prstGeom>
      </dgm:spPr>
    </dgm:pt>
    <dgm:pt modelId="{4EF05741-62B5-F94A-896A-BB40A62C6F1C}" type="pres">
      <dgm:prSet presAssocID="{69A53850-7E54-E246-BBBE-A0A5BAC545C8}" presName="sibTrans" presStyleCnt="0"/>
      <dgm:spPr/>
    </dgm:pt>
    <dgm:pt modelId="{BA577B58-3CAF-274F-A668-B62431993F07}" type="pres">
      <dgm:prSet presAssocID="{E4E0B2D3-904C-4F47-A054-FB7DD78B1610}" presName="node" presStyleLbl="node1" presStyleIdx="4" presStyleCnt="5" custScaleX="109281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71625208-7F13-1843-8525-0A7F13AB7AED}" type="presOf" srcId="{E4E0B2D3-904C-4F47-A054-FB7DD78B1610}" destId="{BA577B58-3CAF-274F-A668-B62431993F07}" srcOrd="0" destOrd="0" presId="urn:microsoft.com/office/officeart/2005/8/layout/default"/>
    <dgm:cxn modelId="{5629BE3E-5011-AC44-A991-06ABA55E1B62}" type="presOf" srcId="{CE0A57AF-17C9-6A43-A5FA-834448E8ACBE}" destId="{6378793B-FBCB-A147-977D-40A264716315}" srcOrd="0" destOrd="0" presId="urn:microsoft.com/office/officeart/2005/8/layout/default"/>
    <dgm:cxn modelId="{2194DB5E-A427-6849-9351-BF22E5D14453}" type="presOf" srcId="{BF600149-0D35-CA46-9241-1FA0C1FC9EC0}" destId="{A9227BA5-8B84-CB47-BECD-A6144758CA9F}" srcOrd="0" destOrd="0" presId="urn:microsoft.com/office/officeart/2005/8/layout/default"/>
    <dgm:cxn modelId="{DA96FB78-DAEF-3C44-AF13-2C6934B3EE6D}" type="presOf" srcId="{CD2D67BD-9ED7-4E4C-B751-D349382086E0}" destId="{77F9BEDF-3C43-AA45-B282-2A74A3313D80}" srcOrd="0" destOrd="0" presId="urn:microsoft.com/office/officeart/2005/8/layout/default"/>
    <dgm:cxn modelId="{30220D80-E05E-A648-A554-B76C9653A9D8}" type="presOf" srcId="{0ACF554B-FBB9-CC4C-9489-A64332D824BB}" destId="{4F703EB2-F574-FC43-A855-4C97E1121001}" srcOrd="0" destOrd="0" presId="urn:microsoft.com/office/officeart/2005/8/layout/default"/>
    <dgm:cxn modelId="{BF46D38D-F711-0847-B752-46D38A92DC5F}" srcId="{CE034C4D-367B-604F-BEA4-1464CE5D568D}" destId="{CE0A57AF-17C9-6A43-A5FA-834448E8ACBE}" srcOrd="0" destOrd="0" parTransId="{10CD157C-3336-4349-9154-498E706FEA5A}" sibTransId="{9ABE42D9-20EA-9348-A7BB-5F3F4B42886C}"/>
    <dgm:cxn modelId="{045A63AC-9951-0445-AA4F-371B35736A57}" srcId="{CE034C4D-367B-604F-BEA4-1464CE5D568D}" destId="{CD2D67BD-9ED7-4E4C-B751-D349382086E0}" srcOrd="2" destOrd="0" parTransId="{C9A10D7A-A32F-574E-9356-8DAE3750C53D}" sibTransId="{EA3260C6-87B4-1042-9294-DC4F67C17A7F}"/>
    <dgm:cxn modelId="{B4BB68CE-1E54-6642-8A62-DA086EB2B40B}" srcId="{CE034C4D-367B-604F-BEA4-1464CE5D568D}" destId="{0ACF554B-FBB9-CC4C-9489-A64332D824BB}" srcOrd="3" destOrd="0" parTransId="{ED446411-BAA9-5140-A279-0593F513A6C8}" sibTransId="{69A53850-7E54-E246-BBBE-A0A5BAC545C8}"/>
    <dgm:cxn modelId="{617A52EB-48F6-2D4B-BEAF-14D63A396FC0}" type="presOf" srcId="{CE034C4D-367B-604F-BEA4-1464CE5D568D}" destId="{CFF391AB-41B6-5D4C-A80A-FAAF3ACBA759}" srcOrd="0" destOrd="0" presId="urn:microsoft.com/office/officeart/2005/8/layout/default"/>
    <dgm:cxn modelId="{B82013F7-37B2-1645-A453-E8C571EDEC47}" srcId="{CE034C4D-367B-604F-BEA4-1464CE5D568D}" destId="{E4E0B2D3-904C-4F47-A054-FB7DD78B1610}" srcOrd="4" destOrd="0" parTransId="{40E990DD-5EF3-D54A-98E3-2F60CC7FFC2B}" sibTransId="{5E03055F-64CD-3B41-8302-028AD311BB6E}"/>
    <dgm:cxn modelId="{570EC4FA-3280-BD4A-A402-EC8498B86EAC}" srcId="{CE034C4D-367B-604F-BEA4-1464CE5D568D}" destId="{BF600149-0D35-CA46-9241-1FA0C1FC9EC0}" srcOrd="1" destOrd="0" parTransId="{5EBF95FE-B5B6-DD4A-8221-0F5903012F02}" sibTransId="{5FB211DD-D36D-CB4C-B531-64309432DB5D}"/>
    <dgm:cxn modelId="{6E01AEEB-678F-0140-9E49-F1A710C59127}" type="presParOf" srcId="{CFF391AB-41B6-5D4C-A80A-FAAF3ACBA759}" destId="{6378793B-FBCB-A147-977D-40A264716315}" srcOrd="0" destOrd="0" presId="urn:microsoft.com/office/officeart/2005/8/layout/default"/>
    <dgm:cxn modelId="{5AFB563A-AE28-D148-8DEF-00C001E84E5D}" type="presParOf" srcId="{CFF391AB-41B6-5D4C-A80A-FAAF3ACBA759}" destId="{94AFCCB7-190A-5048-9C07-910826DD45AC}" srcOrd="1" destOrd="0" presId="urn:microsoft.com/office/officeart/2005/8/layout/default"/>
    <dgm:cxn modelId="{308F1562-C394-7146-9E77-D4613A1EF425}" type="presParOf" srcId="{CFF391AB-41B6-5D4C-A80A-FAAF3ACBA759}" destId="{A9227BA5-8B84-CB47-BECD-A6144758CA9F}" srcOrd="2" destOrd="0" presId="urn:microsoft.com/office/officeart/2005/8/layout/default"/>
    <dgm:cxn modelId="{3141B20F-3AD1-D44D-8341-46F45DEA296F}" type="presParOf" srcId="{CFF391AB-41B6-5D4C-A80A-FAAF3ACBA759}" destId="{3966FC4A-31B6-6B42-A035-132779A31DA1}" srcOrd="3" destOrd="0" presId="urn:microsoft.com/office/officeart/2005/8/layout/default"/>
    <dgm:cxn modelId="{E261D7AA-76C2-EB4C-AD87-B6F3315C82B7}" type="presParOf" srcId="{CFF391AB-41B6-5D4C-A80A-FAAF3ACBA759}" destId="{77F9BEDF-3C43-AA45-B282-2A74A3313D80}" srcOrd="4" destOrd="0" presId="urn:microsoft.com/office/officeart/2005/8/layout/default"/>
    <dgm:cxn modelId="{EDC60F04-786C-294E-A9C9-725DB58BA072}" type="presParOf" srcId="{CFF391AB-41B6-5D4C-A80A-FAAF3ACBA759}" destId="{B51A5246-B2FB-9444-A935-0215AC5BA1D5}" srcOrd="5" destOrd="0" presId="urn:microsoft.com/office/officeart/2005/8/layout/default"/>
    <dgm:cxn modelId="{9C7D4ECC-79F8-0745-97BE-2EC7AA8D61FC}" type="presParOf" srcId="{CFF391AB-41B6-5D4C-A80A-FAAF3ACBA759}" destId="{4F703EB2-F574-FC43-A855-4C97E1121001}" srcOrd="6" destOrd="0" presId="urn:microsoft.com/office/officeart/2005/8/layout/default"/>
    <dgm:cxn modelId="{BE70B33D-66E8-D04D-8417-EE4327F1B0EA}" type="presParOf" srcId="{CFF391AB-41B6-5D4C-A80A-FAAF3ACBA759}" destId="{4EF05741-62B5-F94A-896A-BB40A62C6F1C}" srcOrd="7" destOrd="0" presId="urn:microsoft.com/office/officeart/2005/8/layout/default"/>
    <dgm:cxn modelId="{88EBA8DB-F5D4-2246-B7D0-9864BDD999D6}" type="presParOf" srcId="{CFF391AB-41B6-5D4C-A80A-FAAF3ACBA759}" destId="{BA577B58-3CAF-274F-A668-B62431993F0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FC44A3E-5DDE-4A4C-9C1B-13580B58D7C8}" type="doc">
      <dgm:prSet loTypeId="urn:microsoft.com/office/officeart/2005/8/layout/vProcess5" loCatId="list" qsTypeId="urn:microsoft.com/office/officeart/2005/8/quickstyle/simple1" qsCatId="simple" csTypeId="urn:microsoft.com/office/officeart/2005/8/colors/colorful5" csCatId="colorful" phldr="1"/>
      <dgm:spPr/>
    </dgm:pt>
    <dgm:pt modelId="{215505D9-80A4-3743-AC04-2C02EBEDCC8B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US" sz="3200"/>
            <a:t>  Calculate and Classify</a:t>
          </a:r>
        </a:p>
      </dgm:t>
    </dgm:pt>
    <dgm:pt modelId="{3A7FE041-FBBC-E545-AE2F-02BF4F0B5EE1}" type="parTrans" cxnId="{FA59FE0A-33CC-8945-98FE-4D03F1875B13}">
      <dgm:prSet/>
      <dgm:spPr/>
      <dgm:t>
        <a:bodyPr/>
        <a:lstStyle/>
        <a:p>
          <a:endParaRPr lang="en-US" sz="1400"/>
        </a:p>
      </dgm:t>
    </dgm:pt>
    <dgm:pt modelId="{DE4793BD-C44D-944C-B7C6-65E9114EAF3A}" type="sibTrans" cxnId="{FA59FE0A-33CC-8945-98FE-4D03F1875B13}">
      <dgm:prSet custT="1"/>
      <dgm:spPr/>
      <dgm:t>
        <a:bodyPr/>
        <a:lstStyle/>
        <a:p>
          <a:endParaRPr lang="en-US" sz="2400"/>
        </a:p>
      </dgm:t>
    </dgm:pt>
    <dgm:pt modelId="{864F62BE-C97B-A545-8910-E48F412F6D3F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3200"/>
            <a:t>  Personalize</a:t>
          </a:r>
        </a:p>
      </dgm:t>
    </dgm:pt>
    <dgm:pt modelId="{CC241AE4-B69E-454F-98E1-450D405915CC}" type="parTrans" cxnId="{795C3FC8-D585-EB4B-81C8-09CB0A84189E}">
      <dgm:prSet/>
      <dgm:spPr/>
      <dgm:t>
        <a:bodyPr/>
        <a:lstStyle/>
        <a:p>
          <a:endParaRPr lang="en-US" sz="1400"/>
        </a:p>
      </dgm:t>
    </dgm:pt>
    <dgm:pt modelId="{DCF1554C-DDB0-6141-94B4-50EE49DDF455}" type="sibTrans" cxnId="{795C3FC8-D585-EB4B-81C8-09CB0A84189E}">
      <dgm:prSet custT="1"/>
      <dgm:spPr/>
      <dgm:t>
        <a:bodyPr/>
        <a:lstStyle/>
        <a:p>
          <a:endParaRPr lang="en-US" sz="2400"/>
        </a:p>
      </dgm:t>
    </dgm:pt>
    <dgm:pt modelId="{7F241DFB-9759-A741-B0ED-CF2BBB31B8FB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n-US" sz="3200"/>
            <a:t>  Reclassify and Reassess</a:t>
          </a:r>
        </a:p>
      </dgm:t>
    </dgm:pt>
    <dgm:pt modelId="{FA9EF4B4-C524-CD42-B47A-99CA8EF9F074}" type="parTrans" cxnId="{C61F03A0-957B-8C4F-92C7-F82E040B5BED}">
      <dgm:prSet/>
      <dgm:spPr/>
      <dgm:t>
        <a:bodyPr/>
        <a:lstStyle/>
        <a:p>
          <a:endParaRPr lang="en-US" sz="1400"/>
        </a:p>
      </dgm:t>
    </dgm:pt>
    <dgm:pt modelId="{0A165657-DECE-9148-B276-3F2AAEC2ECC5}" type="sibTrans" cxnId="{C61F03A0-957B-8C4F-92C7-F82E040B5BED}">
      <dgm:prSet custT="1"/>
      <dgm:spPr/>
      <dgm:t>
        <a:bodyPr/>
        <a:lstStyle/>
        <a:p>
          <a:endParaRPr lang="en-US" sz="2400"/>
        </a:p>
      </dgm:t>
    </dgm:pt>
    <dgm:pt modelId="{D657BAC0-F307-7748-AF08-74FB5C09970D}">
      <dgm:prSet custT="1"/>
      <dgm:spPr>
        <a:solidFill>
          <a:schemeClr val="accent2"/>
        </a:solidFill>
      </dgm:spPr>
      <dgm:t>
        <a:bodyPr/>
        <a:lstStyle/>
        <a:p>
          <a:r>
            <a:rPr lang="en-US" sz="3200"/>
            <a:t>  Decide and Treat</a:t>
          </a:r>
        </a:p>
      </dgm:t>
    </dgm:pt>
    <dgm:pt modelId="{A322C169-1C3F-634B-9734-9B2FA5FB6114}" type="parTrans" cxnId="{E1B61C01-9D5E-004A-AD53-8D071FBC4E92}">
      <dgm:prSet/>
      <dgm:spPr/>
      <dgm:t>
        <a:bodyPr/>
        <a:lstStyle/>
        <a:p>
          <a:endParaRPr lang="en-US" sz="1400"/>
        </a:p>
      </dgm:t>
    </dgm:pt>
    <dgm:pt modelId="{923F7633-1A0E-D543-B968-5B74E6E95AA0}" type="sibTrans" cxnId="{E1B61C01-9D5E-004A-AD53-8D071FBC4E92}">
      <dgm:prSet/>
      <dgm:spPr/>
      <dgm:t>
        <a:bodyPr/>
        <a:lstStyle/>
        <a:p>
          <a:endParaRPr lang="en-US" sz="1400"/>
        </a:p>
      </dgm:t>
    </dgm:pt>
    <dgm:pt modelId="{D7A04F36-09DB-1F42-ABE4-68A5DBA07F72}" type="pres">
      <dgm:prSet presAssocID="{FFC44A3E-5DDE-4A4C-9C1B-13580B58D7C8}" presName="outerComposite" presStyleCnt="0">
        <dgm:presLayoutVars>
          <dgm:chMax val="5"/>
          <dgm:dir/>
          <dgm:resizeHandles val="exact"/>
        </dgm:presLayoutVars>
      </dgm:prSet>
      <dgm:spPr/>
    </dgm:pt>
    <dgm:pt modelId="{B52670E8-EA88-9B45-B714-01EFC3E8CF02}" type="pres">
      <dgm:prSet presAssocID="{FFC44A3E-5DDE-4A4C-9C1B-13580B58D7C8}" presName="dummyMaxCanvas" presStyleCnt="0">
        <dgm:presLayoutVars/>
      </dgm:prSet>
      <dgm:spPr/>
    </dgm:pt>
    <dgm:pt modelId="{5308713F-20C0-E140-A60F-1EBF794C70E9}" type="pres">
      <dgm:prSet presAssocID="{FFC44A3E-5DDE-4A4C-9C1B-13580B58D7C8}" presName="FourNodes_1" presStyleLbl="node1" presStyleIdx="0" presStyleCnt="4">
        <dgm:presLayoutVars>
          <dgm:bulletEnabled val="1"/>
        </dgm:presLayoutVars>
      </dgm:prSet>
      <dgm:spPr/>
    </dgm:pt>
    <dgm:pt modelId="{A63C1FA8-FBED-C445-982D-8545A30CFCD9}" type="pres">
      <dgm:prSet presAssocID="{FFC44A3E-5DDE-4A4C-9C1B-13580B58D7C8}" presName="FourNodes_2" presStyleLbl="node1" presStyleIdx="1" presStyleCnt="4">
        <dgm:presLayoutVars>
          <dgm:bulletEnabled val="1"/>
        </dgm:presLayoutVars>
      </dgm:prSet>
      <dgm:spPr/>
    </dgm:pt>
    <dgm:pt modelId="{22B57B80-BEB1-024C-A264-F61CF2820D6C}" type="pres">
      <dgm:prSet presAssocID="{FFC44A3E-5DDE-4A4C-9C1B-13580B58D7C8}" presName="FourNodes_3" presStyleLbl="node1" presStyleIdx="2" presStyleCnt="4">
        <dgm:presLayoutVars>
          <dgm:bulletEnabled val="1"/>
        </dgm:presLayoutVars>
      </dgm:prSet>
      <dgm:spPr/>
    </dgm:pt>
    <dgm:pt modelId="{BC328B31-E00F-BF4A-BF39-AA2ABE53EA10}" type="pres">
      <dgm:prSet presAssocID="{FFC44A3E-5DDE-4A4C-9C1B-13580B58D7C8}" presName="FourNodes_4" presStyleLbl="node1" presStyleIdx="3" presStyleCnt="4">
        <dgm:presLayoutVars>
          <dgm:bulletEnabled val="1"/>
        </dgm:presLayoutVars>
      </dgm:prSet>
      <dgm:spPr/>
    </dgm:pt>
    <dgm:pt modelId="{5A5D5F2D-7C2E-7247-AB78-6C34FD9D0A34}" type="pres">
      <dgm:prSet presAssocID="{FFC44A3E-5DDE-4A4C-9C1B-13580B58D7C8}" presName="FourConn_1-2" presStyleLbl="fgAccFollowNode1" presStyleIdx="0" presStyleCnt="3">
        <dgm:presLayoutVars>
          <dgm:bulletEnabled val="1"/>
        </dgm:presLayoutVars>
      </dgm:prSet>
      <dgm:spPr/>
    </dgm:pt>
    <dgm:pt modelId="{771FFC19-C0A0-D54B-A8D6-B5BC8298DF38}" type="pres">
      <dgm:prSet presAssocID="{FFC44A3E-5DDE-4A4C-9C1B-13580B58D7C8}" presName="FourConn_2-3" presStyleLbl="fgAccFollowNode1" presStyleIdx="1" presStyleCnt="3">
        <dgm:presLayoutVars>
          <dgm:bulletEnabled val="1"/>
        </dgm:presLayoutVars>
      </dgm:prSet>
      <dgm:spPr/>
    </dgm:pt>
    <dgm:pt modelId="{54A46949-5052-E148-8AFE-68031ED234EB}" type="pres">
      <dgm:prSet presAssocID="{FFC44A3E-5DDE-4A4C-9C1B-13580B58D7C8}" presName="FourConn_3-4" presStyleLbl="fgAccFollowNode1" presStyleIdx="2" presStyleCnt="3">
        <dgm:presLayoutVars>
          <dgm:bulletEnabled val="1"/>
        </dgm:presLayoutVars>
      </dgm:prSet>
      <dgm:spPr/>
    </dgm:pt>
    <dgm:pt modelId="{554A17D2-916B-2A49-BBDA-10FC461D1EC1}" type="pres">
      <dgm:prSet presAssocID="{FFC44A3E-5DDE-4A4C-9C1B-13580B58D7C8}" presName="FourNodes_1_text" presStyleLbl="node1" presStyleIdx="3" presStyleCnt="4">
        <dgm:presLayoutVars>
          <dgm:bulletEnabled val="1"/>
        </dgm:presLayoutVars>
      </dgm:prSet>
      <dgm:spPr/>
    </dgm:pt>
    <dgm:pt modelId="{9D9036B4-4ED5-4D4D-AD3F-CD78945E21B8}" type="pres">
      <dgm:prSet presAssocID="{FFC44A3E-5DDE-4A4C-9C1B-13580B58D7C8}" presName="FourNodes_2_text" presStyleLbl="node1" presStyleIdx="3" presStyleCnt="4">
        <dgm:presLayoutVars>
          <dgm:bulletEnabled val="1"/>
        </dgm:presLayoutVars>
      </dgm:prSet>
      <dgm:spPr/>
    </dgm:pt>
    <dgm:pt modelId="{785DBD10-1199-2646-8DEC-ED0E7CE2C5A4}" type="pres">
      <dgm:prSet presAssocID="{FFC44A3E-5DDE-4A4C-9C1B-13580B58D7C8}" presName="FourNodes_3_text" presStyleLbl="node1" presStyleIdx="3" presStyleCnt="4">
        <dgm:presLayoutVars>
          <dgm:bulletEnabled val="1"/>
        </dgm:presLayoutVars>
      </dgm:prSet>
      <dgm:spPr/>
    </dgm:pt>
    <dgm:pt modelId="{02A946E1-EF02-5248-B4C1-C6B86644A77E}" type="pres">
      <dgm:prSet presAssocID="{FFC44A3E-5DDE-4A4C-9C1B-13580B58D7C8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E1B61C01-9D5E-004A-AD53-8D071FBC4E92}" srcId="{FFC44A3E-5DDE-4A4C-9C1B-13580B58D7C8}" destId="{D657BAC0-F307-7748-AF08-74FB5C09970D}" srcOrd="3" destOrd="0" parTransId="{A322C169-1C3F-634B-9734-9B2FA5FB6114}" sibTransId="{923F7633-1A0E-D543-B968-5B74E6E95AA0}"/>
    <dgm:cxn modelId="{FA59FE0A-33CC-8945-98FE-4D03F1875B13}" srcId="{FFC44A3E-5DDE-4A4C-9C1B-13580B58D7C8}" destId="{215505D9-80A4-3743-AC04-2C02EBEDCC8B}" srcOrd="0" destOrd="0" parTransId="{3A7FE041-FBBC-E545-AE2F-02BF4F0B5EE1}" sibTransId="{DE4793BD-C44D-944C-B7C6-65E9114EAF3A}"/>
    <dgm:cxn modelId="{6686FB21-4A4F-A04E-B289-AF1200018416}" type="presOf" srcId="{D657BAC0-F307-7748-AF08-74FB5C09970D}" destId="{BC328B31-E00F-BF4A-BF39-AA2ABE53EA10}" srcOrd="0" destOrd="0" presId="urn:microsoft.com/office/officeart/2005/8/layout/vProcess5"/>
    <dgm:cxn modelId="{E386B323-D0BF-5A4C-9E50-B85430504C1C}" type="presOf" srcId="{0A165657-DECE-9148-B276-3F2AAEC2ECC5}" destId="{54A46949-5052-E148-8AFE-68031ED234EB}" srcOrd="0" destOrd="0" presId="urn:microsoft.com/office/officeart/2005/8/layout/vProcess5"/>
    <dgm:cxn modelId="{37C64537-E31C-1D48-9D34-740926A06483}" type="presOf" srcId="{FFC44A3E-5DDE-4A4C-9C1B-13580B58D7C8}" destId="{D7A04F36-09DB-1F42-ABE4-68A5DBA07F72}" srcOrd="0" destOrd="0" presId="urn:microsoft.com/office/officeart/2005/8/layout/vProcess5"/>
    <dgm:cxn modelId="{600A0740-1E32-5846-8514-157388A4BB37}" type="presOf" srcId="{215505D9-80A4-3743-AC04-2C02EBEDCC8B}" destId="{554A17D2-916B-2A49-BBDA-10FC461D1EC1}" srcOrd="1" destOrd="0" presId="urn:microsoft.com/office/officeart/2005/8/layout/vProcess5"/>
    <dgm:cxn modelId="{E6CC1D4B-86B8-434F-93D1-4C377E74F81C}" type="presOf" srcId="{7F241DFB-9759-A741-B0ED-CF2BBB31B8FB}" destId="{785DBD10-1199-2646-8DEC-ED0E7CE2C5A4}" srcOrd="1" destOrd="0" presId="urn:microsoft.com/office/officeart/2005/8/layout/vProcess5"/>
    <dgm:cxn modelId="{6E8A027F-7B28-364D-B7D6-9403B910468F}" type="presOf" srcId="{7F241DFB-9759-A741-B0ED-CF2BBB31B8FB}" destId="{22B57B80-BEB1-024C-A264-F61CF2820D6C}" srcOrd="0" destOrd="0" presId="urn:microsoft.com/office/officeart/2005/8/layout/vProcess5"/>
    <dgm:cxn modelId="{C61F03A0-957B-8C4F-92C7-F82E040B5BED}" srcId="{FFC44A3E-5DDE-4A4C-9C1B-13580B58D7C8}" destId="{7F241DFB-9759-A741-B0ED-CF2BBB31B8FB}" srcOrd="2" destOrd="0" parTransId="{FA9EF4B4-C524-CD42-B47A-99CA8EF9F074}" sibTransId="{0A165657-DECE-9148-B276-3F2AAEC2ECC5}"/>
    <dgm:cxn modelId="{FB0C88A9-8DBC-F148-BEED-CDBF5CDC0C69}" type="presOf" srcId="{215505D9-80A4-3743-AC04-2C02EBEDCC8B}" destId="{5308713F-20C0-E140-A60F-1EBF794C70E9}" srcOrd="0" destOrd="0" presId="urn:microsoft.com/office/officeart/2005/8/layout/vProcess5"/>
    <dgm:cxn modelId="{795C3FC8-D585-EB4B-81C8-09CB0A84189E}" srcId="{FFC44A3E-5DDE-4A4C-9C1B-13580B58D7C8}" destId="{864F62BE-C97B-A545-8910-E48F412F6D3F}" srcOrd="1" destOrd="0" parTransId="{CC241AE4-B69E-454F-98E1-450D405915CC}" sibTransId="{DCF1554C-DDB0-6141-94B4-50EE49DDF455}"/>
    <dgm:cxn modelId="{729E9EC9-61AE-D440-AC90-933DF526428E}" type="presOf" srcId="{D657BAC0-F307-7748-AF08-74FB5C09970D}" destId="{02A946E1-EF02-5248-B4C1-C6B86644A77E}" srcOrd="1" destOrd="0" presId="urn:microsoft.com/office/officeart/2005/8/layout/vProcess5"/>
    <dgm:cxn modelId="{B2F41FE7-3203-A94D-A140-9272882C1F9C}" type="presOf" srcId="{864F62BE-C97B-A545-8910-E48F412F6D3F}" destId="{9D9036B4-4ED5-4D4D-AD3F-CD78945E21B8}" srcOrd="1" destOrd="0" presId="urn:microsoft.com/office/officeart/2005/8/layout/vProcess5"/>
    <dgm:cxn modelId="{194F46EA-5CE8-CD4D-A96F-43C73BA419AD}" type="presOf" srcId="{DE4793BD-C44D-944C-B7C6-65E9114EAF3A}" destId="{5A5D5F2D-7C2E-7247-AB78-6C34FD9D0A34}" srcOrd="0" destOrd="0" presId="urn:microsoft.com/office/officeart/2005/8/layout/vProcess5"/>
    <dgm:cxn modelId="{903C98FD-DD65-8C49-BAF9-5DC37B005DF6}" type="presOf" srcId="{DCF1554C-DDB0-6141-94B4-50EE49DDF455}" destId="{771FFC19-C0A0-D54B-A8D6-B5BC8298DF38}" srcOrd="0" destOrd="0" presId="urn:microsoft.com/office/officeart/2005/8/layout/vProcess5"/>
    <dgm:cxn modelId="{D133B6FE-6D6D-ED42-ACAD-57C40FAA71C9}" type="presOf" srcId="{864F62BE-C97B-A545-8910-E48F412F6D3F}" destId="{A63C1FA8-FBED-C445-982D-8545A30CFCD9}" srcOrd="0" destOrd="0" presId="urn:microsoft.com/office/officeart/2005/8/layout/vProcess5"/>
    <dgm:cxn modelId="{E6071B9C-2EA5-204B-BC0E-C1A23F2C7A7A}" type="presParOf" srcId="{D7A04F36-09DB-1F42-ABE4-68A5DBA07F72}" destId="{B52670E8-EA88-9B45-B714-01EFC3E8CF02}" srcOrd="0" destOrd="0" presId="urn:microsoft.com/office/officeart/2005/8/layout/vProcess5"/>
    <dgm:cxn modelId="{6393F88B-D491-4A4C-89CA-3D7ADC032C1C}" type="presParOf" srcId="{D7A04F36-09DB-1F42-ABE4-68A5DBA07F72}" destId="{5308713F-20C0-E140-A60F-1EBF794C70E9}" srcOrd="1" destOrd="0" presId="urn:microsoft.com/office/officeart/2005/8/layout/vProcess5"/>
    <dgm:cxn modelId="{04016482-40A6-FE44-A693-9F2AEF7F9C3F}" type="presParOf" srcId="{D7A04F36-09DB-1F42-ABE4-68A5DBA07F72}" destId="{A63C1FA8-FBED-C445-982D-8545A30CFCD9}" srcOrd="2" destOrd="0" presId="urn:microsoft.com/office/officeart/2005/8/layout/vProcess5"/>
    <dgm:cxn modelId="{27AC441C-7069-9A4D-82A3-04D2F4EA7A47}" type="presParOf" srcId="{D7A04F36-09DB-1F42-ABE4-68A5DBA07F72}" destId="{22B57B80-BEB1-024C-A264-F61CF2820D6C}" srcOrd="3" destOrd="0" presId="urn:microsoft.com/office/officeart/2005/8/layout/vProcess5"/>
    <dgm:cxn modelId="{F72001EB-5D29-8A4B-9DD9-F806345FA7AA}" type="presParOf" srcId="{D7A04F36-09DB-1F42-ABE4-68A5DBA07F72}" destId="{BC328B31-E00F-BF4A-BF39-AA2ABE53EA10}" srcOrd="4" destOrd="0" presId="urn:microsoft.com/office/officeart/2005/8/layout/vProcess5"/>
    <dgm:cxn modelId="{7052EC59-637E-7241-8B32-0285BEE3CF5A}" type="presParOf" srcId="{D7A04F36-09DB-1F42-ABE4-68A5DBA07F72}" destId="{5A5D5F2D-7C2E-7247-AB78-6C34FD9D0A34}" srcOrd="5" destOrd="0" presId="urn:microsoft.com/office/officeart/2005/8/layout/vProcess5"/>
    <dgm:cxn modelId="{D604FE0B-D47B-1149-A514-DDF4A830F2BF}" type="presParOf" srcId="{D7A04F36-09DB-1F42-ABE4-68A5DBA07F72}" destId="{771FFC19-C0A0-D54B-A8D6-B5BC8298DF38}" srcOrd="6" destOrd="0" presId="urn:microsoft.com/office/officeart/2005/8/layout/vProcess5"/>
    <dgm:cxn modelId="{D42828CA-0D8F-874D-A057-67DEC463F74C}" type="presParOf" srcId="{D7A04F36-09DB-1F42-ABE4-68A5DBA07F72}" destId="{54A46949-5052-E148-8AFE-68031ED234EB}" srcOrd="7" destOrd="0" presId="urn:microsoft.com/office/officeart/2005/8/layout/vProcess5"/>
    <dgm:cxn modelId="{7030DC6D-5DF4-3C4F-AA7D-63C79F7BBC96}" type="presParOf" srcId="{D7A04F36-09DB-1F42-ABE4-68A5DBA07F72}" destId="{554A17D2-916B-2A49-BBDA-10FC461D1EC1}" srcOrd="8" destOrd="0" presId="urn:microsoft.com/office/officeart/2005/8/layout/vProcess5"/>
    <dgm:cxn modelId="{E5F1E56B-34AE-BC44-B342-8E752FF4D2D1}" type="presParOf" srcId="{D7A04F36-09DB-1F42-ABE4-68A5DBA07F72}" destId="{9D9036B4-4ED5-4D4D-AD3F-CD78945E21B8}" srcOrd="9" destOrd="0" presId="urn:microsoft.com/office/officeart/2005/8/layout/vProcess5"/>
    <dgm:cxn modelId="{2D478338-F3A3-904A-B854-0B04D1CD56C0}" type="presParOf" srcId="{D7A04F36-09DB-1F42-ABE4-68A5DBA07F72}" destId="{785DBD10-1199-2646-8DEC-ED0E7CE2C5A4}" srcOrd="10" destOrd="0" presId="urn:microsoft.com/office/officeart/2005/8/layout/vProcess5"/>
    <dgm:cxn modelId="{48E7EFB2-204A-6E4A-9CF8-8848DBB56991}" type="presParOf" srcId="{D7A04F36-09DB-1F42-ABE4-68A5DBA07F72}" destId="{02A946E1-EF02-5248-B4C1-C6B86644A77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4F3A9F-D164-594B-A49D-51E1596E0F8E}" type="doc">
      <dgm:prSet loTypeId="urn:microsoft.com/office/officeart/2005/8/layout/vList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905DC40-E9B7-CF4F-B033-1819297BE76E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n-US" sz="2400" b="1"/>
            <a:t>Low (0 to &lt;3%)</a:t>
          </a:r>
        </a:p>
      </dgm:t>
    </dgm:pt>
    <dgm:pt modelId="{E2303340-6A5E-7942-BA80-48509EA77255}" type="parTrans" cxnId="{7CC96F53-E222-3E4E-B224-10AEF4B8C4BA}">
      <dgm:prSet/>
      <dgm:spPr/>
      <dgm:t>
        <a:bodyPr/>
        <a:lstStyle/>
        <a:p>
          <a:endParaRPr lang="en-US"/>
        </a:p>
      </dgm:t>
    </dgm:pt>
    <dgm:pt modelId="{CF83AA71-EAB3-604B-BBE7-D7A5A36A37B4}" type="sibTrans" cxnId="{7CC96F53-E222-3E4E-B224-10AEF4B8C4BA}">
      <dgm:prSet/>
      <dgm:spPr/>
      <dgm:t>
        <a:bodyPr/>
        <a:lstStyle/>
        <a:p>
          <a:endParaRPr lang="en-US"/>
        </a:p>
      </dgm:t>
    </dgm:pt>
    <dgm:pt modelId="{4E5B212C-0801-7F4A-9145-36887251A048}">
      <dgm:prSet phldrT="[Text]" custT="1"/>
      <dgm:spPr/>
      <dgm:t>
        <a:bodyPr/>
        <a:lstStyle/>
        <a:p>
          <a:pPr>
            <a:spcBef>
              <a:spcPts val="600"/>
            </a:spcBef>
          </a:pPr>
          <a:r>
            <a:rPr lang="en-US" sz="2000">
              <a:solidFill>
                <a:srgbClr val="000000"/>
              </a:solidFill>
            </a:rPr>
            <a:t>Lifestyle intervention only if LDL-C &lt;160</a:t>
          </a:r>
        </a:p>
      </dgm:t>
    </dgm:pt>
    <dgm:pt modelId="{85C2452F-FC28-734B-B98D-AC5355702DAB}" type="parTrans" cxnId="{6209BA3F-CBC7-0642-82E5-6D799A8B6600}">
      <dgm:prSet/>
      <dgm:spPr/>
      <dgm:t>
        <a:bodyPr/>
        <a:lstStyle/>
        <a:p>
          <a:endParaRPr lang="en-US"/>
        </a:p>
      </dgm:t>
    </dgm:pt>
    <dgm:pt modelId="{CAD5DC32-8FFD-2A4A-B2CA-DDD9B7D6E84A}" type="sibTrans" cxnId="{6209BA3F-CBC7-0642-82E5-6D799A8B6600}">
      <dgm:prSet/>
      <dgm:spPr/>
      <dgm:t>
        <a:bodyPr/>
        <a:lstStyle/>
        <a:p>
          <a:endParaRPr lang="en-US"/>
        </a:p>
      </dgm:t>
    </dgm:pt>
    <dgm:pt modelId="{9A7CA303-A9DF-1846-9056-8BB94F84220E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US" sz="2400" b="1"/>
            <a:t>Borderline (3 to &lt;5%)</a:t>
          </a:r>
        </a:p>
      </dgm:t>
    </dgm:pt>
    <dgm:pt modelId="{5A284673-06E3-134C-980E-049DA6379480}" type="parTrans" cxnId="{503F8975-60ED-0643-91DB-84B2090FF296}">
      <dgm:prSet/>
      <dgm:spPr/>
      <dgm:t>
        <a:bodyPr/>
        <a:lstStyle/>
        <a:p>
          <a:endParaRPr lang="en-US"/>
        </a:p>
      </dgm:t>
    </dgm:pt>
    <dgm:pt modelId="{A4DD6F4B-6336-D34D-86E6-FC0B9329C890}" type="sibTrans" cxnId="{503F8975-60ED-0643-91DB-84B2090FF296}">
      <dgm:prSet/>
      <dgm:spPr/>
      <dgm:t>
        <a:bodyPr/>
        <a:lstStyle/>
        <a:p>
          <a:endParaRPr lang="en-US"/>
        </a:p>
      </dgm:t>
    </dgm:pt>
    <dgm:pt modelId="{BC4E3822-B3C5-4C4C-ADD8-937A239E1557}">
      <dgm:prSet phldrT="[Text]" custT="1"/>
      <dgm:spPr/>
      <dgm:t>
        <a:bodyPr/>
        <a:lstStyle/>
        <a:p>
          <a:r>
            <a:rPr lang="en-US" sz="2000">
              <a:solidFill>
                <a:srgbClr val="000000"/>
              </a:solidFill>
            </a:rPr>
            <a:t>Lifestyle intervention only, </a:t>
          </a:r>
          <a:r>
            <a:rPr lang="en-US" sz="2000" b="1">
              <a:solidFill>
                <a:srgbClr val="000000"/>
              </a:solidFill>
            </a:rPr>
            <a:t>UNLESS</a:t>
          </a:r>
          <a:r>
            <a:rPr lang="en-US" sz="2000">
              <a:solidFill>
                <a:srgbClr val="000000"/>
              </a:solidFill>
            </a:rPr>
            <a:t> ≥1 risk enhancer is present, then consider moderate-intensity statin</a:t>
          </a:r>
        </a:p>
      </dgm:t>
    </dgm:pt>
    <dgm:pt modelId="{201F35E7-03CC-F24F-965D-FA743D121897}" type="parTrans" cxnId="{A9EC7518-D4C7-0543-B16F-4C908CA60355}">
      <dgm:prSet/>
      <dgm:spPr/>
      <dgm:t>
        <a:bodyPr/>
        <a:lstStyle/>
        <a:p>
          <a:endParaRPr lang="en-US"/>
        </a:p>
      </dgm:t>
    </dgm:pt>
    <dgm:pt modelId="{1925A112-ACDF-B042-9131-470419FD468F}" type="sibTrans" cxnId="{A9EC7518-D4C7-0543-B16F-4C908CA60355}">
      <dgm:prSet/>
      <dgm:spPr/>
      <dgm:t>
        <a:bodyPr/>
        <a:lstStyle/>
        <a:p>
          <a:endParaRPr lang="en-US"/>
        </a:p>
      </dgm:t>
    </dgm:pt>
    <dgm:pt modelId="{93BDD51B-6348-CD43-9E8C-F4C1D4FD3ACD}">
      <dgm:prSet custT="1"/>
      <dgm:spPr>
        <a:solidFill>
          <a:schemeClr val="accent2"/>
        </a:solidFill>
      </dgm:spPr>
      <dgm:t>
        <a:bodyPr/>
        <a:lstStyle/>
        <a:p>
          <a:r>
            <a:rPr lang="en-US" sz="2400" b="1"/>
            <a:t>Intermediate (5 to &lt;10%)</a:t>
          </a:r>
        </a:p>
      </dgm:t>
    </dgm:pt>
    <dgm:pt modelId="{4AC238DD-DF69-F44C-87AD-459177008435}" type="parTrans" cxnId="{0DECE0EA-A7DC-7F40-BCA0-94930C3D7648}">
      <dgm:prSet/>
      <dgm:spPr/>
      <dgm:t>
        <a:bodyPr/>
        <a:lstStyle/>
        <a:p>
          <a:endParaRPr lang="en-US"/>
        </a:p>
      </dgm:t>
    </dgm:pt>
    <dgm:pt modelId="{CA6AA274-B395-6A4D-8476-6F65D4E46DE4}" type="sibTrans" cxnId="{0DECE0EA-A7DC-7F40-BCA0-94930C3D7648}">
      <dgm:prSet/>
      <dgm:spPr/>
      <dgm:t>
        <a:bodyPr/>
        <a:lstStyle/>
        <a:p>
          <a:endParaRPr lang="en-US"/>
        </a:p>
      </dgm:t>
    </dgm:pt>
    <dgm:pt modelId="{10D73EC0-62D8-D14C-B235-1681A10297C3}">
      <dgm:prSet custT="1"/>
      <dgm:spPr>
        <a:solidFill>
          <a:schemeClr val="accent3"/>
        </a:solidFill>
      </dgm:spPr>
      <dgm:t>
        <a:bodyPr/>
        <a:lstStyle/>
        <a:p>
          <a:r>
            <a:rPr lang="en-US" sz="2400" b="1"/>
            <a:t>High (≥10%)</a:t>
          </a:r>
        </a:p>
      </dgm:t>
    </dgm:pt>
    <dgm:pt modelId="{2A702A30-C1DB-064E-AD83-CEB4D454797C}" type="parTrans" cxnId="{0C4A0DB5-EAAC-1045-86B3-00AA2FBF8DB6}">
      <dgm:prSet/>
      <dgm:spPr/>
      <dgm:t>
        <a:bodyPr/>
        <a:lstStyle/>
        <a:p>
          <a:endParaRPr lang="en-US"/>
        </a:p>
      </dgm:t>
    </dgm:pt>
    <dgm:pt modelId="{E9D8D477-820F-D04C-974B-3D6FCCA0683B}" type="sibTrans" cxnId="{0C4A0DB5-EAAC-1045-86B3-00AA2FBF8DB6}">
      <dgm:prSet/>
      <dgm:spPr/>
      <dgm:t>
        <a:bodyPr/>
        <a:lstStyle/>
        <a:p>
          <a:endParaRPr lang="en-US"/>
        </a:p>
      </dgm:t>
    </dgm:pt>
    <dgm:pt modelId="{A13906F7-F337-3C4C-8716-07EBB738AB1F}">
      <dgm:prSet custT="1"/>
      <dgm:spPr/>
      <dgm:t>
        <a:bodyPr/>
        <a:lstStyle/>
        <a:p>
          <a:r>
            <a:rPr lang="en-US" sz="2000">
              <a:solidFill>
                <a:srgbClr val="000000"/>
              </a:solidFill>
            </a:rPr>
            <a:t>Moderate-intensity statin therapy</a:t>
          </a:r>
        </a:p>
      </dgm:t>
    </dgm:pt>
    <dgm:pt modelId="{D45749FC-3172-224A-98A6-2ED3DEC5FA30}" type="parTrans" cxnId="{4B86D48B-C5A2-2349-9888-E991510E0DF3}">
      <dgm:prSet/>
      <dgm:spPr/>
      <dgm:t>
        <a:bodyPr/>
        <a:lstStyle/>
        <a:p>
          <a:endParaRPr lang="en-US"/>
        </a:p>
      </dgm:t>
    </dgm:pt>
    <dgm:pt modelId="{C2CC6EFA-163F-284E-88B2-1AE185FB319E}" type="sibTrans" cxnId="{4B86D48B-C5A2-2349-9888-E991510E0DF3}">
      <dgm:prSet/>
      <dgm:spPr/>
      <dgm:t>
        <a:bodyPr/>
        <a:lstStyle/>
        <a:p>
          <a:endParaRPr lang="en-US"/>
        </a:p>
      </dgm:t>
    </dgm:pt>
    <dgm:pt modelId="{B04ACE97-9C12-3440-9E53-C17FA48156B7}">
      <dgm:prSet phldrT="[Text]" custT="1"/>
      <dgm:spPr/>
      <dgm:t>
        <a:bodyPr/>
        <a:lstStyle/>
        <a:p>
          <a:pPr>
            <a:spcBef>
              <a:spcPct val="0"/>
            </a:spcBef>
          </a:pPr>
          <a:r>
            <a:rPr lang="en-US" sz="2000">
              <a:solidFill>
                <a:srgbClr val="000000"/>
              </a:solidFill>
            </a:rPr>
            <a:t>May consider moderate-intensity statin therapy if LDL-C ≥160</a:t>
          </a:r>
        </a:p>
      </dgm:t>
    </dgm:pt>
    <dgm:pt modelId="{A1129D23-D4CD-F849-816A-446098D6AAFA}" type="parTrans" cxnId="{51A94774-E152-CA45-A514-317C56687FBB}">
      <dgm:prSet/>
      <dgm:spPr/>
      <dgm:t>
        <a:bodyPr/>
        <a:lstStyle/>
        <a:p>
          <a:endParaRPr lang="en-US"/>
        </a:p>
      </dgm:t>
    </dgm:pt>
    <dgm:pt modelId="{8EB860C0-08C0-4442-801E-19401C54D727}" type="sibTrans" cxnId="{51A94774-E152-CA45-A514-317C56687FBB}">
      <dgm:prSet/>
      <dgm:spPr/>
      <dgm:t>
        <a:bodyPr/>
        <a:lstStyle/>
        <a:p>
          <a:endParaRPr lang="en-US"/>
        </a:p>
      </dgm:t>
    </dgm:pt>
    <dgm:pt modelId="{BF14E8BF-DCB5-1442-9FF8-766C63D144D0}">
      <dgm:prSet phldrT="[Text]" custT="1"/>
      <dgm:spPr/>
      <dgm:t>
        <a:bodyPr/>
        <a:lstStyle/>
        <a:p>
          <a:r>
            <a:rPr lang="en-US" sz="2000">
              <a:solidFill>
                <a:srgbClr val="000000"/>
              </a:solidFill>
            </a:rPr>
            <a:t>May also consider CAC testing if clinical or patient uncertainty about starting statin therapy</a:t>
          </a:r>
        </a:p>
      </dgm:t>
    </dgm:pt>
    <dgm:pt modelId="{B9C38661-E7EE-2E4F-B74E-F578DE1DEA99}" type="parTrans" cxnId="{AD967B33-CD28-FF4C-911D-9C79EB4937E4}">
      <dgm:prSet/>
      <dgm:spPr/>
      <dgm:t>
        <a:bodyPr/>
        <a:lstStyle/>
        <a:p>
          <a:endParaRPr lang="en-US"/>
        </a:p>
      </dgm:t>
    </dgm:pt>
    <dgm:pt modelId="{4B09D114-09E2-A548-B6DB-649553C74201}" type="sibTrans" cxnId="{AD967B33-CD28-FF4C-911D-9C79EB4937E4}">
      <dgm:prSet/>
      <dgm:spPr/>
      <dgm:t>
        <a:bodyPr/>
        <a:lstStyle/>
        <a:p>
          <a:endParaRPr lang="en-US"/>
        </a:p>
      </dgm:t>
    </dgm:pt>
    <dgm:pt modelId="{1B76A78B-D1D0-8C40-88E9-378CC903EDCF}">
      <dgm:prSet custT="1"/>
      <dgm:spPr/>
      <dgm:t>
        <a:bodyPr/>
        <a:lstStyle/>
        <a:p>
          <a:r>
            <a:rPr lang="en-US" sz="2000">
              <a:solidFill>
                <a:srgbClr val="000000"/>
              </a:solidFill>
            </a:rPr>
            <a:t>May also consider CAC testing if clinical or patient uncertainty about starting statin therapy</a:t>
          </a:r>
        </a:p>
      </dgm:t>
    </dgm:pt>
    <dgm:pt modelId="{32CC6696-61A6-6C4E-B8AE-8E09942ED33E}" type="parTrans" cxnId="{E5BD3A06-F846-1044-8CF5-75644366936B}">
      <dgm:prSet/>
      <dgm:spPr/>
      <dgm:t>
        <a:bodyPr/>
        <a:lstStyle/>
        <a:p>
          <a:endParaRPr lang="en-US"/>
        </a:p>
      </dgm:t>
    </dgm:pt>
    <dgm:pt modelId="{D3BBD9CE-2270-2242-8AC9-DB3F5595D725}" type="sibTrans" cxnId="{E5BD3A06-F846-1044-8CF5-75644366936B}">
      <dgm:prSet/>
      <dgm:spPr/>
      <dgm:t>
        <a:bodyPr/>
        <a:lstStyle/>
        <a:p>
          <a:endParaRPr lang="en-US"/>
        </a:p>
      </dgm:t>
    </dgm:pt>
    <dgm:pt modelId="{0C8D9A0D-62A3-D243-A373-C783547C617F}">
      <dgm:prSet custT="1"/>
      <dgm:spPr/>
      <dgm:t>
        <a:bodyPr/>
        <a:lstStyle/>
        <a:p>
          <a:r>
            <a:rPr lang="en-US" sz="2000">
              <a:solidFill>
                <a:srgbClr val="000000"/>
              </a:solidFill>
            </a:rPr>
            <a:t>High-intensity statin therapy</a:t>
          </a:r>
        </a:p>
      </dgm:t>
    </dgm:pt>
    <dgm:pt modelId="{B3AFF904-61FA-4B43-93DF-34C19079CFA9}" type="parTrans" cxnId="{E4C7E72C-0686-E146-8E86-6D618EBC562A}">
      <dgm:prSet/>
      <dgm:spPr/>
      <dgm:t>
        <a:bodyPr/>
        <a:lstStyle/>
        <a:p>
          <a:endParaRPr lang="en-US"/>
        </a:p>
      </dgm:t>
    </dgm:pt>
    <dgm:pt modelId="{69CE70A6-89D6-0646-A62D-0C23FDF02A5E}" type="sibTrans" cxnId="{E4C7E72C-0686-E146-8E86-6D618EBC562A}">
      <dgm:prSet/>
      <dgm:spPr/>
      <dgm:t>
        <a:bodyPr/>
        <a:lstStyle/>
        <a:p>
          <a:endParaRPr lang="en-US"/>
        </a:p>
      </dgm:t>
    </dgm:pt>
    <dgm:pt modelId="{ACF4374F-65C6-3748-9C64-5F097801D9C3}" type="pres">
      <dgm:prSet presAssocID="{E24F3A9F-D164-594B-A49D-51E1596E0F8E}" presName="linear" presStyleCnt="0">
        <dgm:presLayoutVars>
          <dgm:animLvl val="lvl"/>
          <dgm:resizeHandles val="exact"/>
        </dgm:presLayoutVars>
      </dgm:prSet>
      <dgm:spPr/>
    </dgm:pt>
    <dgm:pt modelId="{D7B233EB-D661-BA4E-B041-B49978B21ABB}" type="pres">
      <dgm:prSet presAssocID="{C905DC40-E9B7-CF4F-B033-1819297BE76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E065199-D6B8-3A40-915A-96755CDEB82C}" type="pres">
      <dgm:prSet presAssocID="{C905DC40-E9B7-CF4F-B033-1819297BE76E}" presName="childText" presStyleLbl="revTx" presStyleIdx="0" presStyleCnt="4">
        <dgm:presLayoutVars>
          <dgm:bulletEnabled val="1"/>
        </dgm:presLayoutVars>
      </dgm:prSet>
      <dgm:spPr/>
    </dgm:pt>
    <dgm:pt modelId="{430E47A7-3022-4746-AD4C-C8F5D32BF58A}" type="pres">
      <dgm:prSet presAssocID="{9A7CA303-A9DF-1846-9056-8BB94F84220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DA96FF8-0233-D74F-A424-4E5C34D20F0B}" type="pres">
      <dgm:prSet presAssocID="{9A7CA303-A9DF-1846-9056-8BB94F84220E}" presName="childText" presStyleLbl="revTx" presStyleIdx="1" presStyleCnt="4">
        <dgm:presLayoutVars>
          <dgm:bulletEnabled val="1"/>
        </dgm:presLayoutVars>
      </dgm:prSet>
      <dgm:spPr/>
    </dgm:pt>
    <dgm:pt modelId="{EC7D66CF-E1D3-9640-A389-56CC36AD528A}" type="pres">
      <dgm:prSet presAssocID="{93BDD51B-6348-CD43-9E8C-F4C1D4FD3AC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DA92574-3A33-FE47-8DF0-C0AED7BAA677}" type="pres">
      <dgm:prSet presAssocID="{93BDD51B-6348-CD43-9E8C-F4C1D4FD3ACD}" presName="childText" presStyleLbl="revTx" presStyleIdx="2" presStyleCnt="4">
        <dgm:presLayoutVars>
          <dgm:bulletEnabled val="1"/>
        </dgm:presLayoutVars>
      </dgm:prSet>
      <dgm:spPr/>
    </dgm:pt>
    <dgm:pt modelId="{219876FC-4101-F340-8279-1BBFA496CC8E}" type="pres">
      <dgm:prSet presAssocID="{10D73EC0-62D8-D14C-B235-1681A10297C3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012E190-07C4-6A47-9F00-5A149B4C1D25}" type="pres">
      <dgm:prSet presAssocID="{10D73EC0-62D8-D14C-B235-1681A10297C3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E5BD3A06-F846-1044-8CF5-75644366936B}" srcId="{93BDD51B-6348-CD43-9E8C-F4C1D4FD3ACD}" destId="{1B76A78B-D1D0-8C40-88E9-378CC903EDCF}" srcOrd="1" destOrd="0" parTransId="{32CC6696-61A6-6C4E-B8AE-8E09942ED33E}" sibTransId="{D3BBD9CE-2270-2242-8AC9-DB3F5595D725}"/>
    <dgm:cxn modelId="{C182AC0F-F069-EB41-B7A4-37AFEC8DD796}" type="presOf" srcId="{E24F3A9F-D164-594B-A49D-51E1596E0F8E}" destId="{ACF4374F-65C6-3748-9C64-5F097801D9C3}" srcOrd="0" destOrd="0" presId="urn:microsoft.com/office/officeart/2005/8/layout/vList2"/>
    <dgm:cxn modelId="{A9EC7518-D4C7-0543-B16F-4C908CA60355}" srcId="{9A7CA303-A9DF-1846-9056-8BB94F84220E}" destId="{BC4E3822-B3C5-4C4C-ADD8-937A239E1557}" srcOrd="0" destOrd="0" parTransId="{201F35E7-03CC-F24F-965D-FA743D121897}" sibTransId="{1925A112-ACDF-B042-9131-470419FD468F}"/>
    <dgm:cxn modelId="{274D7E1C-72F6-174C-9B0F-77915C6F6EF8}" type="presOf" srcId="{C905DC40-E9B7-CF4F-B033-1819297BE76E}" destId="{D7B233EB-D661-BA4E-B041-B49978B21ABB}" srcOrd="0" destOrd="0" presId="urn:microsoft.com/office/officeart/2005/8/layout/vList2"/>
    <dgm:cxn modelId="{92D8FD24-2815-DF48-9D9C-12757385879E}" type="presOf" srcId="{10D73EC0-62D8-D14C-B235-1681A10297C3}" destId="{219876FC-4101-F340-8279-1BBFA496CC8E}" srcOrd="0" destOrd="0" presId="urn:microsoft.com/office/officeart/2005/8/layout/vList2"/>
    <dgm:cxn modelId="{3481C02C-1423-3A43-B611-151543A16D04}" type="presOf" srcId="{B04ACE97-9C12-3440-9E53-C17FA48156B7}" destId="{BE065199-D6B8-3A40-915A-96755CDEB82C}" srcOrd="0" destOrd="1" presId="urn:microsoft.com/office/officeart/2005/8/layout/vList2"/>
    <dgm:cxn modelId="{E4C7E72C-0686-E146-8E86-6D618EBC562A}" srcId="{10D73EC0-62D8-D14C-B235-1681A10297C3}" destId="{0C8D9A0D-62A3-D243-A373-C783547C617F}" srcOrd="0" destOrd="0" parTransId="{B3AFF904-61FA-4B43-93DF-34C19079CFA9}" sibTransId="{69CE70A6-89D6-0646-A62D-0C23FDF02A5E}"/>
    <dgm:cxn modelId="{AD967B33-CD28-FF4C-911D-9C79EB4937E4}" srcId="{9A7CA303-A9DF-1846-9056-8BB94F84220E}" destId="{BF14E8BF-DCB5-1442-9FF8-766C63D144D0}" srcOrd="1" destOrd="0" parTransId="{B9C38661-E7EE-2E4F-B74E-F578DE1DEA99}" sibTransId="{4B09D114-09E2-A548-B6DB-649553C74201}"/>
    <dgm:cxn modelId="{6209BA3F-CBC7-0642-82E5-6D799A8B6600}" srcId="{C905DC40-E9B7-CF4F-B033-1819297BE76E}" destId="{4E5B212C-0801-7F4A-9145-36887251A048}" srcOrd="0" destOrd="0" parTransId="{85C2452F-FC28-734B-B98D-AC5355702DAB}" sibTransId="{CAD5DC32-8FFD-2A4A-B2CA-DDD9B7D6E84A}"/>
    <dgm:cxn modelId="{F2DDBF49-EEAF-594C-8D74-80910522FF76}" type="presOf" srcId="{BF14E8BF-DCB5-1442-9FF8-766C63D144D0}" destId="{ADA96FF8-0233-D74F-A424-4E5C34D20F0B}" srcOrd="0" destOrd="1" presId="urn:microsoft.com/office/officeart/2005/8/layout/vList2"/>
    <dgm:cxn modelId="{7CC96F53-E222-3E4E-B224-10AEF4B8C4BA}" srcId="{E24F3A9F-D164-594B-A49D-51E1596E0F8E}" destId="{C905DC40-E9B7-CF4F-B033-1819297BE76E}" srcOrd="0" destOrd="0" parTransId="{E2303340-6A5E-7942-BA80-48509EA77255}" sibTransId="{CF83AA71-EAB3-604B-BBE7-D7A5A36A37B4}"/>
    <dgm:cxn modelId="{8BC2975A-13C5-264A-A28E-70C58FDA94C4}" type="presOf" srcId="{1B76A78B-D1D0-8C40-88E9-378CC903EDCF}" destId="{ADA92574-3A33-FE47-8DF0-C0AED7BAA677}" srcOrd="0" destOrd="1" presId="urn:microsoft.com/office/officeart/2005/8/layout/vList2"/>
    <dgm:cxn modelId="{8207106D-086D-5546-A112-1376ACEF5C05}" type="presOf" srcId="{4E5B212C-0801-7F4A-9145-36887251A048}" destId="{BE065199-D6B8-3A40-915A-96755CDEB82C}" srcOrd="0" destOrd="0" presId="urn:microsoft.com/office/officeart/2005/8/layout/vList2"/>
    <dgm:cxn modelId="{51A94774-E152-CA45-A514-317C56687FBB}" srcId="{C905DC40-E9B7-CF4F-B033-1819297BE76E}" destId="{B04ACE97-9C12-3440-9E53-C17FA48156B7}" srcOrd="1" destOrd="0" parTransId="{A1129D23-D4CD-F849-816A-446098D6AAFA}" sibTransId="{8EB860C0-08C0-4442-801E-19401C54D727}"/>
    <dgm:cxn modelId="{503F8975-60ED-0643-91DB-84B2090FF296}" srcId="{E24F3A9F-D164-594B-A49D-51E1596E0F8E}" destId="{9A7CA303-A9DF-1846-9056-8BB94F84220E}" srcOrd="1" destOrd="0" parTransId="{5A284673-06E3-134C-980E-049DA6379480}" sibTransId="{A4DD6F4B-6336-D34D-86E6-FC0B9329C890}"/>
    <dgm:cxn modelId="{4B86D48B-C5A2-2349-9888-E991510E0DF3}" srcId="{93BDD51B-6348-CD43-9E8C-F4C1D4FD3ACD}" destId="{A13906F7-F337-3C4C-8716-07EBB738AB1F}" srcOrd="0" destOrd="0" parTransId="{D45749FC-3172-224A-98A6-2ED3DEC5FA30}" sibTransId="{C2CC6EFA-163F-284E-88B2-1AE185FB319E}"/>
    <dgm:cxn modelId="{EC986B90-0CC2-A944-A84A-4D3280540D74}" type="presOf" srcId="{9A7CA303-A9DF-1846-9056-8BB94F84220E}" destId="{430E47A7-3022-4746-AD4C-C8F5D32BF58A}" srcOrd="0" destOrd="0" presId="urn:microsoft.com/office/officeart/2005/8/layout/vList2"/>
    <dgm:cxn modelId="{48525A93-A4B6-C941-8A10-6D4D7EFC47B1}" type="presOf" srcId="{A13906F7-F337-3C4C-8716-07EBB738AB1F}" destId="{ADA92574-3A33-FE47-8DF0-C0AED7BAA677}" srcOrd="0" destOrd="0" presId="urn:microsoft.com/office/officeart/2005/8/layout/vList2"/>
    <dgm:cxn modelId="{0C4A0DB5-EAAC-1045-86B3-00AA2FBF8DB6}" srcId="{E24F3A9F-D164-594B-A49D-51E1596E0F8E}" destId="{10D73EC0-62D8-D14C-B235-1681A10297C3}" srcOrd="3" destOrd="0" parTransId="{2A702A30-C1DB-064E-AD83-CEB4D454797C}" sibTransId="{E9D8D477-820F-D04C-974B-3D6FCCA0683B}"/>
    <dgm:cxn modelId="{D77F9EBB-6692-F246-8F5B-93D78E091CD7}" type="presOf" srcId="{0C8D9A0D-62A3-D243-A373-C783547C617F}" destId="{3012E190-07C4-6A47-9F00-5A149B4C1D25}" srcOrd="0" destOrd="0" presId="urn:microsoft.com/office/officeart/2005/8/layout/vList2"/>
    <dgm:cxn modelId="{E55AA3D8-701B-A048-9958-97C5D387D7A2}" type="presOf" srcId="{93BDD51B-6348-CD43-9E8C-F4C1D4FD3ACD}" destId="{EC7D66CF-E1D3-9640-A389-56CC36AD528A}" srcOrd="0" destOrd="0" presId="urn:microsoft.com/office/officeart/2005/8/layout/vList2"/>
    <dgm:cxn modelId="{419FC9DF-DEE7-3042-93FE-9D569BAAE058}" type="presOf" srcId="{BC4E3822-B3C5-4C4C-ADD8-937A239E1557}" destId="{ADA96FF8-0233-D74F-A424-4E5C34D20F0B}" srcOrd="0" destOrd="0" presId="urn:microsoft.com/office/officeart/2005/8/layout/vList2"/>
    <dgm:cxn modelId="{0DECE0EA-A7DC-7F40-BCA0-94930C3D7648}" srcId="{E24F3A9F-D164-594B-A49D-51E1596E0F8E}" destId="{93BDD51B-6348-CD43-9E8C-F4C1D4FD3ACD}" srcOrd="2" destOrd="0" parTransId="{4AC238DD-DF69-F44C-87AD-459177008435}" sibTransId="{CA6AA274-B395-6A4D-8476-6F65D4E46DE4}"/>
    <dgm:cxn modelId="{E565F198-3AC9-B145-9DF0-E2CF9E60BF72}" type="presParOf" srcId="{ACF4374F-65C6-3748-9C64-5F097801D9C3}" destId="{D7B233EB-D661-BA4E-B041-B49978B21ABB}" srcOrd="0" destOrd="0" presId="urn:microsoft.com/office/officeart/2005/8/layout/vList2"/>
    <dgm:cxn modelId="{ED154A85-AB38-7842-A75F-A0D771B2BD8F}" type="presParOf" srcId="{ACF4374F-65C6-3748-9C64-5F097801D9C3}" destId="{BE065199-D6B8-3A40-915A-96755CDEB82C}" srcOrd="1" destOrd="0" presId="urn:microsoft.com/office/officeart/2005/8/layout/vList2"/>
    <dgm:cxn modelId="{79C2D317-3FE6-B245-A22C-FCFFDCA9B365}" type="presParOf" srcId="{ACF4374F-65C6-3748-9C64-5F097801D9C3}" destId="{430E47A7-3022-4746-AD4C-C8F5D32BF58A}" srcOrd="2" destOrd="0" presId="urn:microsoft.com/office/officeart/2005/8/layout/vList2"/>
    <dgm:cxn modelId="{5A766948-B7EA-E04C-B363-AB651B3CF099}" type="presParOf" srcId="{ACF4374F-65C6-3748-9C64-5F097801D9C3}" destId="{ADA96FF8-0233-D74F-A424-4E5C34D20F0B}" srcOrd="3" destOrd="0" presId="urn:microsoft.com/office/officeart/2005/8/layout/vList2"/>
    <dgm:cxn modelId="{DA1F690C-E66A-234D-94FF-45A7FC9DE2EB}" type="presParOf" srcId="{ACF4374F-65C6-3748-9C64-5F097801D9C3}" destId="{EC7D66CF-E1D3-9640-A389-56CC36AD528A}" srcOrd="4" destOrd="0" presId="urn:microsoft.com/office/officeart/2005/8/layout/vList2"/>
    <dgm:cxn modelId="{A9278904-433F-704B-85A6-05635ADC20D2}" type="presParOf" srcId="{ACF4374F-65C6-3748-9C64-5F097801D9C3}" destId="{ADA92574-3A33-FE47-8DF0-C0AED7BAA677}" srcOrd="5" destOrd="0" presId="urn:microsoft.com/office/officeart/2005/8/layout/vList2"/>
    <dgm:cxn modelId="{EE17893D-5EEF-6644-9FA6-4D6BFB71FD70}" type="presParOf" srcId="{ACF4374F-65C6-3748-9C64-5F097801D9C3}" destId="{219876FC-4101-F340-8279-1BBFA496CC8E}" srcOrd="6" destOrd="0" presId="urn:microsoft.com/office/officeart/2005/8/layout/vList2"/>
    <dgm:cxn modelId="{4C11016F-B5A5-DB40-950D-B2C9D961F8FA}" type="presParOf" srcId="{ACF4374F-65C6-3748-9C64-5F097801D9C3}" destId="{3012E190-07C4-6A47-9F00-5A149B4C1D25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9BAEA6E-C021-4F43-8B4B-7882188BBA80}" type="doc">
      <dgm:prSet loTypeId="urn:microsoft.com/office/officeart/2005/8/layout/venn1" loCatId="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699E541-5D0A-3D4D-B4E1-39819DDB5D53}">
      <dgm:prSet phldrT="[Text]"/>
      <dgm:spPr/>
      <dgm:t>
        <a:bodyPr/>
        <a:lstStyle/>
        <a:p>
          <a:r>
            <a:rPr lang="en-US" b="1">
              <a:solidFill>
                <a:schemeClr val="accent3">
                  <a:lumMod val="50000"/>
                </a:schemeClr>
              </a:solidFill>
            </a:rPr>
            <a:t>LDL-C</a:t>
          </a:r>
        </a:p>
      </dgm:t>
    </dgm:pt>
    <dgm:pt modelId="{3ED28F33-05D5-9045-BC33-18F4C53A97B0}" type="parTrans" cxnId="{F63603CC-745A-3A4B-BB08-520C1D615EE1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56B52764-35B9-BF4B-A4DC-53D8B1B27CCD}" type="sibTrans" cxnId="{F63603CC-745A-3A4B-BB08-520C1D615EE1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9F1C6EB6-4C38-534E-9EA2-C1CD66764F5F}">
      <dgm:prSet phldrT="[Text]"/>
      <dgm:spPr/>
      <dgm:t>
        <a:bodyPr/>
        <a:lstStyle/>
        <a:p>
          <a:r>
            <a:rPr lang="en-US" b="1">
              <a:solidFill>
                <a:schemeClr val="accent3">
                  <a:lumMod val="50000"/>
                </a:schemeClr>
              </a:solidFill>
            </a:rPr>
            <a:t>Non-HDL-C</a:t>
          </a:r>
        </a:p>
      </dgm:t>
    </dgm:pt>
    <dgm:pt modelId="{EDD8A8BC-62C7-7E44-A639-ED2084388D54}" type="parTrans" cxnId="{DD142769-86C9-0C40-93D3-1B09EEA2B972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B71AAA1C-37BE-0446-8B0D-A58AB87564FF}" type="sibTrans" cxnId="{DD142769-86C9-0C40-93D3-1B09EEA2B972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506ABD31-277F-464B-9F1F-159A72CE82D7}">
      <dgm:prSet phldrT="[Text]"/>
      <dgm:spPr/>
      <dgm:t>
        <a:bodyPr/>
        <a:lstStyle/>
        <a:p>
          <a:r>
            <a:rPr lang="en-US" b="1">
              <a:solidFill>
                <a:schemeClr val="accent3">
                  <a:lumMod val="50000"/>
                </a:schemeClr>
              </a:solidFill>
            </a:rPr>
            <a:t>ApoB</a:t>
          </a:r>
        </a:p>
      </dgm:t>
    </dgm:pt>
    <dgm:pt modelId="{7A7A58A2-20EF-9240-AFE0-F3EF01BB92AE}" type="parTrans" cxnId="{E1057D82-3672-644E-9B5D-0363BEB4DDD8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ABE4F907-40D7-CD4D-9C34-AF117777AC46}" type="sibTrans" cxnId="{E1057D82-3672-644E-9B5D-0363BEB4DDD8}">
      <dgm:prSet/>
      <dgm:spPr/>
      <dgm:t>
        <a:bodyPr/>
        <a:lstStyle/>
        <a:p>
          <a:endParaRPr lang="en-US" b="1">
            <a:solidFill>
              <a:schemeClr val="accent3">
                <a:lumMod val="50000"/>
              </a:schemeClr>
            </a:solidFill>
          </a:endParaRPr>
        </a:p>
      </dgm:t>
    </dgm:pt>
    <dgm:pt modelId="{031E2775-DDD6-814A-A02C-984116B61A4D}" type="pres">
      <dgm:prSet presAssocID="{89BAEA6E-C021-4F43-8B4B-7882188BBA80}" presName="compositeShape" presStyleCnt="0">
        <dgm:presLayoutVars>
          <dgm:chMax val="7"/>
          <dgm:dir/>
          <dgm:resizeHandles val="exact"/>
        </dgm:presLayoutVars>
      </dgm:prSet>
      <dgm:spPr/>
    </dgm:pt>
    <dgm:pt modelId="{ECD924A7-A94F-9241-A0FB-DA3576D2BFFA}" type="pres">
      <dgm:prSet presAssocID="{3699E541-5D0A-3D4D-B4E1-39819DDB5D53}" presName="circ1" presStyleLbl="vennNode1" presStyleIdx="0" presStyleCnt="3"/>
      <dgm:spPr/>
    </dgm:pt>
    <dgm:pt modelId="{41F3C9AB-5EBB-AF4E-A80B-35213116D6A9}" type="pres">
      <dgm:prSet presAssocID="{3699E541-5D0A-3D4D-B4E1-39819DDB5D5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2BF74CB-8B02-2F4B-B2AC-3FD702EB787C}" type="pres">
      <dgm:prSet presAssocID="{9F1C6EB6-4C38-534E-9EA2-C1CD66764F5F}" presName="circ2" presStyleLbl="vennNode1" presStyleIdx="1" presStyleCnt="3"/>
      <dgm:spPr/>
    </dgm:pt>
    <dgm:pt modelId="{5F275CFA-8C07-5741-9FAF-EE9BC58E0168}" type="pres">
      <dgm:prSet presAssocID="{9F1C6EB6-4C38-534E-9EA2-C1CD66764F5F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F6CF967-C580-BF41-9122-09D839CA4A8B}" type="pres">
      <dgm:prSet presAssocID="{506ABD31-277F-464B-9F1F-159A72CE82D7}" presName="circ3" presStyleLbl="vennNode1" presStyleIdx="2" presStyleCnt="3"/>
      <dgm:spPr/>
    </dgm:pt>
    <dgm:pt modelId="{C20ECA38-3648-1F44-BE68-7E7D69189C4C}" type="pres">
      <dgm:prSet presAssocID="{506ABD31-277F-464B-9F1F-159A72CE82D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3CB3A2E-2D94-FD45-8C76-9E146BF4C1A5}" type="presOf" srcId="{9F1C6EB6-4C38-534E-9EA2-C1CD66764F5F}" destId="{5F275CFA-8C07-5741-9FAF-EE9BC58E0168}" srcOrd="1" destOrd="0" presId="urn:microsoft.com/office/officeart/2005/8/layout/venn1"/>
    <dgm:cxn modelId="{8345A53A-786E-FC47-98E6-AFBE073F51E5}" type="presOf" srcId="{506ABD31-277F-464B-9F1F-159A72CE82D7}" destId="{4F6CF967-C580-BF41-9122-09D839CA4A8B}" srcOrd="0" destOrd="0" presId="urn:microsoft.com/office/officeart/2005/8/layout/venn1"/>
    <dgm:cxn modelId="{00C07A5C-7278-164B-B0F2-9D8C7D1AFA6A}" type="presOf" srcId="{3699E541-5D0A-3D4D-B4E1-39819DDB5D53}" destId="{41F3C9AB-5EBB-AF4E-A80B-35213116D6A9}" srcOrd="1" destOrd="0" presId="urn:microsoft.com/office/officeart/2005/8/layout/venn1"/>
    <dgm:cxn modelId="{DD142769-86C9-0C40-93D3-1B09EEA2B972}" srcId="{89BAEA6E-C021-4F43-8B4B-7882188BBA80}" destId="{9F1C6EB6-4C38-534E-9EA2-C1CD66764F5F}" srcOrd="1" destOrd="0" parTransId="{EDD8A8BC-62C7-7E44-A639-ED2084388D54}" sibTransId="{B71AAA1C-37BE-0446-8B0D-A58AB87564FF}"/>
    <dgm:cxn modelId="{E1057D82-3672-644E-9B5D-0363BEB4DDD8}" srcId="{89BAEA6E-C021-4F43-8B4B-7882188BBA80}" destId="{506ABD31-277F-464B-9F1F-159A72CE82D7}" srcOrd="2" destOrd="0" parTransId="{7A7A58A2-20EF-9240-AFE0-F3EF01BB92AE}" sibTransId="{ABE4F907-40D7-CD4D-9C34-AF117777AC46}"/>
    <dgm:cxn modelId="{7C321787-AC27-0C48-86AE-3920DE5E8E5E}" type="presOf" srcId="{89BAEA6E-C021-4F43-8B4B-7882188BBA80}" destId="{031E2775-DDD6-814A-A02C-984116B61A4D}" srcOrd="0" destOrd="0" presId="urn:microsoft.com/office/officeart/2005/8/layout/venn1"/>
    <dgm:cxn modelId="{A37B359F-5C9F-124B-8A63-C467DE89EF48}" type="presOf" srcId="{506ABD31-277F-464B-9F1F-159A72CE82D7}" destId="{C20ECA38-3648-1F44-BE68-7E7D69189C4C}" srcOrd="1" destOrd="0" presId="urn:microsoft.com/office/officeart/2005/8/layout/venn1"/>
    <dgm:cxn modelId="{F63603CC-745A-3A4B-BB08-520C1D615EE1}" srcId="{89BAEA6E-C021-4F43-8B4B-7882188BBA80}" destId="{3699E541-5D0A-3D4D-B4E1-39819DDB5D53}" srcOrd="0" destOrd="0" parTransId="{3ED28F33-05D5-9045-BC33-18F4C53A97B0}" sibTransId="{56B52764-35B9-BF4B-A4DC-53D8B1B27CCD}"/>
    <dgm:cxn modelId="{48E777D0-612A-B64B-A7AC-598EC80BFFD1}" type="presOf" srcId="{3699E541-5D0A-3D4D-B4E1-39819DDB5D53}" destId="{ECD924A7-A94F-9241-A0FB-DA3576D2BFFA}" srcOrd="0" destOrd="0" presId="urn:microsoft.com/office/officeart/2005/8/layout/venn1"/>
    <dgm:cxn modelId="{E87F6EFE-166D-7D45-8510-685050D5329D}" type="presOf" srcId="{9F1C6EB6-4C38-534E-9EA2-C1CD66764F5F}" destId="{82BF74CB-8B02-2F4B-B2AC-3FD702EB787C}" srcOrd="0" destOrd="0" presId="urn:microsoft.com/office/officeart/2005/8/layout/venn1"/>
    <dgm:cxn modelId="{87DDB68A-C7AC-B944-B3DE-F1B0E63D5274}" type="presParOf" srcId="{031E2775-DDD6-814A-A02C-984116B61A4D}" destId="{ECD924A7-A94F-9241-A0FB-DA3576D2BFFA}" srcOrd="0" destOrd="0" presId="urn:microsoft.com/office/officeart/2005/8/layout/venn1"/>
    <dgm:cxn modelId="{8E258017-FCD9-4848-A154-7A7FAE4488BC}" type="presParOf" srcId="{031E2775-DDD6-814A-A02C-984116B61A4D}" destId="{41F3C9AB-5EBB-AF4E-A80B-35213116D6A9}" srcOrd="1" destOrd="0" presId="urn:microsoft.com/office/officeart/2005/8/layout/venn1"/>
    <dgm:cxn modelId="{263BC6CF-3861-3747-908F-0CA90BAC2EEE}" type="presParOf" srcId="{031E2775-DDD6-814A-A02C-984116B61A4D}" destId="{82BF74CB-8B02-2F4B-B2AC-3FD702EB787C}" srcOrd="2" destOrd="0" presId="urn:microsoft.com/office/officeart/2005/8/layout/venn1"/>
    <dgm:cxn modelId="{235D39B4-670C-1A47-9EBA-6C9BD859702C}" type="presParOf" srcId="{031E2775-DDD6-814A-A02C-984116B61A4D}" destId="{5F275CFA-8C07-5741-9FAF-EE9BC58E0168}" srcOrd="3" destOrd="0" presId="urn:microsoft.com/office/officeart/2005/8/layout/venn1"/>
    <dgm:cxn modelId="{EB15164C-792F-9E4F-9CD6-A53588B2BB6B}" type="presParOf" srcId="{031E2775-DDD6-814A-A02C-984116B61A4D}" destId="{4F6CF967-C580-BF41-9122-09D839CA4A8B}" srcOrd="4" destOrd="0" presId="urn:microsoft.com/office/officeart/2005/8/layout/venn1"/>
    <dgm:cxn modelId="{5805A7E3-2140-F546-AF92-D1E74F113228}" type="presParOf" srcId="{031E2775-DDD6-814A-A02C-984116B61A4D}" destId="{C20ECA38-3648-1F44-BE68-7E7D69189C4C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1C3A02C-B94A-4796-9F10-DD2702F5863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F1815B6-343E-44FD-BAB8-DB4276B296FD}">
      <dgm:prSet custT="1"/>
      <dgm:spPr>
        <a:solidFill>
          <a:schemeClr val="accent1"/>
        </a:solidFill>
      </dgm:spPr>
      <dgm:t>
        <a:bodyPr/>
        <a:lstStyle/>
        <a:p>
          <a:pPr algn="ctr"/>
          <a:r>
            <a:rPr lang="en-US" sz="3200"/>
            <a:t>Moderate Hypertriglyceridemia                  (150 to 499 mg/dL)</a:t>
          </a:r>
        </a:p>
      </dgm:t>
    </dgm:pt>
    <dgm:pt modelId="{F6052978-B8F0-4396-BFAE-3ACEA10EDB04}" type="parTrans" cxnId="{BB432276-0E56-4794-8FF2-85E1BE7F209F}">
      <dgm:prSet/>
      <dgm:spPr/>
      <dgm:t>
        <a:bodyPr/>
        <a:lstStyle/>
        <a:p>
          <a:endParaRPr lang="en-US"/>
        </a:p>
      </dgm:t>
    </dgm:pt>
    <dgm:pt modelId="{CD2656E0-53A4-4866-A988-BCAB26219B62}" type="sibTrans" cxnId="{BB432276-0E56-4794-8FF2-85E1BE7F209F}">
      <dgm:prSet/>
      <dgm:spPr/>
      <dgm:t>
        <a:bodyPr/>
        <a:lstStyle/>
        <a:p>
          <a:endParaRPr lang="en-US"/>
        </a:p>
      </dgm:t>
    </dgm:pt>
    <dgm:pt modelId="{90E3E956-99CD-42E6-BABF-97AA28054861}">
      <dgm:prSet custT="1"/>
      <dgm:spPr/>
      <dgm:t>
        <a:bodyPr/>
        <a:lstStyle/>
        <a:p>
          <a:r>
            <a:rPr lang="en-US" sz="2400">
              <a:solidFill>
                <a:srgbClr val="000000"/>
              </a:solidFill>
            </a:rPr>
            <a:t>Assess ASCVD risk and initiate statin therapy if indicated </a:t>
          </a:r>
          <a:r>
            <a:rPr lang="en-US" sz="2400" b="1" u="none">
              <a:solidFill>
                <a:srgbClr val="000000"/>
              </a:solidFill>
            </a:rPr>
            <a:t>to lower ASCVD risk</a:t>
          </a:r>
        </a:p>
      </dgm:t>
    </dgm:pt>
    <dgm:pt modelId="{F67AB471-07B8-4315-8F93-7C616BADE396}" type="parTrans" cxnId="{94EBF4E1-A310-4C47-98AE-60882538DAB6}">
      <dgm:prSet/>
      <dgm:spPr/>
      <dgm:t>
        <a:bodyPr/>
        <a:lstStyle/>
        <a:p>
          <a:endParaRPr lang="en-US"/>
        </a:p>
      </dgm:t>
    </dgm:pt>
    <dgm:pt modelId="{CE3736EE-3D57-49EA-8A91-0D549C30B281}" type="sibTrans" cxnId="{94EBF4E1-A310-4C47-98AE-60882538DAB6}">
      <dgm:prSet/>
      <dgm:spPr/>
      <dgm:t>
        <a:bodyPr/>
        <a:lstStyle/>
        <a:p>
          <a:endParaRPr lang="en-US"/>
        </a:p>
      </dgm:t>
    </dgm:pt>
    <dgm:pt modelId="{33E1003F-7688-D642-871E-821F2995DC54}">
      <dgm:prSet custT="1"/>
      <dgm:spPr/>
      <dgm:t>
        <a:bodyPr/>
        <a:lstStyle/>
        <a:p>
          <a:r>
            <a:rPr lang="en-US" sz="2400" i="1">
              <a:solidFill>
                <a:srgbClr val="000000"/>
              </a:solidFill>
            </a:rPr>
            <a:t>It is also reasonable </a:t>
          </a:r>
          <a:r>
            <a:rPr lang="en-US" sz="2400">
              <a:solidFill>
                <a:srgbClr val="000000"/>
              </a:solidFill>
            </a:rPr>
            <a:t>to add </a:t>
          </a:r>
          <a:r>
            <a:rPr lang="en-US" sz="2400" b="1" u="none" err="1">
              <a:solidFill>
                <a:srgbClr val="000000"/>
              </a:solidFill>
            </a:rPr>
            <a:t>icosapent</a:t>
          </a:r>
          <a:r>
            <a:rPr lang="en-US" sz="2400" b="1" u="none">
              <a:solidFill>
                <a:srgbClr val="000000"/>
              </a:solidFill>
            </a:rPr>
            <a:t> ethyl (</a:t>
          </a:r>
          <a:r>
            <a:rPr lang="en-US" sz="2400" b="1" u="none" err="1">
              <a:solidFill>
                <a:srgbClr val="000000"/>
              </a:solidFill>
            </a:rPr>
            <a:t>Vascepa</a:t>
          </a:r>
          <a:r>
            <a:rPr lang="en-US" sz="2400" b="1" u="none">
              <a:solidFill>
                <a:srgbClr val="000000"/>
              </a:solidFill>
            </a:rPr>
            <a:t>®) </a:t>
          </a:r>
          <a:r>
            <a:rPr lang="en-US" sz="2400">
              <a:solidFill>
                <a:srgbClr val="000000"/>
              </a:solidFill>
            </a:rPr>
            <a:t>in patients with clinical ASCVD or diabetes, and an LDL-C &lt;100 on statin therapy, </a:t>
          </a:r>
          <a:r>
            <a:rPr lang="en-US" sz="2400" b="1" u="none">
              <a:solidFill>
                <a:srgbClr val="000000"/>
              </a:solidFill>
            </a:rPr>
            <a:t>to lower ASCVD risk</a:t>
          </a:r>
        </a:p>
      </dgm:t>
    </dgm:pt>
    <dgm:pt modelId="{3EB34621-AF8B-AC40-89AD-D73F16D795E3}" type="parTrans" cxnId="{E02F40FB-03CF-5F41-B062-7E8635402850}">
      <dgm:prSet/>
      <dgm:spPr/>
      <dgm:t>
        <a:bodyPr/>
        <a:lstStyle/>
        <a:p>
          <a:endParaRPr lang="en-US"/>
        </a:p>
      </dgm:t>
    </dgm:pt>
    <dgm:pt modelId="{6D214D18-82D8-9C4A-844E-55AFE435AF25}" type="sibTrans" cxnId="{E02F40FB-03CF-5F41-B062-7E8635402850}">
      <dgm:prSet/>
      <dgm:spPr/>
      <dgm:t>
        <a:bodyPr/>
        <a:lstStyle/>
        <a:p>
          <a:endParaRPr lang="en-US"/>
        </a:p>
      </dgm:t>
    </dgm:pt>
    <dgm:pt modelId="{08582D2B-D924-1B4F-9FC5-45F3AA3B7C92}">
      <dgm:prSet/>
      <dgm:spPr/>
      <dgm:t>
        <a:bodyPr/>
        <a:lstStyle/>
        <a:p>
          <a:endParaRPr lang="en-US" sz="2600" b="1" u="none"/>
        </a:p>
      </dgm:t>
    </dgm:pt>
    <dgm:pt modelId="{E8DFCDBD-7CF8-2049-A74C-96B8CDCC2BA7}" type="parTrans" cxnId="{F2F46A02-0E78-F442-A77D-B81D5470BA14}">
      <dgm:prSet/>
      <dgm:spPr/>
      <dgm:t>
        <a:bodyPr/>
        <a:lstStyle/>
        <a:p>
          <a:endParaRPr lang="en-US"/>
        </a:p>
      </dgm:t>
    </dgm:pt>
    <dgm:pt modelId="{DF8161B9-EEED-9D4C-BC9A-5A55D7BE868A}" type="sibTrans" cxnId="{F2F46A02-0E78-F442-A77D-B81D5470BA14}">
      <dgm:prSet/>
      <dgm:spPr/>
      <dgm:t>
        <a:bodyPr/>
        <a:lstStyle/>
        <a:p>
          <a:endParaRPr lang="en-US"/>
        </a:p>
      </dgm:t>
    </dgm:pt>
    <dgm:pt modelId="{6904877C-C94F-0F4E-840A-70830AD6F70D}" type="pres">
      <dgm:prSet presAssocID="{E1C3A02C-B94A-4796-9F10-DD2702F58633}" presName="linear" presStyleCnt="0">
        <dgm:presLayoutVars>
          <dgm:animLvl val="lvl"/>
          <dgm:resizeHandles val="exact"/>
        </dgm:presLayoutVars>
      </dgm:prSet>
      <dgm:spPr/>
    </dgm:pt>
    <dgm:pt modelId="{506285CF-6661-B545-8FE8-3D2C2DF647B2}" type="pres">
      <dgm:prSet presAssocID="{6F1815B6-343E-44FD-BAB8-DB4276B296FD}" presName="parentText" presStyleLbl="node1" presStyleIdx="0" presStyleCnt="1" custLinFactNeighborY="-1440">
        <dgm:presLayoutVars>
          <dgm:chMax val="0"/>
          <dgm:bulletEnabled val="1"/>
        </dgm:presLayoutVars>
      </dgm:prSet>
      <dgm:spPr/>
    </dgm:pt>
    <dgm:pt modelId="{7876FE67-855D-DC46-9396-8C7CC34DD974}" type="pres">
      <dgm:prSet presAssocID="{6F1815B6-343E-44FD-BAB8-DB4276B296F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2F46A02-0E78-F442-A77D-B81D5470BA14}" srcId="{6F1815B6-343E-44FD-BAB8-DB4276B296FD}" destId="{08582D2B-D924-1B4F-9FC5-45F3AA3B7C92}" srcOrd="0" destOrd="0" parTransId="{E8DFCDBD-7CF8-2049-A74C-96B8CDCC2BA7}" sibTransId="{DF8161B9-EEED-9D4C-BC9A-5A55D7BE868A}"/>
    <dgm:cxn modelId="{58C1D645-37C3-D440-B759-A204315CA356}" type="presOf" srcId="{08582D2B-D924-1B4F-9FC5-45F3AA3B7C92}" destId="{7876FE67-855D-DC46-9396-8C7CC34DD974}" srcOrd="0" destOrd="0" presId="urn:microsoft.com/office/officeart/2005/8/layout/vList2"/>
    <dgm:cxn modelId="{B865F168-57FE-B840-AF3A-A70879706C7B}" type="presOf" srcId="{33E1003F-7688-D642-871E-821F2995DC54}" destId="{7876FE67-855D-DC46-9396-8C7CC34DD974}" srcOrd="0" destOrd="2" presId="urn:microsoft.com/office/officeart/2005/8/layout/vList2"/>
    <dgm:cxn modelId="{BB432276-0E56-4794-8FF2-85E1BE7F209F}" srcId="{E1C3A02C-B94A-4796-9F10-DD2702F58633}" destId="{6F1815B6-343E-44FD-BAB8-DB4276B296FD}" srcOrd="0" destOrd="0" parTransId="{F6052978-B8F0-4396-BFAE-3ACEA10EDB04}" sibTransId="{CD2656E0-53A4-4866-A988-BCAB26219B62}"/>
    <dgm:cxn modelId="{4F61207B-2AA6-9B47-A705-57E5C8185B01}" type="presOf" srcId="{90E3E956-99CD-42E6-BABF-97AA28054861}" destId="{7876FE67-855D-DC46-9396-8C7CC34DD974}" srcOrd="0" destOrd="1" presId="urn:microsoft.com/office/officeart/2005/8/layout/vList2"/>
    <dgm:cxn modelId="{D7A7D292-6DC9-2947-8182-024AF5D5515F}" type="presOf" srcId="{E1C3A02C-B94A-4796-9F10-DD2702F58633}" destId="{6904877C-C94F-0F4E-840A-70830AD6F70D}" srcOrd="0" destOrd="0" presId="urn:microsoft.com/office/officeart/2005/8/layout/vList2"/>
    <dgm:cxn modelId="{E84D13D2-0FCB-384D-A59B-54E5F1632596}" type="presOf" srcId="{6F1815B6-343E-44FD-BAB8-DB4276B296FD}" destId="{506285CF-6661-B545-8FE8-3D2C2DF647B2}" srcOrd="0" destOrd="0" presId="urn:microsoft.com/office/officeart/2005/8/layout/vList2"/>
    <dgm:cxn modelId="{94EBF4E1-A310-4C47-98AE-60882538DAB6}" srcId="{6F1815B6-343E-44FD-BAB8-DB4276B296FD}" destId="{90E3E956-99CD-42E6-BABF-97AA28054861}" srcOrd="1" destOrd="0" parTransId="{F67AB471-07B8-4315-8F93-7C616BADE396}" sibTransId="{CE3736EE-3D57-49EA-8A91-0D549C30B281}"/>
    <dgm:cxn modelId="{E02F40FB-03CF-5F41-B062-7E8635402850}" srcId="{6F1815B6-343E-44FD-BAB8-DB4276B296FD}" destId="{33E1003F-7688-D642-871E-821F2995DC54}" srcOrd="2" destOrd="0" parTransId="{3EB34621-AF8B-AC40-89AD-D73F16D795E3}" sibTransId="{6D214D18-82D8-9C4A-844E-55AFE435AF25}"/>
    <dgm:cxn modelId="{21F38232-AAC8-944B-9805-7ECA13D349A7}" type="presParOf" srcId="{6904877C-C94F-0F4E-840A-70830AD6F70D}" destId="{506285CF-6661-B545-8FE8-3D2C2DF647B2}" srcOrd="0" destOrd="0" presId="urn:microsoft.com/office/officeart/2005/8/layout/vList2"/>
    <dgm:cxn modelId="{877DB30B-B7F6-C54D-B088-69EF9E17BCF4}" type="presParOf" srcId="{6904877C-C94F-0F4E-840A-70830AD6F70D}" destId="{7876FE67-855D-DC46-9396-8C7CC34DD97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1C3A02C-B94A-4796-9F10-DD2702F58633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F1815B6-343E-44FD-BAB8-DB4276B296FD}">
      <dgm:prSet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/>
            <a:t>Severe Hypertriglyceridemia                                               (≥500 mg/dL; especially if ≥1000)</a:t>
          </a:r>
        </a:p>
      </dgm:t>
    </dgm:pt>
    <dgm:pt modelId="{F6052978-B8F0-4396-BFAE-3ACEA10EDB04}" type="parTrans" cxnId="{BB432276-0E56-4794-8FF2-85E1BE7F209F}">
      <dgm:prSet/>
      <dgm:spPr/>
      <dgm:t>
        <a:bodyPr/>
        <a:lstStyle/>
        <a:p>
          <a:endParaRPr lang="en-US"/>
        </a:p>
      </dgm:t>
    </dgm:pt>
    <dgm:pt modelId="{CD2656E0-53A4-4866-A988-BCAB26219B62}" type="sibTrans" cxnId="{BB432276-0E56-4794-8FF2-85E1BE7F209F}">
      <dgm:prSet/>
      <dgm:spPr/>
      <dgm:t>
        <a:bodyPr/>
        <a:lstStyle/>
        <a:p>
          <a:endParaRPr lang="en-US"/>
        </a:p>
      </dgm:t>
    </dgm:pt>
    <dgm:pt modelId="{90E3E956-99CD-42E6-BABF-97AA28054861}">
      <dgm:prSet custT="1"/>
      <dgm:spPr/>
      <dgm:t>
        <a:bodyPr/>
        <a:lstStyle/>
        <a:p>
          <a:r>
            <a:rPr lang="en-US" sz="2200" b="1" i="0" u="none">
              <a:solidFill>
                <a:schemeClr val="accent2"/>
              </a:solidFill>
            </a:rPr>
            <a:t>If statin therapy is indicated</a:t>
          </a:r>
          <a:r>
            <a:rPr lang="en-US" sz="2200" u="none">
              <a:solidFill>
                <a:srgbClr val="000000"/>
              </a:solidFill>
            </a:rPr>
            <a:t>, initiate statin therapy</a:t>
          </a:r>
          <a:endParaRPr lang="en-US" sz="2200" b="1" u="none">
            <a:solidFill>
              <a:srgbClr val="000000"/>
            </a:solidFill>
          </a:endParaRPr>
        </a:p>
      </dgm:t>
    </dgm:pt>
    <dgm:pt modelId="{F67AB471-07B8-4315-8F93-7C616BADE396}" type="parTrans" cxnId="{94EBF4E1-A310-4C47-98AE-60882538DAB6}">
      <dgm:prSet/>
      <dgm:spPr/>
      <dgm:t>
        <a:bodyPr/>
        <a:lstStyle/>
        <a:p>
          <a:endParaRPr lang="en-US"/>
        </a:p>
      </dgm:t>
    </dgm:pt>
    <dgm:pt modelId="{CE3736EE-3D57-49EA-8A91-0D549C30B281}" type="sibTrans" cxnId="{94EBF4E1-A310-4C47-98AE-60882538DAB6}">
      <dgm:prSet/>
      <dgm:spPr/>
      <dgm:t>
        <a:bodyPr/>
        <a:lstStyle/>
        <a:p>
          <a:endParaRPr lang="en-US"/>
        </a:p>
      </dgm:t>
    </dgm:pt>
    <dgm:pt modelId="{08582D2B-D924-1B4F-9FC5-45F3AA3B7C92}">
      <dgm:prSet/>
      <dgm:spPr/>
      <dgm:t>
        <a:bodyPr/>
        <a:lstStyle/>
        <a:p>
          <a:endParaRPr lang="en-US" sz="2000" b="1" u="none">
            <a:solidFill>
              <a:srgbClr val="000000"/>
            </a:solidFill>
          </a:endParaRPr>
        </a:p>
      </dgm:t>
    </dgm:pt>
    <dgm:pt modelId="{E8DFCDBD-7CF8-2049-A74C-96B8CDCC2BA7}" type="parTrans" cxnId="{F2F46A02-0E78-F442-A77D-B81D5470BA14}">
      <dgm:prSet/>
      <dgm:spPr/>
      <dgm:t>
        <a:bodyPr/>
        <a:lstStyle/>
        <a:p>
          <a:endParaRPr lang="en-US"/>
        </a:p>
      </dgm:t>
    </dgm:pt>
    <dgm:pt modelId="{DF8161B9-EEED-9D4C-BC9A-5A55D7BE868A}" type="sibTrans" cxnId="{F2F46A02-0E78-F442-A77D-B81D5470BA14}">
      <dgm:prSet/>
      <dgm:spPr/>
      <dgm:t>
        <a:bodyPr/>
        <a:lstStyle/>
        <a:p>
          <a:endParaRPr lang="en-US"/>
        </a:p>
      </dgm:t>
    </dgm:pt>
    <dgm:pt modelId="{1C4F722D-1EBE-F144-956D-046D89419ED7}">
      <dgm:prSet custT="1"/>
      <dgm:spPr/>
      <dgm:t>
        <a:bodyPr/>
        <a:lstStyle/>
        <a:p>
          <a:r>
            <a:rPr lang="en-US" sz="2200" i="1">
              <a:solidFill>
                <a:srgbClr val="000000"/>
              </a:solidFill>
            </a:rPr>
            <a:t>Initiate </a:t>
          </a:r>
          <a:r>
            <a:rPr lang="en-US" sz="2200">
              <a:solidFill>
                <a:srgbClr val="000000"/>
              </a:solidFill>
            </a:rPr>
            <a:t>fenofibrate and/or prescription O3FA (2-4 g/d)</a:t>
          </a:r>
          <a:endParaRPr lang="en-US" sz="2200" u="sng">
            <a:solidFill>
              <a:srgbClr val="000000"/>
            </a:solidFill>
          </a:endParaRPr>
        </a:p>
      </dgm:t>
    </dgm:pt>
    <dgm:pt modelId="{6909FFDA-874E-C84B-B5D0-5D39E154FB9D}" type="parTrans" cxnId="{4DAFE95F-39D5-7B4D-A7FD-480E0B1F69B6}">
      <dgm:prSet/>
      <dgm:spPr/>
      <dgm:t>
        <a:bodyPr/>
        <a:lstStyle/>
        <a:p>
          <a:endParaRPr lang="en-US"/>
        </a:p>
      </dgm:t>
    </dgm:pt>
    <dgm:pt modelId="{766FB161-E6A3-384A-B06B-E6A895E8DD02}" type="sibTrans" cxnId="{4DAFE95F-39D5-7B4D-A7FD-480E0B1F69B6}">
      <dgm:prSet/>
      <dgm:spPr/>
      <dgm:t>
        <a:bodyPr/>
        <a:lstStyle/>
        <a:p>
          <a:endParaRPr lang="en-US"/>
        </a:p>
      </dgm:t>
    </dgm:pt>
    <dgm:pt modelId="{A0511F90-73FC-8245-9AC3-CF12D422E59D}">
      <dgm:prSet custT="1"/>
      <dgm:spPr/>
      <dgm:t>
        <a:bodyPr/>
        <a:lstStyle/>
        <a:p>
          <a:r>
            <a:rPr lang="en-US" sz="2200" u="none">
              <a:solidFill>
                <a:srgbClr val="000000"/>
              </a:solidFill>
            </a:rPr>
            <a:t>Gemfibrozil </a:t>
          </a:r>
          <a:r>
            <a:rPr lang="en-US" sz="2200" i="1" u="none">
              <a:solidFill>
                <a:srgbClr val="000000"/>
              </a:solidFill>
            </a:rPr>
            <a:t>may</a:t>
          </a:r>
          <a:r>
            <a:rPr lang="en-US" sz="2200" u="none">
              <a:solidFill>
                <a:srgbClr val="000000"/>
              </a:solidFill>
            </a:rPr>
            <a:t> be considered </a:t>
          </a:r>
          <a:r>
            <a:rPr lang="en-US" sz="2200" b="1" u="none">
              <a:solidFill>
                <a:srgbClr val="000000"/>
              </a:solidFill>
            </a:rPr>
            <a:t>only if the patient is not on statin therapy</a:t>
          </a:r>
          <a:r>
            <a:rPr lang="en-US" sz="2200" u="none">
              <a:solidFill>
                <a:srgbClr val="000000"/>
              </a:solidFill>
            </a:rPr>
            <a:t>, although fenofibrate is still preferred since it’s once daily and better tolerated</a:t>
          </a:r>
        </a:p>
      </dgm:t>
    </dgm:pt>
    <dgm:pt modelId="{32F1DE5D-9FD5-C74F-B0CA-D155761BC46C}" type="parTrans" cxnId="{B908D941-0063-5F4A-939A-97AC02A25D01}">
      <dgm:prSet/>
      <dgm:spPr/>
      <dgm:t>
        <a:bodyPr/>
        <a:lstStyle/>
        <a:p>
          <a:endParaRPr lang="en-US"/>
        </a:p>
      </dgm:t>
    </dgm:pt>
    <dgm:pt modelId="{47A60972-4546-6346-B4A3-41085EFF55D7}" type="sibTrans" cxnId="{B908D941-0063-5F4A-939A-97AC02A25D01}">
      <dgm:prSet/>
      <dgm:spPr/>
      <dgm:t>
        <a:bodyPr/>
        <a:lstStyle/>
        <a:p>
          <a:endParaRPr lang="en-US"/>
        </a:p>
      </dgm:t>
    </dgm:pt>
    <dgm:pt modelId="{CA37E633-0FEA-F149-B2F6-AF37E2630B52}">
      <dgm:prSet custT="1"/>
      <dgm:spPr/>
      <dgm:t>
        <a:bodyPr/>
        <a:lstStyle/>
        <a:p>
          <a:r>
            <a:rPr lang="en-US" sz="2200" b="1" i="0">
              <a:solidFill>
                <a:schemeClr val="accent2"/>
              </a:solidFill>
            </a:rPr>
            <a:t>Only consider niacin when all of the above options are not tolerated or contraindicated</a:t>
          </a:r>
          <a:endParaRPr lang="en-US" sz="2200" b="1" i="0" u="sng">
            <a:solidFill>
              <a:schemeClr val="accent2"/>
            </a:solidFill>
          </a:endParaRPr>
        </a:p>
      </dgm:t>
    </dgm:pt>
    <dgm:pt modelId="{DADE2E9D-BC83-B549-89B3-F8C462E21648}" type="parTrans" cxnId="{1B9B12AA-6D41-7840-96B5-9AB821DED174}">
      <dgm:prSet/>
      <dgm:spPr/>
      <dgm:t>
        <a:bodyPr/>
        <a:lstStyle/>
        <a:p>
          <a:endParaRPr lang="en-US"/>
        </a:p>
      </dgm:t>
    </dgm:pt>
    <dgm:pt modelId="{9457D287-0E21-E242-BD5A-01030094FCAE}" type="sibTrans" cxnId="{1B9B12AA-6D41-7840-96B5-9AB821DED174}">
      <dgm:prSet/>
      <dgm:spPr/>
      <dgm:t>
        <a:bodyPr/>
        <a:lstStyle/>
        <a:p>
          <a:endParaRPr lang="en-US"/>
        </a:p>
      </dgm:t>
    </dgm:pt>
    <dgm:pt modelId="{6904877C-C94F-0F4E-840A-70830AD6F70D}" type="pres">
      <dgm:prSet presAssocID="{E1C3A02C-B94A-4796-9F10-DD2702F58633}" presName="linear" presStyleCnt="0">
        <dgm:presLayoutVars>
          <dgm:animLvl val="lvl"/>
          <dgm:resizeHandles val="exact"/>
        </dgm:presLayoutVars>
      </dgm:prSet>
      <dgm:spPr/>
    </dgm:pt>
    <dgm:pt modelId="{506285CF-6661-B545-8FE8-3D2C2DF647B2}" type="pres">
      <dgm:prSet presAssocID="{6F1815B6-343E-44FD-BAB8-DB4276B296FD}" presName="parentText" presStyleLbl="node1" presStyleIdx="0" presStyleCnt="1" custLinFactNeighborY="-1440">
        <dgm:presLayoutVars>
          <dgm:chMax val="0"/>
          <dgm:bulletEnabled val="1"/>
        </dgm:presLayoutVars>
      </dgm:prSet>
      <dgm:spPr/>
    </dgm:pt>
    <dgm:pt modelId="{7876FE67-855D-DC46-9396-8C7CC34DD974}" type="pres">
      <dgm:prSet presAssocID="{6F1815B6-343E-44FD-BAB8-DB4276B296FD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2F46A02-0E78-F442-A77D-B81D5470BA14}" srcId="{6F1815B6-343E-44FD-BAB8-DB4276B296FD}" destId="{08582D2B-D924-1B4F-9FC5-45F3AA3B7C92}" srcOrd="0" destOrd="0" parTransId="{E8DFCDBD-7CF8-2049-A74C-96B8CDCC2BA7}" sibTransId="{DF8161B9-EEED-9D4C-BC9A-5A55D7BE868A}"/>
    <dgm:cxn modelId="{B908D941-0063-5F4A-939A-97AC02A25D01}" srcId="{1C4F722D-1EBE-F144-956D-046D89419ED7}" destId="{A0511F90-73FC-8245-9AC3-CF12D422E59D}" srcOrd="0" destOrd="0" parTransId="{32F1DE5D-9FD5-C74F-B0CA-D155761BC46C}" sibTransId="{47A60972-4546-6346-B4A3-41085EFF55D7}"/>
    <dgm:cxn modelId="{58C1D645-37C3-D440-B759-A204315CA356}" type="presOf" srcId="{08582D2B-D924-1B4F-9FC5-45F3AA3B7C92}" destId="{7876FE67-855D-DC46-9396-8C7CC34DD974}" srcOrd="0" destOrd="0" presId="urn:microsoft.com/office/officeart/2005/8/layout/vList2"/>
    <dgm:cxn modelId="{05F1164D-38AA-BE4E-BA8F-C8EA0FC79788}" type="presOf" srcId="{CA37E633-0FEA-F149-B2F6-AF37E2630B52}" destId="{7876FE67-855D-DC46-9396-8C7CC34DD974}" srcOrd="0" destOrd="4" presId="urn:microsoft.com/office/officeart/2005/8/layout/vList2"/>
    <dgm:cxn modelId="{4DAFE95F-39D5-7B4D-A7FD-480E0B1F69B6}" srcId="{6F1815B6-343E-44FD-BAB8-DB4276B296FD}" destId="{1C4F722D-1EBE-F144-956D-046D89419ED7}" srcOrd="2" destOrd="0" parTransId="{6909FFDA-874E-C84B-B5D0-5D39E154FB9D}" sibTransId="{766FB161-E6A3-384A-B06B-E6A895E8DD02}"/>
    <dgm:cxn modelId="{BB432276-0E56-4794-8FF2-85E1BE7F209F}" srcId="{E1C3A02C-B94A-4796-9F10-DD2702F58633}" destId="{6F1815B6-343E-44FD-BAB8-DB4276B296FD}" srcOrd="0" destOrd="0" parTransId="{F6052978-B8F0-4396-BFAE-3ACEA10EDB04}" sibTransId="{CD2656E0-53A4-4866-A988-BCAB26219B62}"/>
    <dgm:cxn modelId="{4F61207B-2AA6-9B47-A705-57E5C8185B01}" type="presOf" srcId="{90E3E956-99CD-42E6-BABF-97AA28054861}" destId="{7876FE67-855D-DC46-9396-8C7CC34DD974}" srcOrd="0" destOrd="1" presId="urn:microsoft.com/office/officeart/2005/8/layout/vList2"/>
    <dgm:cxn modelId="{CE0CF780-C61D-C746-9CA4-D580D90E60D9}" type="presOf" srcId="{1C4F722D-1EBE-F144-956D-046D89419ED7}" destId="{7876FE67-855D-DC46-9396-8C7CC34DD974}" srcOrd="0" destOrd="2" presId="urn:microsoft.com/office/officeart/2005/8/layout/vList2"/>
    <dgm:cxn modelId="{D7A7D292-6DC9-2947-8182-024AF5D5515F}" type="presOf" srcId="{E1C3A02C-B94A-4796-9F10-DD2702F58633}" destId="{6904877C-C94F-0F4E-840A-70830AD6F70D}" srcOrd="0" destOrd="0" presId="urn:microsoft.com/office/officeart/2005/8/layout/vList2"/>
    <dgm:cxn modelId="{1B9B12AA-6D41-7840-96B5-9AB821DED174}" srcId="{1C4F722D-1EBE-F144-956D-046D89419ED7}" destId="{CA37E633-0FEA-F149-B2F6-AF37E2630B52}" srcOrd="1" destOrd="0" parTransId="{DADE2E9D-BC83-B549-89B3-F8C462E21648}" sibTransId="{9457D287-0E21-E242-BD5A-01030094FCAE}"/>
    <dgm:cxn modelId="{E84D13D2-0FCB-384D-A59B-54E5F1632596}" type="presOf" srcId="{6F1815B6-343E-44FD-BAB8-DB4276B296FD}" destId="{506285CF-6661-B545-8FE8-3D2C2DF647B2}" srcOrd="0" destOrd="0" presId="urn:microsoft.com/office/officeart/2005/8/layout/vList2"/>
    <dgm:cxn modelId="{94EBF4E1-A310-4C47-98AE-60882538DAB6}" srcId="{6F1815B6-343E-44FD-BAB8-DB4276B296FD}" destId="{90E3E956-99CD-42E6-BABF-97AA28054861}" srcOrd="1" destOrd="0" parTransId="{F67AB471-07B8-4315-8F93-7C616BADE396}" sibTransId="{CE3736EE-3D57-49EA-8A91-0D549C30B281}"/>
    <dgm:cxn modelId="{D4A219F4-2158-814C-9853-A434B27FE947}" type="presOf" srcId="{A0511F90-73FC-8245-9AC3-CF12D422E59D}" destId="{7876FE67-855D-DC46-9396-8C7CC34DD974}" srcOrd="0" destOrd="3" presId="urn:microsoft.com/office/officeart/2005/8/layout/vList2"/>
    <dgm:cxn modelId="{21F38232-AAC8-944B-9805-7ECA13D349A7}" type="presParOf" srcId="{6904877C-C94F-0F4E-840A-70830AD6F70D}" destId="{506285CF-6661-B545-8FE8-3D2C2DF647B2}" srcOrd="0" destOrd="0" presId="urn:microsoft.com/office/officeart/2005/8/layout/vList2"/>
    <dgm:cxn modelId="{877DB30B-B7F6-C54D-B088-69EF9E17BCF4}" type="presParOf" srcId="{6904877C-C94F-0F4E-840A-70830AD6F70D}" destId="{7876FE67-855D-DC46-9396-8C7CC34DD97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568D1-904E-2741-80C3-6AD21581526C}">
      <dsp:nvSpPr>
        <dsp:cNvPr id="0" name=""/>
        <dsp:cNvSpPr/>
      </dsp:nvSpPr>
      <dsp:spPr>
        <a:xfrm>
          <a:off x="0" y="0"/>
          <a:ext cx="7731382" cy="69541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Use access link + code sent by email after the session ​</a:t>
          </a:r>
          <a:endParaRPr lang="en-US" sz="2200" kern="1200">
            <a:solidFill>
              <a:srgbClr val="000000"/>
            </a:solidFill>
          </a:endParaRPr>
        </a:p>
      </dsp:txBody>
      <dsp:txXfrm>
        <a:off x="20368" y="20368"/>
        <a:ext cx="6899610" cy="654680"/>
      </dsp:txXfrm>
    </dsp:sp>
    <dsp:sp modelId="{CBA4176C-0701-4F43-A867-4F4223474A47}">
      <dsp:nvSpPr>
        <dsp:cNvPr id="0" name=""/>
        <dsp:cNvSpPr/>
      </dsp:nvSpPr>
      <dsp:spPr>
        <a:xfrm>
          <a:off x="577343" y="792001"/>
          <a:ext cx="7731382" cy="69541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Enroll in the course using the link ​</a:t>
          </a:r>
        </a:p>
      </dsp:txBody>
      <dsp:txXfrm>
        <a:off x="597711" y="812369"/>
        <a:ext cx="6661282" cy="654680"/>
      </dsp:txXfrm>
    </dsp:sp>
    <dsp:sp modelId="{06530D5E-A4DC-D048-8EFE-9603AF7FE770}">
      <dsp:nvSpPr>
        <dsp:cNvPr id="0" name=""/>
        <dsp:cNvSpPr/>
      </dsp:nvSpPr>
      <dsp:spPr>
        <a:xfrm>
          <a:off x="1154687" y="1584003"/>
          <a:ext cx="7731382" cy="69541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Enter access code to unlock content ​</a:t>
          </a:r>
        </a:p>
      </dsp:txBody>
      <dsp:txXfrm>
        <a:off x="1175055" y="1604371"/>
        <a:ext cx="6661282" cy="654680"/>
      </dsp:txXfrm>
    </dsp:sp>
    <dsp:sp modelId="{5EAEF161-0243-DF46-A841-5D2A72BEF906}">
      <dsp:nvSpPr>
        <dsp:cNvPr id="0" name=""/>
        <dsp:cNvSpPr/>
      </dsp:nvSpPr>
      <dsp:spPr>
        <a:xfrm>
          <a:off x="1732030" y="2376005"/>
          <a:ext cx="7731382" cy="69541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Complete knowledge checks and evaluation ​</a:t>
          </a:r>
        </a:p>
      </dsp:txBody>
      <dsp:txXfrm>
        <a:off x="1752398" y="2396373"/>
        <a:ext cx="6661282" cy="654680"/>
      </dsp:txXfrm>
    </dsp:sp>
    <dsp:sp modelId="{4D4710B0-3607-C840-92BE-A09193DF9A7E}">
      <dsp:nvSpPr>
        <dsp:cNvPr id="0" name=""/>
        <dsp:cNvSpPr/>
      </dsp:nvSpPr>
      <dsp:spPr>
        <a:xfrm>
          <a:off x="2309374" y="3168007"/>
          <a:ext cx="7731382" cy="695416"/>
        </a:xfrm>
        <a:prstGeom prst="roundRect">
          <a:avLst>
            <a:gd name="adj" fmla="val 10000"/>
          </a:avLst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solidFill>
                <a:srgbClr val="0000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rPr>
            <a:t>Claim credit and download certificate​</a:t>
          </a:r>
        </a:p>
      </dsp:txBody>
      <dsp:txXfrm>
        <a:off x="2329742" y="3188375"/>
        <a:ext cx="6661282" cy="654680"/>
      </dsp:txXfrm>
    </dsp:sp>
    <dsp:sp modelId="{C371555C-D5EB-9745-8CB4-DD5CF82A4520}">
      <dsp:nvSpPr>
        <dsp:cNvPr id="0" name=""/>
        <dsp:cNvSpPr/>
      </dsp:nvSpPr>
      <dsp:spPr>
        <a:xfrm>
          <a:off x="7279362" y="508040"/>
          <a:ext cx="452020" cy="4520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50000"/>
            <a:alpha val="90000"/>
          </a:schemeClr>
        </a:solidFill>
        <a:ln w="19050" cap="flat" cmpd="sng" algn="ctr">
          <a:solidFill>
            <a:schemeClr val="bg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solidFill>
              <a:srgbClr val="000000"/>
            </a:solidFill>
          </a:endParaRPr>
        </a:p>
      </dsp:txBody>
      <dsp:txXfrm>
        <a:off x="7381066" y="508040"/>
        <a:ext cx="248612" cy="340145"/>
      </dsp:txXfrm>
    </dsp:sp>
    <dsp:sp modelId="{8E0E99DE-6D92-0B46-B497-2FDB1EF22ED6}">
      <dsp:nvSpPr>
        <dsp:cNvPr id="0" name=""/>
        <dsp:cNvSpPr/>
      </dsp:nvSpPr>
      <dsp:spPr>
        <a:xfrm>
          <a:off x="7856705" y="1300042"/>
          <a:ext cx="452020" cy="4520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50000"/>
            <a:alpha val="90000"/>
          </a:schemeClr>
        </a:solidFill>
        <a:ln w="19050" cap="flat" cmpd="sng" algn="ctr">
          <a:solidFill>
            <a:schemeClr val="bg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solidFill>
              <a:srgbClr val="000000"/>
            </a:solidFill>
          </a:endParaRPr>
        </a:p>
      </dsp:txBody>
      <dsp:txXfrm>
        <a:off x="7958409" y="1300042"/>
        <a:ext cx="248612" cy="340145"/>
      </dsp:txXfrm>
    </dsp:sp>
    <dsp:sp modelId="{3B28A18E-F331-994F-8974-32DD092544E9}">
      <dsp:nvSpPr>
        <dsp:cNvPr id="0" name=""/>
        <dsp:cNvSpPr/>
      </dsp:nvSpPr>
      <dsp:spPr>
        <a:xfrm>
          <a:off x="8434049" y="2080453"/>
          <a:ext cx="452020" cy="4520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50000"/>
            <a:alpha val="90000"/>
          </a:schemeClr>
        </a:solidFill>
        <a:ln w="19050" cap="flat" cmpd="sng" algn="ctr">
          <a:solidFill>
            <a:schemeClr val="bg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solidFill>
              <a:srgbClr val="000000"/>
            </a:solidFill>
          </a:endParaRPr>
        </a:p>
      </dsp:txBody>
      <dsp:txXfrm>
        <a:off x="8535753" y="2080453"/>
        <a:ext cx="248612" cy="340145"/>
      </dsp:txXfrm>
    </dsp:sp>
    <dsp:sp modelId="{C48441F3-F1B9-214C-8FE0-29AA554A1209}">
      <dsp:nvSpPr>
        <dsp:cNvPr id="0" name=""/>
        <dsp:cNvSpPr/>
      </dsp:nvSpPr>
      <dsp:spPr>
        <a:xfrm>
          <a:off x="9011392" y="2880182"/>
          <a:ext cx="452020" cy="452020"/>
        </a:xfrm>
        <a:prstGeom prst="downArrow">
          <a:avLst>
            <a:gd name="adj1" fmla="val 55000"/>
            <a:gd name="adj2" fmla="val 45000"/>
          </a:avLst>
        </a:prstGeom>
        <a:solidFill>
          <a:schemeClr val="bg2">
            <a:lumMod val="50000"/>
            <a:alpha val="90000"/>
          </a:schemeClr>
        </a:solidFill>
        <a:ln w="19050" cap="flat" cmpd="sng" algn="ctr">
          <a:solidFill>
            <a:schemeClr val="bg2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>
            <a:solidFill>
              <a:srgbClr val="000000"/>
            </a:solidFill>
          </a:endParaRPr>
        </a:p>
      </dsp:txBody>
      <dsp:txXfrm>
        <a:off x="9113096" y="2880182"/>
        <a:ext cx="248612" cy="3401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78793B-FBCB-A147-977D-40A264716315}">
      <dsp:nvSpPr>
        <dsp:cNvPr id="0" name=""/>
        <dsp:cNvSpPr/>
      </dsp:nvSpPr>
      <dsp:spPr>
        <a:xfrm>
          <a:off x="807238" y="824"/>
          <a:ext cx="2895195" cy="1589587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Clinical ASCVD</a:t>
          </a:r>
        </a:p>
      </dsp:txBody>
      <dsp:txXfrm>
        <a:off x="884835" y="78421"/>
        <a:ext cx="2740001" cy="1434393"/>
      </dsp:txXfrm>
    </dsp:sp>
    <dsp:sp modelId="{A9227BA5-8B84-CB47-BECD-A6144758CA9F}">
      <dsp:nvSpPr>
        <dsp:cNvPr id="0" name=""/>
        <dsp:cNvSpPr/>
      </dsp:nvSpPr>
      <dsp:spPr>
        <a:xfrm>
          <a:off x="3967364" y="824"/>
          <a:ext cx="2895195" cy="1589587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Subclinical Atherosclerosis</a:t>
          </a:r>
        </a:p>
      </dsp:txBody>
      <dsp:txXfrm>
        <a:off x="4044961" y="78421"/>
        <a:ext cx="2740001" cy="1434393"/>
      </dsp:txXfrm>
    </dsp:sp>
    <dsp:sp modelId="{77F9BEDF-3C43-AA45-B282-2A74A3313D80}">
      <dsp:nvSpPr>
        <dsp:cNvPr id="0" name=""/>
        <dsp:cNvSpPr/>
      </dsp:nvSpPr>
      <dsp:spPr>
        <a:xfrm>
          <a:off x="7127491" y="824"/>
          <a:ext cx="2895195" cy="1589587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u="none" kern="1200"/>
            <a:t>Severe Hyper-</a:t>
          </a:r>
          <a:r>
            <a:rPr lang="en-US" sz="2800" b="0" i="0" u="none" kern="1200" err="1"/>
            <a:t>cholesterolemia</a:t>
          </a:r>
          <a:r>
            <a:rPr lang="en-US" sz="2800" b="0" i="0" u="none" kern="1200"/>
            <a:t> (LDL-C </a:t>
          </a:r>
          <a:r>
            <a:rPr lang="en-US" sz="2800" b="0" i="0" kern="1200"/>
            <a:t>&gt;</a:t>
          </a:r>
          <a:r>
            <a:rPr lang="en-US" sz="2800" b="0" i="0" u="none" kern="1200"/>
            <a:t>190)</a:t>
          </a:r>
          <a:r>
            <a:rPr lang="en-US" sz="2800" b="0" i="0" kern="1200"/>
            <a:t>​</a:t>
          </a:r>
          <a:endParaRPr lang="en-US" sz="2800" kern="1200"/>
        </a:p>
      </dsp:txBody>
      <dsp:txXfrm>
        <a:off x="7205088" y="78421"/>
        <a:ext cx="2740001" cy="1434393"/>
      </dsp:txXfrm>
    </dsp:sp>
    <dsp:sp modelId="{4F703EB2-F574-FC43-A855-4C97E1121001}">
      <dsp:nvSpPr>
        <dsp:cNvPr id="0" name=""/>
        <dsp:cNvSpPr/>
      </dsp:nvSpPr>
      <dsp:spPr>
        <a:xfrm>
          <a:off x="2387301" y="1855343"/>
          <a:ext cx="2895195" cy="1589587"/>
        </a:xfrm>
        <a:prstGeom prst="round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Diabetes 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(Type 1 or 2)</a:t>
          </a:r>
        </a:p>
      </dsp:txBody>
      <dsp:txXfrm>
        <a:off x="2464898" y="1932940"/>
        <a:ext cx="2740001" cy="1434393"/>
      </dsp:txXfrm>
    </dsp:sp>
    <dsp:sp modelId="{BA577B58-3CAF-274F-A668-B62431993F07}">
      <dsp:nvSpPr>
        <dsp:cNvPr id="0" name=""/>
        <dsp:cNvSpPr/>
      </dsp:nvSpPr>
      <dsp:spPr>
        <a:xfrm>
          <a:off x="5547428" y="1855343"/>
          <a:ext cx="2895195" cy="1589587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Primary Prevention</a:t>
          </a:r>
        </a:p>
      </dsp:txBody>
      <dsp:txXfrm>
        <a:off x="5625025" y="1932940"/>
        <a:ext cx="2740001" cy="14343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8713F-20C0-E140-A60F-1EBF794C70E9}">
      <dsp:nvSpPr>
        <dsp:cNvPr id="0" name=""/>
        <dsp:cNvSpPr/>
      </dsp:nvSpPr>
      <dsp:spPr>
        <a:xfrm>
          <a:off x="0" y="0"/>
          <a:ext cx="7123727" cy="937736"/>
        </a:xfrm>
        <a:prstGeom prst="roundRect">
          <a:avLst>
            <a:gd name="adj" fmla="val 10000"/>
          </a:avLst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  Calculate and Classify</a:t>
          </a:r>
        </a:p>
      </dsp:txBody>
      <dsp:txXfrm>
        <a:off x="27465" y="27465"/>
        <a:ext cx="6032598" cy="882806"/>
      </dsp:txXfrm>
    </dsp:sp>
    <dsp:sp modelId="{A63C1FA8-FBED-C445-982D-8545A30CFCD9}">
      <dsp:nvSpPr>
        <dsp:cNvPr id="0" name=""/>
        <dsp:cNvSpPr/>
      </dsp:nvSpPr>
      <dsp:spPr>
        <a:xfrm>
          <a:off x="596612" y="1108233"/>
          <a:ext cx="7123727" cy="937736"/>
        </a:xfrm>
        <a:prstGeom prst="roundRect">
          <a:avLst>
            <a:gd name="adj" fmla="val 10000"/>
          </a:avLst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  Personalize</a:t>
          </a:r>
        </a:p>
      </dsp:txBody>
      <dsp:txXfrm>
        <a:off x="624077" y="1135698"/>
        <a:ext cx="5862656" cy="882806"/>
      </dsp:txXfrm>
    </dsp:sp>
    <dsp:sp modelId="{22B57B80-BEB1-024C-A264-F61CF2820D6C}">
      <dsp:nvSpPr>
        <dsp:cNvPr id="0" name=""/>
        <dsp:cNvSpPr/>
      </dsp:nvSpPr>
      <dsp:spPr>
        <a:xfrm>
          <a:off x="1184319" y="2216467"/>
          <a:ext cx="7123727" cy="937736"/>
        </a:xfrm>
        <a:prstGeom prst="roundRect">
          <a:avLst>
            <a:gd name="adj" fmla="val 10000"/>
          </a:avLst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  Reclassify and Reassess</a:t>
          </a:r>
        </a:p>
      </dsp:txBody>
      <dsp:txXfrm>
        <a:off x="1211784" y="2243932"/>
        <a:ext cx="5871561" cy="882806"/>
      </dsp:txXfrm>
    </dsp:sp>
    <dsp:sp modelId="{BC328B31-E00F-BF4A-BF39-AA2ABE53EA10}">
      <dsp:nvSpPr>
        <dsp:cNvPr id="0" name=""/>
        <dsp:cNvSpPr/>
      </dsp:nvSpPr>
      <dsp:spPr>
        <a:xfrm>
          <a:off x="1780931" y="3324700"/>
          <a:ext cx="7123727" cy="937736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  Decide and Treat</a:t>
          </a:r>
        </a:p>
      </dsp:txBody>
      <dsp:txXfrm>
        <a:off x="1808396" y="3352165"/>
        <a:ext cx="5862656" cy="882806"/>
      </dsp:txXfrm>
    </dsp:sp>
    <dsp:sp modelId="{5A5D5F2D-7C2E-7247-AB78-6C34FD9D0A34}">
      <dsp:nvSpPr>
        <dsp:cNvPr id="0" name=""/>
        <dsp:cNvSpPr/>
      </dsp:nvSpPr>
      <dsp:spPr>
        <a:xfrm>
          <a:off x="6514198" y="718220"/>
          <a:ext cx="609528" cy="60952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6651342" y="718220"/>
        <a:ext cx="335240" cy="458670"/>
      </dsp:txXfrm>
    </dsp:sp>
    <dsp:sp modelId="{771FFC19-C0A0-D54B-A8D6-B5BC8298DF38}">
      <dsp:nvSpPr>
        <dsp:cNvPr id="0" name=""/>
        <dsp:cNvSpPr/>
      </dsp:nvSpPr>
      <dsp:spPr>
        <a:xfrm>
          <a:off x="7110810" y="1826454"/>
          <a:ext cx="609528" cy="60952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477591"/>
            <a:satOff val="-20404"/>
            <a:lumOff val="-2484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247954" y="1826454"/>
        <a:ext cx="335240" cy="458670"/>
      </dsp:txXfrm>
    </dsp:sp>
    <dsp:sp modelId="{54A46949-5052-E148-8AFE-68031ED234EB}">
      <dsp:nvSpPr>
        <dsp:cNvPr id="0" name=""/>
        <dsp:cNvSpPr/>
      </dsp:nvSpPr>
      <dsp:spPr>
        <a:xfrm>
          <a:off x="7698518" y="2934687"/>
          <a:ext cx="609528" cy="609528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955182"/>
            <a:satOff val="-40808"/>
            <a:lumOff val="-4969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kern="1200"/>
        </a:p>
      </dsp:txBody>
      <dsp:txXfrm>
        <a:off x="7835662" y="2934687"/>
        <a:ext cx="335240" cy="45867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B233EB-D661-BA4E-B041-B49978B21ABB}">
      <dsp:nvSpPr>
        <dsp:cNvPr id="0" name=""/>
        <dsp:cNvSpPr/>
      </dsp:nvSpPr>
      <dsp:spPr>
        <a:xfrm>
          <a:off x="0" y="16048"/>
          <a:ext cx="6376208" cy="561600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Low (0 to &lt;3%)</a:t>
          </a:r>
        </a:p>
      </dsp:txBody>
      <dsp:txXfrm>
        <a:off x="27415" y="43463"/>
        <a:ext cx="6321378" cy="506770"/>
      </dsp:txXfrm>
    </dsp:sp>
    <dsp:sp modelId="{BE065199-D6B8-3A40-915A-96755CDEB82C}">
      <dsp:nvSpPr>
        <dsp:cNvPr id="0" name=""/>
        <dsp:cNvSpPr/>
      </dsp:nvSpPr>
      <dsp:spPr>
        <a:xfrm>
          <a:off x="0" y="577648"/>
          <a:ext cx="6376208" cy="900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44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ts val="60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rgbClr val="000000"/>
              </a:solidFill>
            </a:rPr>
            <a:t>Lifestyle intervention only if LDL-C &lt;160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rgbClr val="000000"/>
              </a:solidFill>
            </a:rPr>
            <a:t>May consider moderate-intensity statin therapy if LDL-C ≥160</a:t>
          </a:r>
        </a:p>
      </dsp:txBody>
      <dsp:txXfrm>
        <a:off x="0" y="577648"/>
        <a:ext cx="6376208" cy="900450"/>
      </dsp:txXfrm>
    </dsp:sp>
    <dsp:sp modelId="{430E47A7-3022-4746-AD4C-C8F5D32BF58A}">
      <dsp:nvSpPr>
        <dsp:cNvPr id="0" name=""/>
        <dsp:cNvSpPr/>
      </dsp:nvSpPr>
      <dsp:spPr>
        <a:xfrm>
          <a:off x="0" y="1478098"/>
          <a:ext cx="6376208" cy="561600"/>
        </a:xfrm>
        <a:prstGeom prst="round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Borderline (3 to &lt;5%)</a:t>
          </a:r>
        </a:p>
      </dsp:txBody>
      <dsp:txXfrm>
        <a:off x="27415" y="1505513"/>
        <a:ext cx="6321378" cy="506770"/>
      </dsp:txXfrm>
    </dsp:sp>
    <dsp:sp modelId="{ADA96FF8-0233-D74F-A424-4E5C34D20F0B}">
      <dsp:nvSpPr>
        <dsp:cNvPr id="0" name=""/>
        <dsp:cNvSpPr/>
      </dsp:nvSpPr>
      <dsp:spPr>
        <a:xfrm>
          <a:off x="0" y="2039698"/>
          <a:ext cx="6376208" cy="14283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44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rgbClr val="000000"/>
              </a:solidFill>
            </a:rPr>
            <a:t>Lifestyle intervention only, </a:t>
          </a:r>
          <a:r>
            <a:rPr lang="en-US" sz="2000" b="1" kern="1200">
              <a:solidFill>
                <a:srgbClr val="000000"/>
              </a:solidFill>
            </a:rPr>
            <a:t>UNLESS</a:t>
          </a:r>
          <a:r>
            <a:rPr lang="en-US" sz="2000" kern="1200">
              <a:solidFill>
                <a:srgbClr val="000000"/>
              </a:solidFill>
            </a:rPr>
            <a:t> ≥1 risk enhancer is present, then consider moderate-intensity statin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rgbClr val="000000"/>
              </a:solidFill>
            </a:rPr>
            <a:t>May also consider CAC testing if clinical or patient uncertainty about starting statin therapy</a:t>
          </a:r>
        </a:p>
      </dsp:txBody>
      <dsp:txXfrm>
        <a:off x="0" y="2039698"/>
        <a:ext cx="6376208" cy="1428300"/>
      </dsp:txXfrm>
    </dsp:sp>
    <dsp:sp modelId="{EC7D66CF-E1D3-9640-A389-56CC36AD528A}">
      <dsp:nvSpPr>
        <dsp:cNvPr id="0" name=""/>
        <dsp:cNvSpPr/>
      </dsp:nvSpPr>
      <dsp:spPr>
        <a:xfrm>
          <a:off x="0" y="3467998"/>
          <a:ext cx="6376208" cy="561600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Intermediate (5 to &lt;10%)</a:t>
          </a:r>
        </a:p>
      </dsp:txBody>
      <dsp:txXfrm>
        <a:off x="27415" y="3495413"/>
        <a:ext cx="6321378" cy="506770"/>
      </dsp:txXfrm>
    </dsp:sp>
    <dsp:sp modelId="{ADA92574-3A33-FE47-8DF0-C0AED7BAA677}">
      <dsp:nvSpPr>
        <dsp:cNvPr id="0" name=""/>
        <dsp:cNvSpPr/>
      </dsp:nvSpPr>
      <dsp:spPr>
        <a:xfrm>
          <a:off x="0" y="4029598"/>
          <a:ext cx="6376208" cy="900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44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rgbClr val="000000"/>
              </a:solidFill>
            </a:rPr>
            <a:t>Moderate-intensity statin therapy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rgbClr val="000000"/>
              </a:solidFill>
            </a:rPr>
            <a:t>May also consider CAC testing if clinical or patient uncertainty about starting statin therapy</a:t>
          </a:r>
        </a:p>
      </dsp:txBody>
      <dsp:txXfrm>
        <a:off x="0" y="4029598"/>
        <a:ext cx="6376208" cy="900450"/>
      </dsp:txXfrm>
    </dsp:sp>
    <dsp:sp modelId="{219876FC-4101-F340-8279-1BBFA496CC8E}">
      <dsp:nvSpPr>
        <dsp:cNvPr id="0" name=""/>
        <dsp:cNvSpPr/>
      </dsp:nvSpPr>
      <dsp:spPr>
        <a:xfrm>
          <a:off x="0" y="4930048"/>
          <a:ext cx="6376208" cy="561600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High (≥10%)</a:t>
          </a:r>
        </a:p>
      </dsp:txBody>
      <dsp:txXfrm>
        <a:off x="27415" y="4957463"/>
        <a:ext cx="6321378" cy="506770"/>
      </dsp:txXfrm>
    </dsp:sp>
    <dsp:sp modelId="{3012E190-07C4-6A47-9F00-5A149B4C1D25}">
      <dsp:nvSpPr>
        <dsp:cNvPr id="0" name=""/>
        <dsp:cNvSpPr/>
      </dsp:nvSpPr>
      <dsp:spPr>
        <a:xfrm>
          <a:off x="0" y="5491648"/>
          <a:ext cx="6376208" cy="49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244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>
              <a:solidFill>
                <a:srgbClr val="000000"/>
              </a:solidFill>
            </a:rPr>
            <a:t>High-intensity statin therapy</a:t>
          </a:r>
        </a:p>
      </dsp:txBody>
      <dsp:txXfrm>
        <a:off x="0" y="5491648"/>
        <a:ext cx="6376208" cy="4968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924A7-A94F-9241-A0FB-DA3576D2BFFA}">
      <dsp:nvSpPr>
        <dsp:cNvPr id="0" name=""/>
        <dsp:cNvSpPr/>
      </dsp:nvSpPr>
      <dsp:spPr>
        <a:xfrm>
          <a:off x="1903899" y="50877"/>
          <a:ext cx="2442118" cy="2442118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>
              <a:solidFill>
                <a:schemeClr val="accent3">
                  <a:lumMod val="50000"/>
                </a:schemeClr>
              </a:solidFill>
            </a:rPr>
            <a:t>LDL-C</a:t>
          </a:r>
        </a:p>
      </dsp:txBody>
      <dsp:txXfrm>
        <a:off x="2229514" y="478248"/>
        <a:ext cx="1790887" cy="1098953"/>
      </dsp:txXfrm>
    </dsp:sp>
    <dsp:sp modelId="{82BF74CB-8B02-2F4B-B2AC-3FD702EB787C}">
      <dsp:nvSpPr>
        <dsp:cNvPr id="0" name=""/>
        <dsp:cNvSpPr/>
      </dsp:nvSpPr>
      <dsp:spPr>
        <a:xfrm>
          <a:off x="2785096" y="1577201"/>
          <a:ext cx="2442118" cy="2442118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>
              <a:solidFill>
                <a:schemeClr val="accent3">
                  <a:lumMod val="50000"/>
                </a:schemeClr>
              </a:solidFill>
            </a:rPr>
            <a:t>Non-HDL-C</a:t>
          </a:r>
        </a:p>
      </dsp:txBody>
      <dsp:txXfrm>
        <a:off x="3531978" y="2208082"/>
        <a:ext cx="1465271" cy="1343165"/>
      </dsp:txXfrm>
    </dsp:sp>
    <dsp:sp modelId="{4F6CF967-C580-BF41-9122-09D839CA4A8B}">
      <dsp:nvSpPr>
        <dsp:cNvPr id="0" name=""/>
        <dsp:cNvSpPr/>
      </dsp:nvSpPr>
      <dsp:spPr>
        <a:xfrm>
          <a:off x="1022701" y="1577201"/>
          <a:ext cx="2442118" cy="2442118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b="1" kern="1200">
              <a:solidFill>
                <a:schemeClr val="accent3">
                  <a:lumMod val="50000"/>
                </a:schemeClr>
              </a:solidFill>
            </a:rPr>
            <a:t>ApoB</a:t>
          </a:r>
        </a:p>
      </dsp:txBody>
      <dsp:txXfrm>
        <a:off x="1252667" y="2208082"/>
        <a:ext cx="1465271" cy="13431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285CF-6661-B545-8FE8-3D2C2DF647B2}">
      <dsp:nvSpPr>
        <dsp:cNvPr id="0" name=""/>
        <dsp:cNvSpPr/>
      </dsp:nvSpPr>
      <dsp:spPr>
        <a:xfrm>
          <a:off x="0" y="409555"/>
          <a:ext cx="6172199" cy="1216800"/>
        </a:xfrm>
        <a:prstGeom prst="roundRect">
          <a:avLst/>
        </a:prstGeom>
        <a:solidFill>
          <a:schemeClr val="accent1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Moderate Hypertriglyceridemia                  (150 to 499 mg/dL)</a:t>
          </a:r>
        </a:p>
      </dsp:txBody>
      <dsp:txXfrm>
        <a:off x="59399" y="468954"/>
        <a:ext cx="6053401" cy="1098002"/>
      </dsp:txXfrm>
    </dsp:sp>
    <dsp:sp modelId="{7876FE67-855D-DC46-9396-8C7CC34DD974}">
      <dsp:nvSpPr>
        <dsp:cNvPr id="0" name=""/>
        <dsp:cNvSpPr/>
      </dsp:nvSpPr>
      <dsp:spPr>
        <a:xfrm>
          <a:off x="0" y="1666075"/>
          <a:ext cx="6172199" cy="27582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967" tIns="30480" rIns="170688" bIns="3048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600" b="1" u="none" kern="120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>
              <a:solidFill>
                <a:srgbClr val="000000"/>
              </a:solidFill>
            </a:rPr>
            <a:t>Assess ASCVD risk and initiate statin therapy if indicated </a:t>
          </a:r>
          <a:r>
            <a:rPr lang="en-US" sz="2400" b="1" u="none" kern="1200">
              <a:solidFill>
                <a:srgbClr val="000000"/>
              </a:solidFill>
            </a:rPr>
            <a:t>to lower ASCVD risk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i="1" kern="1200">
              <a:solidFill>
                <a:srgbClr val="000000"/>
              </a:solidFill>
            </a:rPr>
            <a:t>It is also reasonable </a:t>
          </a:r>
          <a:r>
            <a:rPr lang="en-US" sz="2400" kern="1200">
              <a:solidFill>
                <a:srgbClr val="000000"/>
              </a:solidFill>
            </a:rPr>
            <a:t>to add </a:t>
          </a:r>
          <a:r>
            <a:rPr lang="en-US" sz="2400" b="1" u="none" kern="1200" err="1">
              <a:solidFill>
                <a:srgbClr val="000000"/>
              </a:solidFill>
            </a:rPr>
            <a:t>icosapent</a:t>
          </a:r>
          <a:r>
            <a:rPr lang="en-US" sz="2400" b="1" u="none" kern="1200">
              <a:solidFill>
                <a:srgbClr val="000000"/>
              </a:solidFill>
            </a:rPr>
            <a:t> ethyl (</a:t>
          </a:r>
          <a:r>
            <a:rPr lang="en-US" sz="2400" b="1" u="none" kern="1200" err="1">
              <a:solidFill>
                <a:srgbClr val="000000"/>
              </a:solidFill>
            </a:rPr>
            <a:t>Vascepa</a:t>
          </a:r>
          <a:r>
            <a:rPr lang="en-US" sz="2400" b="1" u="none" kern="1200">
              <a:solidFill>
                <a:srgbClr val="000000"/>
              </a:solidFill>
            </a:rPr>
            <a:t>®) </a:t>
          </a:r>
          <a:r>
            <a:rPr lang="en-US" sz="2400" kern="1200">
              <a:solidFill>
                <a:srgbClr val="000000"/>
              </a:solidFill>
            </a:rPr>
            <a:t>in patients with clinical ASCVD or diabetes, and an LDL-C &lt;100 on statin therapy, </a:t>
          </a:r>
          <a:r>
            <a:rPr lang="en-US" sz="2400" b="1" u="none" kern="1200">
              <a:solidFill>
                <a:srgbClr val="000000"/>
              </a:solidFill>
            </a:rPr>
            <a:t>to lower ASCVD risk</a:t>
          </a:r>
        </a:p>
      </dsp:txBody>
      <dsp:txXfrm>
        <a:off x="0" y="1666075"/>
        <a:ext cx="6172199" cy="275827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285CF-6661-B545-8FE8-3D2C2DF647B2}">
      <dsp:nvSpPr>
        <dsp:cNvPr id="0" name=""/>
        <dsp:cNvSpPr/>
      </dsp:nvSpPr>
      <dsp:spPr>
        <a:xfrm>
          <a:off x="0" y="0"/>
          <a:ext cx="6437795" cy="1216800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Severe Hypertriglyceridemia                                               (≥500 mg/dL; especially if ≥1000)</a:t>
          </a:r>
        </a:p>
      </dsp:txBody>
      <dsp:txXfrm>
        <a:off x="59399" y="59399"/>
        <a:ext cx="6318997" cy="1098002"/>
      </dsp:txXfrm>
    </dsp:sp>
    <dsp:sp modelId="{7876FE67-855D-DC46-9396-8C7CC34DD974}">
      <dsp:nvSpPr>
        <dsp:cNvPr id="0" name=""/>
        <dsp:cNvSpPr/>
      </dsp:nvSpPr>
      <dsp:spPr>
        <a:xfrm>
          <a:off x="0" y="1220065"/>
          <a:ext cx="6437795" cy="3767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4400" tIns="27940" rIns="156464" bIns="279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000" b="1" u="none" kern="1200">
            <a:solidFill>
              <a:srgbClr val="000000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1" i="0" u="none" kern="1200">
              <a:solidFill>
                <a:schemeClr val="accent2"/>
              </a:solidFill>
            </a:rPr>
            <a:t>If statin therapy is indicated</a:t>
          </a:r>
          <a:r>
            <a:rPr lang="en-US" sz="2200" u="none" kern="1200">
              <a:solidFill>
                <a:srgbClr val="000000"/>
              </a:solidFill>
            </a:rPr>
            <a:t>, initiate statin therapy</a:t>
          </a:r>
          <a:endParaRPr lang="en-US" sz="2200" b="1" u="none" kern="1200">
            <a:solidFill>
              <a:srgbClr val="000000"/>
            </a:solidFill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i="1" kern="1200">
              <a:solidFill>
                <a:srgbClr val="000000"/>
              </a:solidFill>
            </a:rPr>
            <a:t>Initiate </a:t>
          </a:r>
          <a:r>
            <a:rPr lang="en-US" sz="2200" kern="1200">
              <a:solidFill>
                <a:srgbClr val="000000"/>
              </a:solidFill>
            </a:rPr>
            <a:t>fenofibrate and/or prescription O3FA (2-4 g/d)</a:t>
          </a:r>
          <a:endParaRPr lang="en-US" sz="2200" u="sng" kern="1200">
            <a:solidFill>
              <a:srgbClr val="000000"/>
            </a:solidFill>
          </a:endParaRP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u="none" kern="1200">
              <a:solidFill>
                <a:srgbClr val="000000"/>
              </a:solidFill>
            </a:rPr>
            <a:t>Gemfibrozil </a:t>
          </a:r>
          <a:r>
            <a:rPr lang="en-US" sz="2200" i="1" u="none" kern="1200">
              <a:solidFill>
                <a:srgbClr val="000000"/>
              </a:solidFill>
            </a:rPr>
            <a:t>may</a:t>
          </a:r>
          <a:r>
            <a:rPr lang="en-US" sz="2200" u="none" kern="1200">
              <a:solidFill>
                <a:srgbClr val="000000"/>
              </a:solidFill>
            </a:rPr>
            <a:t> be considered </a:t>
          </a:r>
          <a:r>
            <a:rPr lang="en-US" sz="2200" b="1" u="none" kern="1200">
              <a:solidFill>
                <a:srgbClr val="000000"/>
              </a:solidFill>
            </a:rPr>
            <a:t>only if the patient is not on statin therapy</a:t>
          </a:r>
          <a:r>
            <a:rPr lang="en-US" sz="2200" u="none" kern="1200">
              <a:solidFill>
                <a:srgbClr val="000000"/>
              </a:solidFill>
            </a:rPr>
            <a:t>, although fenofibrate is still preferred since it’s once daily and better tolerated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b="1" i="0" kern="1200">
              <a:solidFill>
                <a:schemeClr val="accent2"/>
              </a:solidFill>
            </a:rPr>
            <a:t>Only consider niacin when all of the above options are not tolerated or contraindicated</a:t>
          </a:r>
          <a:endParaRPr lang="en-US" sz="2200" b="1" i="0" u="sng" kern="1200">
            <a:solidFill>
              <a:schemeClr val="accent2"/>
            </a:solidFill>
          </a:endParaRPr>
        </a:p>
      </dsp:txBody>
      <dsp:txXfrm>
        <a:off x="0" y="1220065"/>
        <a:ext cx="6437795" cy="3767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6C77C2-516E-4646-9B9C-E9DC24CA8343}" type="datetimeFigureOut">
              <a:rPr lang="en-US" smtClean="0"/>
              <a:t>7/15/26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2F182-08E6-1645-ABBF-2D59D86DF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71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127E7-83A4-BA26-B13A-29CF894F6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E6210E-C170-C180-2BE7-5F781BA7C7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3D46B9-BEE6-05C7-820F-05CF12FBB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6952AE-12CC-F339-F415-B7DDDC570C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32F182-08E6-1645-ABBF-2D59D86DFF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406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676FA-A775-8704-9D7E-2836E8960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326664-D91D-781D-ED6A-79D76F02B4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F351BC-CD76-9B9C-9391-B9899C82BF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15C11-DAD8-C7F3-70E0-571D51970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427D9C-05F1-354C-A2E5-9EF33083FE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5345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E8394C-E57F-2CDD-A044-A296ECACF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072AA3-5A59-2AED-C795-79E455E498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3478E1-7AEB-EB0D-E50C-FAC0F5CB85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F1E2B-7690-FA72-7DB8-30CA680EA2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594E15-D8E2-C64F-B94A-1C949A7FEC1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06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32F182-08E6-1645-ABBF-2D59D86DFF5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16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www.cdph.ca.gov/" TargetMode="Externa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No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FFDC776-411E-D410-64CB-F81B6BDCC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330D1A-B1C7-4D50-528A-6FC01A4AF7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50A934-4000-1FE1-2845-E46DBCF43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E65554-94AF-4104-9631-1DBCC83B8EE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18721" y="618098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6" name="Picture 5" descr="The California Department of Public Health Logo.">
            <a:extLst>
              <a:ext uri="{FF2B5EF4-FFF2-40B4-BE49-F238E27FC236}">
                <a16:creationId xmlns:a16="http://schemas.microsoft.com/office/drawing/2014/main" id="{BA960E11-0E6F-471E-5035-5887659A0A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2668" y="310705"/>
            <a:ext cx="2063967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89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7782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059241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1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356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842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467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172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901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832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745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 Photo 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1" y="4382382"/>
            <a:ext cx="11074731" cy="1120842"/>
          </a:xfrm>
        </p:spPr>
        <p:txBody>
          <a:bodyPr anchor="b">
            <a:normAutofit/>
          </a:bodyPr>
          <a:lstStyle>
            <a:lvl1pPr algn="l"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5587432"/>
            <a:ext cx="11074730" cy="57633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84423A89-8325-92EC-DF7E-C10696FB0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25641" y="6267449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4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511588-8DE0-2C60-4C52-57EE93265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8D8295C-3B12-BD00-49BF-F88BD17E78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205" r="205"/>
          <a:stretch/>
        </p:blipFill>
        <p:spPr>
          <a:xfrm>
            <a:off x="6988629" y="0"/>
            <a:ext cx="5203372" cy="685800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E1D6F7D-FB65-9CDE-FFB6-2047ADD21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1538" y="3131820"/>
            <a:ext cx="6050541" cy="231636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C68CFE7-ED88-7FD9-0C9D-C15C3BD41D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1538" y="2163826"/>
            <a:ext cx="6050541" cy="877657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EED605B-CDC6-A4AA-10B8-ED8A098541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82916" y="618098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pic>
        <p:nvPicPr>
          <p:cNvPr id="2" name="Picture 1" descr="The California Department of Public Health Logo.">
            <a:extLst>
              <a:ext uri="{FF2B5EF4-FFF2-40B4-BE49-F238E27FC236}">
                <a16:creationId xmlns:a16="http://schemas.microsoft.com/office/drawing/2014/main" id="{7C875843-90F9-D1E8-445D-8DD55A9D445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99835" y="338415"/>
            <a:ext cx="2063967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8335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48B1A7-67A6-4784-1E1F-4B01DB985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8370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1 Column,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9956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- 1 Column,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50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- 1 Column, te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14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- 1 Column, light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795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- 1 Column, dark blu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0021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- 1 Column, dark purp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400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- 1 Column, light oran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194C8196-46CC-131B-2850-E5CA6E0251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12729927-9666-2E9E-3BF8-41B4A2693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2234ED4D-D82C-7974-398E-9876D0F0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C38216-CE61-338F-E871-EDEC31ACF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88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head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18F051-D59E-CB02-C877-1B2BD41F3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745C3A6-838D-C38D-0FBC-541FEDDAD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489634"/>
            <a:ext cx="10831286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A0B1472-4AB9-A8B0-BA1D-567E746FC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0356" y="1767015"/>
            <a:ext cx="10839447" cy="47838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47F9DEF9-C2EB-67B2-9454-E88FFA4BAEB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2348089"/>
            <a:ext cx="10831285" cy="3682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EC58D88-3502-A2F5-DC01-8C3A8E771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652FC50-666B-2FEE-DFAB-BEF6AA5A9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726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3FB08CD-9CDA-91BC-AD38-84493D2714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8ECE62-F40F-2341-4960-D05C7A77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4368E80-B0CA-A87B-E8F0-DA376FFCB77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1767014"/>
            <a:ext cx="5181600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CBB590-967C-C199-49DB-2ED803A6E3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0043" y="1767014"/>
            <a:ext cx="5181600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5EF6EBFF-B3F0-4B25-37D7-65A0379C1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C344827-BBCB-9C0C-9229-6F4DA9618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935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F4289F0-6F38-B13B-7701-340C9714D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358832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F86EC5-891A-A7AA-060B-80B7F74A2E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1013" y="1782671"/>
            <a:ext cx="2686298" cy="3292658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56CFC-83C1-3F8B-170F-0454A0930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9340" y="988081"/>
            <a:ext cx="5644987" cy="4881838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D34C23-14EC-62D1-506D-4D62513D2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9056" y="-1507"/>
            <a:ext cx="12172944" cy="684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898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head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7029F703-8396-FD41-535C-3D4A53974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489634"/>
            <a:ext cx="10831286" cy="99317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B8D311B9-E25A-8BDD-6B75-49F2C8A71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0357" y="1767015"/>
            <a:ext cx="5185505" cy="47838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1E693342-C3AE-3116-22EF-8A41D9DC0A2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2348089"/>
            <a:ext cx="5181600" cy="36820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142342-41F5-D931-AE08-CDFE32DC69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28456" y="1767015"/>
            <a:ext cx="5183188" cy="47838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003C91E-806F-F65F-2E9B-1A6B60AB30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0043" y="2348089"/>
            <a:ext cx="5181600" cy="3682007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F139B76-4239-077A-ABCF-41105ACA8D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779"/>
            <a:ext cx="12192000" cy="469702"/>
          </a:xfrm>
          <a:prstGeom prst="rect">
            <a:avLst/>
          </a:prstGeom>
        </p:spPr>
      </p:pic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CFD80724-7C39-0219-8A5A-E13CBB8FE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8CF2F4-CBDA-6D82-0371-0BB843470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3621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F1E6AB-FDEC-0089-F740-A045FA133A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8ECE62-F40F-2341-4960-D05C7A777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4368E80-B0CA-A87B-E8F0-DA376FFCB77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1767014"/>
            <a:ext cx="3393803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016AD8A-6D2E-D34E-058D-01412EB0CD7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99098" y="1767014"/>
            <a:ext cx="3393803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0ADF8F6-D46B-6854-A2EC-D0991FD4075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658" y="1767014"/>
            <a:ext cx="3393803" cy="4263081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547B261-077C-EFE5-579B-B6F4C86D1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CC7594-97CE-7694-3540-6F896718C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1877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ubhead -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5C67C5E5-0289-B72A-E325-87F85E29D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489634"/>
            <a:ext cx="10831286" cy="99317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24A44B2-D17E-52C8-AEB7-457ADCA5A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0357" y="1760767"/>
            <a:ext cx="3393804" cy="472132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04368E80-B0CA-A87B-E8F0-DA376FFCB77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2348089"/>
            <a:ext cx="3393803" cy="3688190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0B1E6F-BDE5-15A4-67E5-7E47DF3AB255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4395355" y="1767015"/>
            <a:ext cx="3401288" cy="472132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016AD8A-6D2E-D34E-058D-01412EB0CD7C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99098" y="2348089"/>
            <a:ext cx="3393803" cy="3688190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3F5CF3D5-79ED-747C-8FD1-E4B100F1A2AC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8117165" y="1760767"/>
            <a:ext cx="3401288" cy="478380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00ADF8F6-D46B-6854-A2EC-D0991FD4075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8117658" y="2348089"/>
            <a:ext cx="3393803" cy="3688190"/>
          </a:xfrm>
        </p:spPr>
        <p:txBody>
          <a:bodyPr/>
          <a:lstStyle>
            <a:lvl1pPr>
              <a:spcBef>
                <a:spcPts val="16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120C38-7D0D-9945-C483-78E911E11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2C94239-BEA7-133A-FEB5-F96641AC1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6304E4-B8FC-62DB-1E94-266E5903D0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23159" y="6337046"/>
            <a:ext cx="1154663" cy="2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9757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29F928F-06ED-FE82-30A6-BDB0C1263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2061C47-9C17-A628-B8BC-1FA7D2A74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0EADDD4-954A-B7E6-5051-AAC38FC741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CB4BEB-A967-3D1F-B2D7-5A048E0C1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727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2CE6BF-293E-3B7A-E34D-F67BEB6C8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0B9F782-BA46-0AC0-6D9E-E2DA688F3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640326-6C2B-C264-2732-AE8ECCA2B5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BB78CF-4734-C38F-4521-AAB13BBC5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098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9E5E2A0-43A4-D942-3680-D6EF86618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6D4D3435-6FA3-147F-A367-A8873462E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D6B6542-57A8-7DE2-7791-2FCAD8BCAB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4A673F-4CF7-43C6-856C-ACA4F0F54B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7843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79AAB-F736-C851-A23D-6F14EBD973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0F36AEF-A1B1-9990-4D78-94FD75328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34BEBFE7-843C-BE4B-4AD9-C1ADE20C7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D07183-B4AA-5B3F-1BA5-F653929E4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2538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plit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7C049D8-A9E2-A8D8-CAF5-B5838ED03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FAAE7-E1B6-DC51-5C1F-380359A19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3C8C549F-A6A2-6853-7414-F490C10B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2E9B19-6B1D-16A2-BE57-CD4647ADA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017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plit Content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FAAE7-E1B6-DC51-5C1F-380359A19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3C8C549F-A6A2-6853-7414-F490C10B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2E9B19-6B1D-16A2-BE57-CD4647ADA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402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plit Content 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FA5EA-78F3-A234-E246-EF5C51E04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1758950"/>
            <a:ext cx="3932237" cy="2052637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69FF6F-507C-B9C0-5A4A-8BEB08BC2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908" y="3816350"/>
            <a:ext cx="3932237" cy="2052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3FAAE7-E1B6-DC51-5C1F-380359A19D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spcBef>
                <a:spcPts val="1600"/>
              </a:spcBef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3C8C549F-A6A2-6853-7414-F490C10B0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2E9B19-6B1D-16A2-BE57-CD4647ADA0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33097" y="6361139"/>
            <a:ext cx="1169514" cy="27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4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638971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D40B9CEF-C9E4-8404-BE49-FC0BFBFC9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81836" y="2186550"/>
            <a:ext cx="4720535" cy="209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3277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A18E43-C221-F74B-BBBD-6EC4D4854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1A4BC-699E-F24C-9D2B-867B54A3B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ADF7E-213B-4C4C-A521-00C78F57D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040411-2334-EF4A-9A6B-17B0A0CB0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0482CB-D5E4-0D43-8A73-F4CF969C0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9C9EA-5E1B-F044-A674-A4C47DBCC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949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FED941-4EAE-3B40-8E79-2966FA317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D2DB4A-BE9F-494F-95DA-1DEDBABBD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958912-848C-714E-A534-0030A3261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C3F7B-537B-AF44-A14C-751EC0BD7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F9C9EA-5E1B-F044-A674-A4C47DBCC6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66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D172E2-A49B-BBA5-BB66-D5B2B6EBE3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72386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644737-5D69-9A86-2FA4-C12421DBF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04257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4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84617-2E4B-AA60-D7EA-5326915CC1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889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5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7CCA334-B766-660F-8C57-4F113AFA9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43137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F5FA-78E5-8449-F4E2-EB95350DA3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A2B5DC4-7E2D-0284-48EC-1C0B509106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73587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06B46850-58E4-0F1A-2BC4-91378ADFE9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942" y="4042911"/>
            <a:ext cx="7358744" cy="101894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143961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E60E4B-757A-55AA-F002-1FBC8F6D1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7" y="489634"/>
            <a:ext cx="10831286" cy="9931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E101B-EDF9-A972-7FA4-476169D64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0357" y="1767015"/>
            <a:ext cx="10831286" cy="42630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D4898C-8E32-65AD-40F0-DCA81BB95E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5641" y="62674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D71972-4D9B-4849-B57D-2F08B444211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99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4" r:id="rId4"/>
    <p:sldLayoutId id="2147483651" r:id="rId5"/>
    <p:sldLayoutId id="2147483661" r:id="rId6"/>
    <p:sldLayoutId id="2147483662" r:id="rId7"/>
    <p:sldLayoutId id="2147483663" r:id="rId8"/>
    <p:sldLayoutId id="2147483678" r:id="rId9"/>
    <p:sldLayoutId id="2147483679" r:id="rId10"/>
    <p:sldLayoutId id="2147483680" r:id="rId11"/>
    <p:sldLayoutId id="2147483665" r:id="rId12"/>
    <p:sldLayoutId id="2147483669" r:id="rId13"/>
    <p:sldLayoutId id="2147483668" r:id="rId14"/>
    <p:sldLayoutId id="2147483667" r:id="rId15"/>
    <p:sldLayoutId id="2147483666" r:id="rId16"/>
    <p:sldLayoutId id="2147483681" r:id="rId17"/>
    <p:sldLayoutId id="2147483682" r:id="rId18"/>
    <p:sldLayoutId id="2147483683" r:id="rId19"/>
    <p:sldLayoutId id="2147483654" r:id="rId20"/>
    <p:sldLayoutId id="2147483684" r:id="rId21"/>
    <p:sldLayoutId id="2147483685" r:id="rId22"/>
    <p:sldLayoutId id="2147483686" r:id="rId23"/>
    <p:sldLayoutId id="2147483687" r:id="rId24"/>
    <p:sldLayoutId id="2147483688" r:id="rId25"/>
    <p:sldLayoutId id="2147483689" r:id="rId26"/>
    <p:sldLayoutId id="2147483690" r:id="rId27"/>
    <p:sldLayoutId id="2147483655" r:id="rId28"/>
    <p:sldLayoutId id="2147483652" r:id="rId29"/>
    <p:sldLayoutId id="2147483653" r:id="rId30"/>
    <p:sldLayoutId id="2147483675" r:id="rId31"/>
    <p:sldLayoutId id="2147483676" r:id="rId32"/>
    <p:sldLayoutId id="2147483674" r:id="rId33"/>
    <p:sldLayoutId id="2147483673" r:id="rId34"/>
    <p:sldLayoutId id="2147483671" r:id="rId35"/>
    <p:sldLayoutId id="2147483672" r:id="rId36"/>
    <p:sldLayoutId id="2147483656" r:id="rId37"/>
    <p:sldLayoutId id="2147483691" r:id="rId38"/>
    <p:sldLayoutId id="2147483692" r:id="rId39"/>
    <p:sldLayoutId id="2147483677" r:id="rId40"/>
    <p:sldLayoutId id="2147483695" r:id="rId41"/>
    <p:sldLayoutId id="2147483696" r:id="rId4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5"/>
        </a:buClr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4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698_A9B057EB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professional.heart.org/en/guidelines-and-statements/prevent-calculator" TargetMode="External"/><Relationship Id="rId2" Type="http://schemas.microsoft.com/office/2018/10/relationships/comments" Target="../comments/modernComment_3F8_70F80253.xml"/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874F7-8E6C-564D-8190-FCF698772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150" y="1472325"/>
            <a:ext cx="8815893" cy="2387600"/>
          </a:xfrm>
        </p:spPr>
        <p:txBody>
          <a:bodyPr>
            <a:normAutofit fontScale="90000"/>
          </a:bodyPr>
          <a:lstStyle/>
          <a:p>
            <a:r>
              <a:rPr lang="en-US" dirty="0"/>
              <a:t>Overview of the 2026 AHA/ACC/Multi-society </a:t>
            </a:r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</a:rPr>
              <a:t>Dyslipidemia</a:t>
            </a:r>
            <a:r>
              <a:rPr lang="en-US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 </a:t>
            </a:r>
            <a:r>
              <a:rPr lang="en-US" dirty="0"/>
              <a:t>Guidelines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4355D66-DB2C-6147-747F-71A9FDAAA9FB}"/>
              </a:ext>
            </a:extLst>
          </p:cNvPr>
          <p:cNvSpPr txBox="1">
            <a:spLocks/>
          </p:cNvSpPr>
          <p:nvPr/>
        </p:nvSpPr>
        <p:spPr>
          <a:xfrm>
            <a:off x="486151" y="4371602"/>
            <a:ext cx="6445227" cy="2617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None/>
              <a:defRPr sz="2400" kern="1200">
                <a:solidFill>
                  <a:schemeClr val="bg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Dave L. Dixon, PharmD, FACC, FAHA, FCCP, FNLA, BCACP, CLS</a:t>
            </a:r>
          </a:p>
        </p:txBody>
      </p:sp>
    </p:spTree>
    <p:extLst>
      <p:ext uri="{BB962C8B-B14F-4D97-AF65-F5344CB8AC3E}">
        <p14:creationId xmlns:p14="http://schemas.microsoft.com/office/powerpoint/2010/main" val="2329850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4D4E7-E7BA-3F5C-013F-C345D2C9E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850928"/>
          </a:xfrm>
        </p:spPr>
        <p:txBody>
          <a:bodyPr>
            <a:noAutofit/>
          </a:bodyPr>
          <a:lstStyle/>
          <a:p>
            <a:pPr algn="ctr"/>
            <a:r>
              <a:rPr lang="en-US" sz="4000"/>
              <a:t>Lower LDL-C for Longer is BEST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AD400A-8725-268E-EEFC-061AF603743F}"/>
              </a:ext>
            </a:extLst>
          </p:cNvPr>
          <p:cNvSpPr txBox="1"/>
          <p:nvPr/>
        </p:nvSpPr>
        <p:spPr>
          <a:xfrm>
            <a:off x="6381602" y="1680148"/>
            <a:ext cx="3036409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+mn-ea"/>
                <a:cs typeface="+mn-cs"/>
              </a:rPr>
              <a:t>High LDL-C is bad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Lancet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. 1994;344(8934):1383-1389.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34FBAF-BF77-4F76-3ADE-C4380277402D}"/>
              </a:ext>
            </a:extLst>
          </p:cNvPr>
          <p:cNvSpPr txBox="1"/>
          <p:nvPr/>
        </p:nvSpPr>
        <p:spPr>
          <a:xfrm>
            <a:off x="6381602" y="2492189"/>
            <a:ext cx="55513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ea typeface="+mn-ea"/>
                <a:cs typeface="+mn-cs"/>
              </a:rPr>
              <a:t>Average LDL-C is not good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N Engl J Med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. 1998;339(19):1349-1357.;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Circulation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. 1998;98(23):2513-2519.;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Lancet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. 2002;360(9326):7-22. 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F8AFAB-1B67-2558-651F-89AAF0AA769E}"/>
              </a:ext>
            </a:extLst>
          </p:cNvPr>
          <p:cNvSpPr txBox="1"/>
          <p:nvPr/>
        </p:nvSpPr>
        <p:spPr>
          <a:xfrm>
            <a:off x="6381602" y="3519674"/>
            <a:ext cx="54370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ea typeface="+mn-ea"/>
                <a:cs typeface="+mn-cs"/>
              </a:rPr>
              <a:t>Lower LDL-C is better</a:t>
            </a: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srgbClr val="FFC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N Engl J Med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. 2005;352(14):1425-1435.;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J Am Coll </a:t>
            </a:r>
            <a:r>
              <a:rPr kumimoji="0" lang="en-US" sz="1400" b="0" i="1" u="none" strike="noStrike" kern="1200" cap="none" spc="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Cardiol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. 2009;54(25):2358-2362. </a:t>
            </a: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8CDAC7-5E25-08B9-004A-4D574F8C834B}"/>
              </a:ext>
            </a:extLst>
          </p:cNvPr>
          <p:cNvSpPr txBox="1"/>
          <p:nvPr/>
        </p:nvSpPr>
        <p:spPr>
          <a:xfrm>
            <a:off x="6381602" y="4547159"/>
            <a:ext cx="488627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Even lower LDL-C is even better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N Engl J Med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. 2015;372(25):2387-2397.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97E9A1-1F87-644D-1BA2-FF1E40DF545F}"/>
              </a:ext>
            </a:extLst>
          </p:cNvPr>
          <p:cNvSpPr txBox="1"/>
          <p:nvPr/>
        </p:nvSpPr>
        <p:spPr>
          <a:xfrm>
            <a:off x="6384251" y="5359199"/>
            <a:ext cx="554866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Lower LDL-C for longer is best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N Engl J Med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. 2017;376(18):1713-1722;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N Engl J Med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. 2018;379(22):2097-2107.; </a:t>
            </a:r>
            <a:r>
              <a:rPr kumimoji="0" lang="en-US" sz="1400" b="0" i="1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N Engl J Med.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2026;394:117-127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538234"/>
                </a:solidFill>
                <a:effectLst/>
                <a:uLnTx/>
                <a:uFillTx/>
                <a:ea typeface="+mn-ea"/>
                <a:cs typeface="+mn-cs"/>
              </a:rPr>
              <a:t>.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538234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7E43085-16EC-BB35-E103-55F0D1FA3F1D}"/>
              </a:ext>
            </a:extLst>
          </p:cNvPr>
          <p:cNvGrpSpPr/>
          <p:nvPr/>
        </p:nvGrpSpPr>
        <p:grpSpPr>
          <a:xfrm>
            <a:off x="680356" y="1410430"/>
            <a:ext cx="5548668" cy="5203372"/>
            <a:chOff x="1274182" y="1079914"/>
            <a:chExt cx="4886274" cy="5203372"/>
          </a:xfrm>
        </p:grpSpPr>
        <p:pic>
          <p:nvPicPr>
            <p:cNvPr id="4098" name="Picture 2" descr="Even below LDL-c target (&lt;70 mg/dL), further LDL-c reduction gives  additional CV benefit - PACE-CME">
              <a:extLst>
                <a:ext uri="{FF2B5EF4-FFF2-40B4-BE49-F238E27FC236}">
                  <a16:creationId xmlns:a16="http://schemas.microsoft.com/office/drawing/2014/main" id="{E209FF25-642C-A4FA-A944-C01A95C82EB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06" t="16032" r="45951" b="8095"/>
            <a:stretch/>
          </p:blipFill>
          <p:spPr bwMode="auto">
            <a:xfrm>
              <a:off x="1274182" y="1079914"/>
              <a:ext cx="4886274" cy="52033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VESALIUS-CV_Trial Design_04Oct2022_updated">
              <a:extLst>
                <a:ext uri="{FF2B5EF4-FFF2-40B4-BE49-F238E27FC236}">
                  <a16:creationId xmlns:a16="http://schemas.microsoft.com/office/drawing/2014/main" id="{2393D255-9EC5-B4FB-A908-234A87DD4F1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52" t="3083" r="74522" b="86988"/>
            <a:stretch>
              <a:fillRect/>
            </a:stretch>
          </p:blipFill>
          <p:spPr bwMode="auto">
            <a:xfrm>
              <a:off x="4596367" y="2954644"/>
              <a:ext cx="1413101" cy="3464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98620F-67F8-DF8A-5B47-162DC78B7E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458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8F73401-F625-8875-B4CA-18CC87F5D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942" y="1563236"/>
            <a:ext cx="8243208" cy="2387600"/>
          </a:xfrm>
        </p:spPr>
        <p:txBody>
          <a:bodyPr>
            <a:normAutofit fontScale="90000"/>
          </a:bodyPr>
          <a:lstStyle/>
          <a:p>
            <a:r>
              <a:rPr lang="en-US" sz="5400"/>
              <a:t>ASCVD Risk Assessment, Goal Setting, and Statin Intensity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DC6AE9-FC3F-715B-E647-78B8A2DB3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7200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5C0F7-3499-19D1-490D-D4380F367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A7FF12F-5215-3452-F91C-DFFFD2F6685B}"/>
              </a:ext>
            </a:extLst>
          </p:cNvPr>
          <p:cNvSpPr/>
          <p:nvPr/>
        </p:nvSpPr>
        <p:spPr>
          <a:xfrm>
            <a:off x="6247014" y="5163809"/>
            <a:ext cx="5767872" cy="9931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E323F14-DCD7-94DD-F8BF-90B8A1EA4C8E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3113078909"/>
              </p:ext>
            </p:extLst>
          </p:nvPr>
        </p:nvGraphicFramePr>
        <p:xfrm>
          <a:off x="681038" y="1986857"/>
          <a:ext cx="10829925" cy="3445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CD39D2C3-F181-C7F4-10FF-2A77D7EC4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780756"/>
            <a:ext cx="10831285" cy="99317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ASCVD Risk Categories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EE1BF0C-8380-1143-B478-A6CA416AD9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4BDDB8-0473-ED7C-F153-F7A3769E2F1F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Circulation. 2026;153:e1154–e1276.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A28413-9E85-8E0B-EA2B-817AAC841091}"/>
              </a:ext>
            </a:extLst>
          </p:cNvPr>
          <p:cNvSpPr txBox="1"/>
          <p:nvPr/>
        </p:nvSpPr>
        <p:spPr>
          <a:xfrm>
            <a:off x="6247014" y="5472984"/>
            <a:ext cx="6021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solidFill>
                  <a:schemeClr val="accent3"/>
                </a:solidFill>
              </a:rPr>
              <a:t>This refers to patients without ASCVD, subclinical atherosclerosis, or diabetes, and an LDL-C &lt;190 mg/dL​</a:t>
            </a:r>
          </a:p>
        </p:txBody>
      </p:sp>
    </p:spTree>
    <p:extLst>
      <p:ext uri="{BB962C8B-B14F-4D97-AF65-F5344CB8AC3E}">
        <p14:creationId xmlns:p14="http://schemas.microsoft.com/office/powerpoint/2010/main" val="3114367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31740-6323-BE72-67B1-6E67C4F34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908" y="2314761"/>
            <a:ext cx="3932237" cy="2052637"/>
          </a:xfrm>
        </p:spPr>
        <p:txBody>
          <a:bodyPr anchor="ctr">
            <a:normAutofit/>
          </a:bodyPr>
          <a:lstStyle/>
          <a:p>
            <a:r>
              <a:rPr lang="en-US"/>
              <a:t>Principles of LDL-C Goal Setting</a:t>
            </a:r>
          </a:p>
        </p:txBody>
      </p:sp>
      <p:sp>
        <p:nvSpPr>
          <p:cNvPr id="3" name="Freeform: Shape 6">
            <a:extLst>
              <a:ext uri="{FF2B5EF4-FFF2-40B4-BE49-F238E27FC236}">
                <a16:creationId xmlns:a16="http://schemas.microsoft.com/office/drawing/2014/main" id="{634A628B-61A0-287A-C8E0-0C0A28F10467}"/>
              </a:ext>
            </a:extLst>
          </p:cNvPr>
          <p:cNvSpPr/>
          <p:nvPr/>
        </p:nvSpPr>
        <p:spPr>
          <a:xfrm>
            <a:off x="5403606" y="983168"/>
            <a:ext cx="6089993" cy="1551564"/>
          </a:xfrm>
          <a:custGeom>
            <a:avLst/>
            <a:gdLst>
              <a:gd name="connsiteX0" fmla="*/ 0 w 6089993"/>
              <a:gd name="connsiteY0" fmla="*/ 155156 h 1551564"/>
              <a:gd name="connsiteX1" fmla="*/ 155156 w 6089993"/>
              <a:gd name="connsiteY1" fmla="*/ 0 h 1551564"/>
              <a:gd name="connsiteX2" fmla="*/ 5934837 w 6089993"/>
              <a:gd name="connsiteY2" fmla="*/ 0 h 1551564"/>
              <a:gd name="connsiteX3" fmla="*/ 6089993 w 6089993"/>
              <a:gd name="connsiteY3" fmla="*/ 155156 h 1551564"/>
              <a:gd name="connsiteX4" fmla="*/ 6089993 w 6089993"/>
              <a:gd name="connsiteY4" fmla="*/ 1396408 h 1551564"/>
              <a:gd name="connsiteX5" fmla="*/ 5934837 w 6089993"/>
              <a:gd name="connsiteY5" fmla="*/ 1551564 h 1551564"/>
              <a:gd name="connsiteX6" fmla="*/ 155156 w 6089993"/>
              <a:gd name="connsiteY6" fmla="*/ 1551564 h 1551564"/>
              <a:gd name="connsiteX7" fmla="*/ 0 w 6089993"/>
              <a:gd name="connsiteY7" fmla="*/ 1396408 h 1551564"/>
              <a:gd name="connsiteX8" fmla="*/ 0 w 6089993"/>
              <a:gd name="connsiteY8" fmla="*/ 155156 h 155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9993" h="1551564">
                <a:moveTo>
                  <a:pt x="0" y="155156"/>
                </a:moveTo>
                <a:cubicBezTo>
                  <a:pt x="0" y="69466"/>
                  <a:pt x="69466" y="0"/>
                  <a:pt x="155156" y="0"/>
                </a:cubicBezTo>
                <a:lnTo>
                  <a:pt x="5934837" y="0"/>
                </a:lnTo>
                <a:cubicBezTo>
                  <a:pt x="6020527" y="0"/>
                  <a:pt x="6089993" y="69466"/>
                  <a:pt x="6089993" y="155156"/>
                </a:cubicBezTo>
                <a:lnTo>
                  <a:pt x="6089993" y="1396408"/>
                </a:lnTo>
                <a:cubicBezTo>
                  <a:pt x="6089993" y="1482098"/>
                  <a:pt x="6020527" y="1551564"/>
                  <a:pt x="5934837" y="1551564"/>
                </a:cubicBezTo>
                <a:lnTo>
                  <a:pt x="155156" y="1551564"/>
                </a:lnTo>
                <a:cubicBezTo>
                  <a:pt x="69466" y="1551564"/>
                  <a:pt x="0" y="1482098"/>
                  <a:pt x="0" y="1396408"/>
                </a:cubicBezTo>
                <a:lnTo>
                  <a:pt x="0" y="155156"/>
                </a:lnTo>
                <a:close/>
              </a:path>
            </a:pathLst>
          </a:custGeom>
          <a:solidFill>
            <a:srgbClr val="C6E5F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884" tIns="136884" rIns="136884" bIns="136884" numCol="1" spcCol="1270" anchor="ctr" anchorCtr="0">
            <a:noAutofit/>
          </a:bodyPr>
          <a:lstStyle/>
          <a:p>
            <a:pPr lvl="0" algn="ctr"/>
            <a:r>
              <a:rPr lang="en-US" sz="2800">
                <a:solidFill>
                  <a:srgbClr val="000000"/>
                </a:solidFill>
              </a:rPr>
              <a:t>Based on ASCVD risk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611A459-E4E4-2F1A-D20C-F6FDB7A52C41}"/>
              </a:ext>
            </a:extLst>
          </p:cNvPr>
          <p:cNvSpPr/>
          <p:nvPr/>
        </p:nvSpPr>
        <p:spPr>
          <a:xfrm>
            <a:off x="5403606" y="2645886"/>
            <a:ext cx="6089993" cy="1551564"/>
          </a:xfrm>
          <a:custGeom>
            <a:avLst/>
            <a:gdLst>
              <a:gd name="connsiteX0" fmla="*/ 0 w 6089993"/>
              <a:gd name="connsiteY0" fmla="*/ 155156 h 1551564"/>
              <a:gd name="connsiteX1" fmla="*/ 155156 w 6089993"/>
              <a:gd name="connsiteY1" fmla="*/ 0 h 1551564"/>
              <a:gd name="connsiteX2" fmla="*/ 5934837 w 6089993"/>
              <a:gd name="connsiteY2" fmla="*/ 0 h 1551564"/>
              <a:gd name="connsiteX3" fmla="*/ 6089993 w 6089993"/>
              <a:gd name="connsiteY3" fmla="*/ 155156 h 1551564"/>
              <a:gd name="connsiteX4" fmla="*/ 6089993 w 6089993"/>
              <a:gd name="connsiteY4" fmla="*/ 1396408 h 1551564"/>
              <a:gd name="connsiteX5" fmla="*/ 5934837 w 6089993"/>
              <a:gd name="connsiteY5" fmla="*/ 1551564 h 1551564"/>
              <a:gd name="connsiteX6" fmla="*/ 155156 w 6089993"/>
              <a:gd name="connsiteY6" fmla="*/ 1551564 h 1551564"/>
              <a:gd name="connsiteX7" fmla="*/ 0 w 6089993"/>
              <a:gd name="connsiteY7" fmla="*/ 1396408 h 1551564"/>
              <a:gd name="connsiteX8" fmla="*/ 0 w 6089993"/>
              <a:gd name="connsiteY8" fmla="*/ 155156 h 155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9993" h="1551564">
                <a:moveTo>
                  <a:pt x="0" y="155156"/>
                </a:moveTo>
                <a:cubicBezTo>
                  <a:pt x="0" y="69466"/>
                  <a:pt x="69466" y="0"/>
                  <a:pt x="155156" y="0"/>
                </a:cubicBezTo>
                <a:lnTo>
                  <a:pt x="5934837" y="0"/>
                </a:lnTo>
                <a:cubicBezTo>
                  <a:pt x="6020527" y="0"/>
                  <a:pt x="6089993" y="69466"/>
                  <a:pt x="6089993" y="155156"/>
                </a:cubicBezTo>
                <a:lnTo>
                  <a:pt x="6089993" y="1396408"/>
                </a:lnTo>
                <a:cubicBezTo>
                  <a:pt x="6089993" y="1482098"/>
                  <a:pt x="6020527" y="1551564"/>
                  <a:pt x="5934837" y="1551564"/>
                </a:cubicBezTo>
                <a:lnTo>
                  <a:pt x="155156" y="1551564"/>
                </a:lnTo>
                <a:cubicBezTo>
                  <a:pt x="69466" y="1551564"/>
                  <a:pt x="0" y="1482098"/>
                  <a:pt x="0" y="1396408"/>
                </a:cubicBezTo>
                <a:lnTo>
                  <a:pt x="0" y="155156"/>
                </a:lnTo>
                <a:close/>
              </a:path>
            </a:pathLst>
          </a:custGeom>
          <a:solidFill>
            <a:srgbClr val="E9D4E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884" tIns="136884" rIns="136884" bIns="136884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>
                <a:solidFill>
                  <a:srgbClr val="000000"/>
                </a:solidFill>
              </a:rPr>
              <a:t>The higher the ASCVD risk, the lower the LDL-C goal</a:t>
            </a:r>
          </a:p>
        </p:txBody>
      </p:sp>
      <p:sp>
        <p:nvSpPr>
          <p:cNvPr id="8" name="Freeform: Shape 5">
            <a:extLst>
              <a:ext uri="{FF2B5EF4-FFF2-40B4-BE49-F238E27FC236}">
                <a16:creationId xmlns:a16="http://schemas.microsoft.com/office/drawing/2014/main" id="{27F5A1F9-74D1-AA87-1E2A-72ABD9080FD6}"/>
              </a:ext>
            </a:extLst>
          </p:cNvPr>
          <p:cNvSpPr/>
          <p:nvPr/>
        </p:nvSpPr>
        <p:spPr>
          <a:xfrm>
            <a:off x="5403605" y="4305229"/>
            <a:ext cx="6089993" cy="1551564"/>
          </a:xfrm>
          <a:custGeom>
            <a:avLst/>
            <a:gdLst>
              <a:gd name="connsiteX0" fmla="*/ 0 w 6089993"/>
              <a:gd name="connsiteY0" fmla="*/ 155156 h 1551564"/>
              <a:gd name="connsiteX1" fmla="*/ 155156 w 6089993"/>
              <a:gd name="connsiteY1" fmla="*/ 0 h 1551564"/>
              <a:gd name="connsiteX2" fmla="*/ 5934837 w 6089993"/>
              <a:gd name="connsiteY2" fmla="*/ 0 h 1551564"/>
              <a:gd name="connsiteX3" fmla="*/ 6089993 w 6089993"/>
              <a:gd name="connsiteY3" fmla="*/ 155156 h 1551564"/>
              <a:gd name="connsiteX4" fmla="*/ 6089993 w 6089993"/>
              <a:gd name="connsiteY4" fmla="*/ 1396408 h 1551564"/>
              <a:gd name="connsiteX5" fmla="*/ 5934837 w 6089993"/>
              <a:gd name="connsiteY5" fmla="*/ 1551564 h 1551564"/>
              <a:gd name="connsiteX6" fmla="*/ 155156 w 6089993"/>
              <a:gd name="connsiteY6" fmla="*/ 1551564 h 1551564"/>
              <a:gd name="connsiteX7" fmla="*/ 0 w 6089993"/>
              <a:gd name="connsiteY7" fmla="*/ 1396408 h 1551564"/>
              <a:gd name="connsiteX8" fmla="*/ 0 w 6089993"/>
              <a:gd name="connsiteY8" fmla="*/ 155156 h 155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9993" h="1551564">
                <a:moveTo>
                  <a:pt x="0" y="155156"/>
                </a:moveTo>
                <a:cubicBezTo>
                  <a:pt x="0" y="69466"/>
                  <a:pt x="69466" y="0"/>
                  <a:pt x="155156" y="0"/>
                </a:cubicBezTo>
                <a:lnTo>
                  <a:pt x="5934837" y="0"/>
                </a:lnTo>
                <a:cubicBezTo>
                  <a:pt x="6020527" y="0"/>
                  <a:pt x="6089993" y="69466"/>
                  <a:pt x="6089993" y="155156"/>
                </a:cubicBezTo>
                <a:lnTo>
                  <a:pt x="6089993" y="1396408"/>
                </a:lnTo>
                <a:cubicBezTo>
                  <a:pt x="6089993" y="1482098"/>
                  <a:pt x="6020527" y="1551564"/>
                  <a:pt x="5934837" y="1551564"/>
                </a:cubicBezTo>
                <a:lnTo>
                  <a:pt x="155156" y="1551564"/>
                </a:lnTo>
                <a:cubicBezTo>
                  <a:pt x="69466" y="1551564"/>
                  <a:pt x="0" y="1482098"/>
                  <a:pt x="0" y="1396408"/>
                </a:cubicBezTo>
                <a:lnTo>
                  <a:pt x="0" y="155156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884" tIns="136884" rIns="136884" bIns="136884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LDL-C Goals: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Rule of 100/70/55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F5994F-C4B9-9926-14EA-8E87E23E41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7BB1BD-F0EE-F39E-43FC-2F1AA569B258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Circulation. 2026;153:e1154–e1276.</a:t>
            </a:r>
          </a:p>
        </p:txBody>
      </p:sp>
    </p:spTree>
    <p:extLst>
      <p:ext uri="{BB962C8B-B14F-4D97-AF65-F5344CB8AC3E}">
        <p14:creationId xmlns:p14="http://schemas.microsoft.com/office/powerpoint/2010/main" val="5518352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29FB9-5299-217C-57E6-B4B90C65D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ACCF80-07F6-0430-F3F1-3D8F9D8D0572}"/>
              </a:ext>
            </a:extLst>
          </p:cNvPr>
          <p:cNvSpPr/>
          <p:nvPr/>
        </p:nvSpPr>
        <p:spPr>
          <a:xfrm>
            <a:off x="0" y="6128084"/>
            <a:ext cx="1812758" cy="729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2E36ED-AADB-CED3-722A-555C2C147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805777"/>
          </a:xfrm>
        </p:spPr>
        <p:txBody>
          <a:bodyPr>
            <a:normAutofit/>
          </a:bodyPr>
          <a:lstStyle/>
          <a:p>
            <a:pPr algn="ctr"/>
            <a:r>
              <a:rPr lang="en-US" sz="4000"/>
              <a:t>LDL-C Goals for ASCVD Risk Reduction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13E8769-C9AC-A6C7-6085-6F138442B9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729836"/>
              </p:ext>
            </p:extLst>
          </p:nvPr>
        </p:nvGraphicFramePr>
        <p:xfrm>
          <a:off x="0" y="1451954"/>
          <a:ext cx="12192000" cy="5084487"/>
        </p:xfrm>
        <a:graphic>
          <a:graphicData uri="http://schemas.openxmlformats.org/drawingml/2006/table">
            <a:tbl>
              <a:tblPr/>
              <a:tblGrid>
                <a:gridCol w="2790684">
                  <a:extLst>
                    <a:ext uri="{9D8B030D-6E8A-4147-A177-3AD203B41FA5}">
                      <a16:colId xmlns:a16="http://schemas.microsoft.com/office/drawing/2014/main" val="1922819065"/>
                    </a:ext>
                  </a:extLst>
                </a:gridCol>
                <a:gridCol w="3268178">
                  <a:extLst>
                    <a:ext uri="{9D8B030D-6E8A-4147-A177-3AD203B41FA5}">
                      <a16:colId xmlns:a16="http://schemas.microsoft.com/office/drawing/2014/main" val="1546569406"/>
                    </a:ext>
                  </a:extLst>
                </a:gridCol>
                <a:gridCol w="3087791">
                  <a:extLst>
                    <a:ext uri="{9D8B030D-6E8A-4147-A177-3AD203B41FA5}">
                      <a16:colId xmlns:a16="http://schemas.microsoft.com/office/drawing/2014/main" val="1537891463"/>
                    </a:ext>
                  </a:extLst>
                </a:gridCol>
                <a:gridCol w="3045347">
                  <a:extLst>
                    <a:ext uri="{9D8B030D-6E8A-4147-A177-3AD203B41FA5}">
                      <a16:colId xmlns:a16="http://schemas.microsoft.com/office/drawing/2014/main" val="1574767428"/>
                    </a:ext>
                  </a:extLst>
                </a:gridCol>
              </a:tblGrid>
              <a:tr h="756438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Patient Population​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LDL-C &lt; 55 mg/dL​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Non-HDL-C &lt;85 mg/dL​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0E2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LDL-C &lt; 70 mg/dL​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Non-HDL-C &lt;100 mg/dL​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LDL-C &lt; 100 mg /dL​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Non-HDL-C &lt;130 mg/dL​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247592"/>
                  </a:ext>
                </a:extLst>
              </a:tr>
              <a:tr h="470621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Clinical ASCVD​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 very high risk​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492534"/>
                  </a:ext>
                </a:extLst>
              </a:tr>
              <a:tr h="756438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Subclinical atherosclerosis​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CAC ≥ 1000 AU​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Optional: CAC 300-999 AU​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122060"/>
                  </a:ext>
                </a:extLst>
              </a:tr>
              <a:tr h="1172276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Severe hypercholesterolemia (LDL-C ≥190 mg/dL)​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With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clinical ASCVD​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600786"/>
                  </a:ext>
                </a:extLst>
              </a:tr>
              <a:tr h="1172276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Diabetes mellitus (type 1 and 2)​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N/A​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567409"/>
                  </a:ext>
                </a:extLst>
              </a:tr>
              <a:tr h="756438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Primary prevention​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N/A​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352226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7DE639ED-77AA-DD1E-847B-843B693C29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110" y="17224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619C66-FAF6-A6AD-03BF-483F84BA4751}"/>
              </a:ext>
            </a:extLst>
          </p:cNvPr>
          <p:cNvSpPr txBox="1"/>
          <p:nvPr/>
        </p:nvSpPr>
        <p:spPr>
          <a:xfrm>
            <a:off x="655320" y="65780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Circulation. 2026;153:e1154–e1276.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CCF3B8-7325-D210-3227-D5444838B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4017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4C862-E433-7BE2-E19A-1C2C3CA49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FA855E3-FDB1-A9CF-B4E9-5BA0D21DEA82}"/>
              </a:ext>
            </a:extLst>
          </p:cNvPr>
          <p:cNvSpPr/>
          <p:nvPr/>
        </p:nvSpPr>
        <p:spPr>
          <a:xfrm>
            <a:off x="0" y="6128084"/>
            <a:ext cx="1812758" cy="729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983E65-CC77-B0AD-A557-1126B1923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805777"/>
          </a:xfrm>
        </p:spPr>
        <p:txBody>
          <a:bodyPr>
            <a:normAutofit/>
          </a:bodyPr>
          <a:lstStyle/>
          <a:p>
            <a:pPr algn="ctr"/>
            <a:r>
              <a:rPr lang="en-US" sz="4000"/>
              <a:t>LDL-C Goals for ASCVD Risk Reduction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687000A9-07D3-9EEB-C3C3-799CEC7200E3}"/>
              </a:ext>
            </a:extLst>
          </p:cNvPr>
          <p:cNvGraphicFramePr>
            <a:graphicFrameLocks noGrp="1"/>
          </p:cNvGraphicFramePr>
          <p:nvPr/>
        </p:nvGraphicFramePr>
        <p:xfrm>
          <a:off x="0" y="1451954"/>
          <a:ext cx="12192000" cy="5084487"/>
        </p:xfrm>
        <a:graphic>
          <a:graphicData uri="http://schemas.openxmlformats.org/drawingml/2006/table">
            <a:tbl>
              <a:tblPr/>
              <a:tblGrid>
                <a:gridCol w="2790684">
                  <a:extLst>
                    <a:ext uri="{9D8B030D-6E8A-4147-A177-3AD203B41FA5}">
                      <a16:colId xmlns:a16="http://schemas.microsoft.com/office/drawing/2014/main" val="1922819065"/>
                    </a:ext>
                  </a:extLst>
                </a:gridCol>
                <a:gridCol w="3268178">
                  <a:extLst>
                    <a:ext uri="{9D8B030D-6E8A-4147-A177-3AD203B41FA5}">
                      <a16:colId xmlns:a16="http://schemas.microsoft.com/office/drawing/2014/main" val="1546569406"/>
                    </a:ext>
                  </a:extLst>
                </a:gridCol>
                <a:gridCol w="3087791">
                  <a:extLst>
                    <a:ext uri="{9D8B030D-6E8A-4147-A177-3AD203B41FA5}">
                      <a16:colId xmlns:a16="http://schemas.microsoft.com/office/drawing/2014/main" val="1537891463"/>
                    </a:ext>
                  </a:extLst>
                </a:gridCol>
                <a:gridCol w="3045347">
                  <a:extLst>
                    <a:ext uri="{9D8B030D-6E8A-4147-A177-3AD203B41FA5}">
                      <a16:colId xmlns:a16="http://schemas.microsoft.com/office/drawing/2014/main" val="1574767428"/>
                    </a:ext>
                  </a:extLst>
                </a:gridCol>
              </a:tblGrid>
              <a:tr h="756438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Patient Population​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LDL-C &lt; 55 mg/dL​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Non-HDL-C &lt;85 mg/dL​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0E2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LDL-C &lt; 70 mg/dL​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Non-HDL-C &lt;100 mg/dL​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1" i="0">
                        <a:solidFill>
                          <a:srgbClr val="FFFFFF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247592"/>
                  </a:ext>
                </a:extLst>
              </a:tr>
              <a:tr h="470621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Clinical ASCVD​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 very high risk​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NOT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at very high risk​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492534"/>
                  </a:ext>
                </a:extLst>
              </a:tr>
              <a:tr h="756438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Subclinical atherosclerosis​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CAC ≥ 1000 AU​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Optional: CAC 300-999 AU​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CAC 100-999 AU​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≥75</a:t>
                      </a:r>
                      <a:r>
                        <a:rPr lang="en-US" sz="2000" b="0" i="0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percentile​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122060"/>
                  </a:ext>
                </a:extLst>
              </a:tr>
              <a:tr h="1172276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Severe hypercholesterolemia (LDL-C ≥190 mg/dL)​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With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clinical ASCVD​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With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FH, ASCVD risk factors, </a:t>
                      </a: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subclinical atherosclerosis​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600786"/>
                  </a:ext>
                </a:extLst>
              </a:tr>
              <a:tr h="1172276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Diabetes mellitus (type 1 and 2)​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N/A​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With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ASCVD risk factors </a:t>
                      </a: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diabetes-specific risk enhancers​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567409"/>
                  </a:ext>
                </a:extLst>
              </a:tr>
              <a:tr h="756438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Primary prevention​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N/A​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PREVENT-ASCVD ≥ 10%​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endParaRPr lang="en-US" sz="2000" b="0" i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352226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7B4BBEEA-11DD-FAE8-1A8A-8C425FB61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110" y="17224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636EAB-E98E-772A-ED9E-45BA2BE2E751}"/>
              </a:ext>
            </a:extLst>
          </p:cNvPr>
          <p:cNvSpPr txBox="1"/>
          <p:nvPr/>
        </p:nvSpPr>
        <p:spPr>
          <a:xfrm>
            <a:off x="655320" y="65780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Circulation. 2026;153:e1154–e1276.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C7051A1-15CA-D5E8-527A-D175CB6C01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3202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DD5A6-4612-566A-40F7-6241195901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4DB386D-380A-B646-0042-8A58C17F39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537402B-7F8B-D733-34E0-1ABA46901E66}"/>
              </a:ext>
            </a:extLst>
          </p:cNvPr>
          <p:cNvSpPr/>
          <p:nvPr/>
        </p:nvSpPr>
        <p:spPr>
          <a:xfrm>
            <a:off x="0" y="6128084"/>
            <a:ext cx="1812758" cy="7299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754028-A062-F792-77D7-27FF7DE94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0831285" cy="805777"/>
          </a:xfrm>
        </p:spPr>
        <p:txBody>
          <a:bodyPr>
            <a:normAutofit/>
          </a:bodyPr>
          <a:lstStyle/>
          <a:p>
            <a:pPr algn="ctr"/>
            <a:r>
              <a:rPr lang="en-US" sz="4000"/>
              <a:t>LDL-C Goals for ASCVD Risk Reduction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DB942083-400D-5C84-722E-79F06146B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9439587"/>
              </p:ext>
            </p:extLst>
          </p:nvPr>
        </p:nvGraphicFramePr>
        <p:xfrm>
          <a:off x="0" y="1451954"/>
          <a:ext cx="12192000" cy="5084487"/>
        </p:xfrm>
        <a:graphic>
          <a:graphicData uri="http://schemas.openxmlformats.org/drawingml/2006/table">
            <a:tbl>
              <a:tblPr/>
              <a:tblGrid>
                <a:gridCol w="2790684">
                  <a:extLst>
                    <a:ext uri="{9D8B030D-6E8A-4147-A177-3AD203B41FA5}">
                      <a16:colId xmlns:a16="http://schemas.microsoft.com/office/drawing/2014/main" val="1922819065"/>
                    </a:ext>
                  </a:extLst>
                </a:gridCol>
                <a:gridCol w="3268178">
                  <a:extLst>
                    <a:ext uri="{9D8B030D-6E8A-4147-A177-3AD203B41FA5}">
                      <a16:colId xmlns:a16="http://schemas.microsoft.com/office/drawing/2014/main" val="1546569406"/>
                    </a:ext>
                  </a:extLst>
                </a:gridCol>
                <a:gridCol w="3087791">
                  <a:extLst>
                    <a:ext uri="{9D8B030D-6E8A-4147-A177-3AD203B41FA5}">
                      <a16:colId xmlns:a16="http://schemas.microsoft.com/office/drawing/2014/main" val="1537891463"/>
                    </a:ext>
                  </a:extLst>
                </a:gridCol>
                <a:gridCol w="3045347">
                  <a:extLst>
                    <a:ext uri="{9D8B030D-6E8A-4147-A177-3AD203B41FA5}">
                      <a16:colId xmlns:a16="http://schemas.microsoft.com/office/drawing/2014/main" val="1574767428"/>
                    </a:ext>
                  </a:extLst>
                </a:gridCol>
              </a:tblGrid>
              <a:tr h="756438"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Patient Population​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LDL-C &lt; 55 mg/dL​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Non-HDL-C &lt;85 mg/dL​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0E2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LDL-C &lt; 70 mg/dL​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Non-HDL-C &lt;100 mg/dL​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LDL-C &lt; 100 mg /dL​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FFFFFF"/>
                          </a:solidFill>
                          <a:effectLst/>
                          <a:latin typeface="+mn-lt"/>
                        </a:rPr>
                        <a:t>Non-HDL-C &lt;130 mg/dL​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A5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4247592"/>
                  </a:ext>
                </a:extLst>
              </a:tr>
              <a:tr h="470621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Clinical ASCVD​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At very high risk​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NOT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at very high risk​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N/A​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987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3492534"/>
                  </a:ext>
                </a:extLst>
              </a:tr>
              <a:tr h="756438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Subclinical atherosclerosis​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CAC ≥ 1000 AU​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Optional: CAC 300-999 AU​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CAC 100-999 AU​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≥75</a:t>
                      </a:r>
                      <a:r>
                        <a:rPr lang="en-US" sz="2000" b="0" i="0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percentile​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CAC 1-99 AU​</a:t>
                      </a:r>
                    </a:p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 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&lt;75</a:t>
                      </a:r>
                      <a:r>
                        <a:rPr lang="en-US" sz="2000" b="0" i="0" baseline="300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percentile​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3122060"/>
                  </a:ext>
                </a:extLst>
              </a:tr>
              <a:tr h="1172276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Severe hypercholesterolemia (LDL-C ≥190 mg/dL)​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With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clinical ASCVD​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With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FH, ASCVD risk factors, </a:t>
                      </a: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 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subclinical atherosclerosis​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Without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FH, ASCVD risk factors, </a:t>
                      </a: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and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subclinical atherosclerosis​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2600786"/>
                  </a:ext>
                </a:extLst>
              </a:tr>
              <a:tr h="1172276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Diabetes mellitus (type 1 and 2)​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N/A​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With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ASCVD risk factors </a:t>
                      </a: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diabetes-specific risk enhancers​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Without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ASCVD risk factors </a:t>
                      </a:r>
                      <a:r>
                        <a:rPr lang="en-US" sz="2000" b="1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</a:t>
                      </a: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diabetes-specific risk enhancers​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567409"/>
                  </a:ext>
                </a:extLst>
              </a:tr>
              <a:tr h="756438">
                <a:tc>
                  <a:txBody>
                    <a:bodyPr/>
                    <a:lstStyle/>
                    <a:p>
                      <a:pPr algn="l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Primary prevention​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N/A​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PREVENT-ASCVD ≥ 10%​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2400"/>
                        </a:lnSpc>
                        <a:buNone/>
                      </a:pPr>
                      <a:r>
                        <a:rPr lang="en-US" sz="2000" b="0" i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PREVENT-ASCVD &lt;10%​</a:t>
                      </a:r>
                    </a:p>
                  </a:txBody>
                  <a:tcPr marL="74264" marR="74264" marT="37132" marB="37132" anchor="ctr">
                    <a:lnL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95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9352226"/>
                  </a:ext>
                </a:extLst>
              </a:tr>
            </a:tbl>
          </a:graphicData>
        </a:graphic>
      </p:graphicFrame>
      <p:sp>
        <p:nvSpPr>
          <p:cNvPr id="11" name="Rectangle 2">
            <a:extLst>
              <a:ext uri="{FF2B5EF4-FFF2-40B4-BE49-F238E27FC236}">
                <a16:creationId xmlns:a16="http://schemas.microsoft.com/office/drawing/2014/main" id="{3E7B4558-1BEF-DCB8-8FAA-2C07A3F38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2110" y="17224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FA20F0-CB86-D1F6-C234-2A130D17EDF6}"/>
              </a:ext>
            </a:extLst>
          </p:cNvPr>
          <p:cNvSpPr txBox="1"/>
          <p:nvPr/>
        </p:nvSpPr>
        <p:spPr>
          <a:xfrm>
            <a:off x="655320" y="65780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Circulation. 2026;153:e1154–e1276.</a:t>
            </a:r>
          </a:p>
        </p:txBody>
      </p:sp>
    </p:spTree>
    <p:extLst>
      <p:ext uri="{BB962C8B-B14F-4D97-AF65-F5344CB8AC3E}">
        <p14:creationId xmlns:p14="http://schemas.microsoft.com/office/powerpoint/2010/main" val="2831025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9319D-FF54-8F0C-DCC0-EC74E1E069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B71027BE-4BB2-03DE-A191-65F2D0F52F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E0B6BEE-1D49-BD80-1FAE-97F9D2597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589" y="414945"/>
            <a:ext cx="10831285" cy="993178"/>
          </a:xfrm>
        </p:spPr>
        <p:txBody>
          <a:bodyPr>
            <a:normAutofit/>
          </a:bodyPr>
          <a:lstStyle/>
          <a:p>
            <a:r>
              <a:rPr lang="en-US" sz="4000"/>
              <a:t>Can LDL-C Be Too Low?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85AF78F-511B-27B2-52B3-1775F2498649}"/>
              </a:ext>
            </a:extLst>
          </p:cNvPr>
          <p:cNvSpPr txBox="1">
            <a:spLocks/>
          </p:cNvSpPr>
          <p:nvPr/>
        </p:nvSpPr>
        <p:spPr>
          <a:xfrm>
            <a:off x="414930" y="1844838"/>
            <a:ext cx="5116952" cy="47213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b="1">
                <a:solidFill>
                  <a:schemeClr val="accent2"/>
                </a:solidFill>
              </a:rPr>
              <a:t>Evolutionary Evidence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5BCA923-3468-C4C2-A828-9C2C462B5503}"/>
              </a:ext>
            </a:extLst>
          </p:cNvPr>
          <p:cNvSpPr txBox="1">
            <a:spLocks/>
          </p:cNvSpPr>
          <p:nvPr/>
        </p:nvSpPr>
        <p:spPr>
          <a:xfrm>
            <a:off x="414930" y="2316970"/>
            <a:ext cx="5403621" cy="4934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en-US" sz="2000"/>
              <a:t>Humans </a:t>
            </a:r>
            <a:r>
              <a:rPr lang="en-US" sz="2000" b="1"/>
              <a:t>did not evolve to maintain persistently high ApoB levels</a:t>
            </a:r>
            <a:r>
              <a:rPr lang="en-US" sz="2000"/>
              <a:t>; rather, we </a:t>
            </a:r>
            <a:r>
              <a:rPr lang="en-US" sz="2000" b="1"/>
              <a:t>evolved the metabolic machinery to produce them</a:t>
            </a:r>
            <a:r>
              <a:rPr lang="en-US" sz="2000"/>
              <a:t> when needed – for energy transport, tissue repair, and immune defense. </a:t>
            </a:r>
          </a:p>
          <a:p>
            <a:pPr>
              <a:lnSpc>
                <a:spcPct val="100000"/>
              </a:lnSpc>
              <a:spcBef>
                <a:spcPts val="1000"/>
              </a:spcBef>
            </a:pPr>
            <a:r>
              <a:rPr lang="en-US" sz="2000"/>
              <a:t>In the modern environment, that </a:t>
            </a:r>
            <a:r>
              <a:rPr lang="en-US" sz="2000" b="1"/>
              <a:t>capacity is frequently activated chronically</a:t>
            </a:r>
            <a:r>
              <a:rPr lang="en-US" sz="2000"/>
              <a:t>, which contributes to persistent dyslipidemia and ASCVD.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F65234FA-FC21-6971-75FC-C6FEAA0D768F}"/>
              </a:ext>
            </a:extLst>
          </p:cNvPr>
          <p:cNvSpPr txBox="1">
            <a:spLocks/>
          </p:cNvSpPr>
          <p:nvPr/>
        </p:nvSpPr>
        <p:spPr>
          <a:xfrm>
            <a:off x="6709547" y="721276"/>
            <a:ext cx="3823437" cy="47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None/>
              <a:defRPr sz="2400" b="1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600"/>
              <a:t>Genetic Evidence</a:t>
            </a:r>
          </a:p>
        </p:txBody>
      </p:sp>
      <p:sp>
        <p:nvSpPr>
          <p:cNvPr id="10" name="Content Placeholder 7">
            <a:extLst>
              <a:ext uri="{FF2B5EF4-FFF2-40B4-BE49-F238E27FC236}">
                <a16:creationId xmlns:a16="http://schemas.microsoft.com/office/drawing/2014/main" id="{2449D6C5-56DB-B91D-B45C-B6BBE170A65E}"/>
              </a:ext>
            </a:extLst>
          </p:cNvPr>
          <p:cNvSpPr txBox="1">
            <a:spLocks/>
          </p:cNvSpPr>
          <p:nvPr/>
        </p:nvSpPr>
        <p:spPr>
          <a:xfrm>
            <a:off x="6709547" y="1188692"/>
            <a:ext cx="4586097" cy="1958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000"/>
              </a:spcBef>
              <a:buNone/>
            </a:pPr>
            <a:r>
              <a:rPr lang="en-US" sz="2000"/>
              <a:t>Loss-of-function mutations in APOB and PCSK9</a:t>
            </a:r>
          </a:p>
          <a:p>
            <a:pPr>
              <a:spcBef>
                <a:spcPts val="1000"/>
              </a:spcBef>
            </a:pPr>
            <a:r>
              <a:rPr lang="en-US" sz="2000"/>
              <a:t>ApoB/LDL-C levels ~10-40 mg/dL</a:t>
            </a:r>
          </a:p>
          <a:p>
            <a:pPr>
              <a:spcBef>
                <a:spcPts val="1000"/>
              </a:spcBef>
            </a:pPr>
            <a:r>
              <a:rPr lang="en-US" sz="2000" b="1"/>
              <a:t>Have a near-zero risk of ASCVD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57A29366-35EE-8CE7-86B5-54AEFF4E6C20}"/>
              </a:ext>
            </a:extLst>
          </p:cNvPr>
          <p:cNvSpPr txBox="1">
            <a:spLocks/>
          </p:cNvSpPr>
          <p:nvPr/>
        </p:nvSpPr>
        <p:spPr>
          <a:xfrm>
            <a:off x="6630417" y="2877861"/>
            <a:ext cx="3195037" cy="47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5"/>
              </a:buClr>
              <a:buFont typeface="Arial" panose="020B0604020202020204" pitchFamily="34" charset="0"/>
              <a:buNone/>
              <a:defRPr sz="2400" b="1" kern="120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None/>
              <a:defRPr sz="18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1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en-US" sz="2600"/>
              <a:t>Clinical Evidence</a:t>
            </a:r>
          </a:p>
        </p:txBody>
      </p:sp>
      <p:sp>
        <p:nvSpPr>
          <p:cNvPr id="12" name="Content Placeholder 7">
            <a:extLst>
              <a:ext uri="{FF2B5EF4-FFF2-40B4-BE49-F238E27FC236}">
                <a16:creationId xmlns:a16="http://schemas.microsoft.com/office/drawing/2014/main" id="{40CFFA19-671E-C685-E816-F18FE57EEE56}"/>
              </a:ext>
            </a:extLst>
          </p:cNvPr>
          <p:cNvSpPr txBox="1">
            <a:spLocks/>
          </p:cNvSpPr>
          <p:nvPr/>
        </p:nvSpPr>
        <p:spPr>
          <a:xfrm>
            <a:off x="6612107" y="3349993"/>
            <a:ext cx="5403621" cy="39372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800"/>
              </a:spcBef>
              <a:buNone/>
            </a:pPr>
            <a:r>
              <a:rPr lang="en-US" sz="2000" b="1"/>
              <a:t>Long-term</a:t>
            </a:r>
            <a:r>
              <a:rPr lang="en-US" sz="2000"/>
              <a:t> (&gt;8 years) </a:t>
            </a:r>
            <a:r>
              <a:rPr lang="en-US" sz="2000" b="1"/>
              <a:t>LDL-C levels of ~30 mg/dL with </a:t>
            </a:r>
            <a:r>
              <a:rPr lang="en-US" sz="2000" b="1" err="1"/>
              <a:t>evolocumab</a:t>
            </a:r>
            <a:r>
              <a:rPr lang="en-US" sz="2000" b="1"/>
              <a:t> + statin was associated with</a:t>
            </a:r>
            <a:r>
              <a:rPr lang="en-US" sz="2000"/>
              <a:t>:</a:t>
            </a:r>
          </a:p>
          <a:p>
            <a:pPr lvl="0">
              <a:lnSpc>
                <a:spcPct val="100000"/>
              </a:lnSpc>
              <a:spcBef>
                <a:spcPts val="800"/>
              </a:spcBef>
            </a:pPr>
            <a:r>
              <a:rPr lang="en-US" sz="2000"/>
              <a:t>Persistently low rates of adverse events  that did not exceed those observed in the original placebo arm during the parent study </a:t>
            </a:r>
          </a:p>
          <a:p>
            <a:pPr lvl="0">
              <a:lnSpc>
                <a:spcPct val="100000"/>
              </a:lnSpc>
              <a:spcBef>
                <a:spcPts val="800"/>
              </a:spcBef>
            </a:pPr>
            <a:r>
              <a:rPr lang="en-US" sz="2000"/>
              <a:t>Further reductions in ASCVD events</a:t>
            </a:r>
          </a:p>
          <a:p>
            <a:pPr lvl="0">
              <a:lnSpc>
                <a:spcPct val="100000"/>
              </a:lnSpc>
              <a:spcBef>
                <a:spcPts val="1000"/>
              </a:spcBef>
            </a:pPr>
            <a:endParaRPr lang="en-US" sz="200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A0DCEC4-6B69-765A-F179-BD5ACA349F68}"/>
              </a:ext>
            </a:extLst>
          </p:cNvPr>
          <p:cNvSpPr/>
          <p:nvPr/>
        </p:nvSpPr>
        <p:spPr>
          <a:xfrm>
            <a:off x="221588" y="6112010"/>
            <a:ext cx="11744711" cy="669235"/>
          </a:xfrm>
          <a:prstGeom prst="roundRect">
            <a:avLst>
              <a:gd name="adj" fmla="val 8792"/>
            </a:avLst>
          </a:prstGeom>
          <a:solidFill>
            <a:srgbClr val="E9D5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000000"/>
                </a:solidFill>
              </a:rPr>
              <a:t>An ApoB/LDL-C level of ~10-20 mg/dL is sufficient for survival</a:t>
            </a:r>
          </a:p>
        </p:txBody>
      </p:sp>
    </p:spTree>
    <p:extLst>
      <p:ext uri="{BB962C8B-B14F-4D97-AF65-F5344CB8AC3E}">
        <p14:creationId xmlns:p14="http://schemas.microsoft.com/office/powerpoint/2010/main" val="2482027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3A550-82A3-2AAA-B6BE-2DCF3A82B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527" y="1758950"/>
            <a:ext cx="3932237" cy="205263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4600" kern="1200" dirty="0">
                <a:latin typeface="+mj-lt"/>
                <a:ea typeface="+mj-ea"/>
                <a:cs typeface="+mj-cs"/>
              </a:rPr>
              <a:t>Statins are First Line for Reducing  LDL-C and ASCVD Risk</a:t>
            </a:r>
          </a:p>
        </p:txBody>
      </p:sp>
      <p:pic>
        <p:nvPicPr>
          <p:cNvPr id="3074" name="Picture 2" descr="Infographic showing 3 levels of statin intensity">
            <a:extLst>
              <a:ext uri="{FF2B5EF4-FFF2-40B4-BE49-F238E27FC236}">
                <a16:creationId xmlns:a16="http://schemas.microsoft.com/office/drawing/2014/main" id="{303B4DF9-F1FE-449C-E999-212C9BDFE5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" t="31492" r="3546" b="6413"/>
          <a:stretch>
            <a:fillRect/>
          </a:stretch>
        </p:blipFill>
        <p:spPr bwMode="auto">
          <a:xfrm>
            <a:off x="5142380" y="449624"/>
            <a:ext cx="6764996" cy="562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7D1887-6EC5-25A3-4274-3A09A55F139F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/>
              <a:t>Circulation</a:t>
            </a:r>
            <a:r>
              <a:rPr lang="en-US" sz="1600"/>
              <a:t>. 2026;153:e1154–e1276.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4CA6B0E-7C66-4F42-FFA8-31A9373DB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385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DFD5E-32FD-1596-694C-FD8DB43D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889FCD5-5EDA-D087-9B28-205497490901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3788771764"/>
              </p:ext>
            </p:extLst>
          </p:nvPr>
        </p:nvGraphicFramePr>
        <p:xfrm>
          <a:off x="377190" y="1616674"/>
          <a:ext cx="11134451" cy="42473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4680">
                  <a:extLst>
                    <a:ext uri="{9D8B030D-6E8A-4147-A177-3AD203B41FA5}">
                      <a16:colId xmlns:a16="http://schemas.microsoft.com/office/drawing/2014/main" val="3008466814"/>
                    </a:ext>
                  </a:extLst>
                </a:gridCol>
                <a:gridCol w="3886946">
                  <a:extLst>
                    <a:ext uri="{9D8B030D-6E8A-4147-A177-3AD203B41FA5}">
                      <a16:colId xmlns:a16="http://schemas.microsoft.com/office/drawing/2014/main" val="3168458867"/>
                    </a:ext>
                  </a:extLst>
                </a:gridCol>
                <a:gridCol w="4092825">
                  <a:extLst>
                    <a:ext uri="{9D8B030D-6E8A-4147-A177-3AD203B41FA5}">
                      <a16:colId xmlns:a16="http://schemas.microsoft.com/office/drawing/2014/main" val="3693670892"/>
                    </a:ext>
                  </a:extLst>
                </a:gridCol>
              </a:tblGrid>
              <a:tr h="430166"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tx1"/>
                          </a:solidFill>
                        </a:rPr>
                        <a:t>Patient Population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none"/>
                        <a:t>HIGH</a:t>
                      </a:r>
                      <a:r>
                        <a:rPr lang="en-US" sz="2000"/>
                        <a:t> Intensity Statin</a:t>
                      </a: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u="none"/>
                        <a:t>MODERATE Intensity </a:t>
                      </a:r>
                      <a:r>
                        <a:rPr lang="en-US" sz="2000"/>
                        <a:t>Statin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78082"/>
                  </a:ext>
                </a:extLst>
              </a:tr>
              <a:tr h="502050"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Clinical ASCVD</a:t>
                      </a:r>
                      <a:endParaRPr lang="en-US" sz="2000" b="1" i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tx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</a:rPr>
                        <a:t>✔️</a:t>
                      </a:r>
                    </a:p>
                  </a:txBody>
                  <a:tcPr anchor="ctr"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</a:rPr>
                        <a:t>N/A</a:t>
                      </a:r>
                      <a:endParaRPr 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rgbClr val="EDD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890084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Severe hypercholesterolemia</a:t>
                      </a:r>
                      <a:endParaRPr lang="en-US" sz="2000" b="1" i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</a:rPr>
                        <a:t>✔️</a:t>
                      </a:r>
                    </a:p>
                  </a:txBody>
                  <a:tcPr anchor="ctr"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2000" b="1">
                          <a:solidFill>
                            <a:srgbClr val="FF0000"/>
                          </a:solidFill>
                        </a:rPr>
                        <a:t>N/A</a:t>
                      </a:r>
                    </a:p>
                  </a:txBody>
                  <a:tcPr anchor="ctr">
                    <a:solidFill>
                      <a:srgbClr val="EDD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977659"/>
                  </a:ext>
                </a:extLst>
              </a:tr>
              <a:tr h="761064"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Subclinical atherosclerosis</a:t>
                      </a:r>
                      <a:endParaRPr lang="en-US" sz="2000" b="1" i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 ✔️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(if CAC </a:t>
                      </a:r>
                      <a:r>
                        <a:rPr lang="en-US" sz="2000" b="0" u="sng">
                          <a:solidFill>
                            <a:srgbClr val="000000"/>
                          </a:solidFill>
                        </a:rPr>
                        <a:t>&gt;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100 or ≥75</a:t>
                      </a:r>
                      <a:r>
                        <a:rPr lang="en-US" sz="2000" b="0" baseline="30000">
                          <a:solidFill>
                            <a:srgbClr val="000000"/>
                          </a:solidFill>
                        </a:rPr>
                        <a:t>th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percentile)</a:t>
                      </a:r>
                    </a:p>
                  </a:txBody>
                  <a:tcPr anchor="ctr"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✔️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(if CAC 1-99 and &lt;75</a:t>
                      </a:r>
                      <a:r>
                        <a:rPr lang="en-US" sz="2000" b="0" baseline="30000">
                          <a:solidFill>
                            <a:srgbClr val="000000"/>
                          </a:solidFill>
                        </a:rPr>
                        <a:t>th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 percentile)</a:t>
                      </a:r>
                    </a:p>
                  </a:txBody>
                  <a:tcPr anchor="ctr">
                    <a:solidFill>
                      <a:srgbClr val="EDD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6136968"/>
                  </a:ext>
                </a:extLst>
              </a:tr>
              <a:tr h="1091961"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Diabetes mellitus</a:t>
                      </a:r>
                    </a:p>
                    <a:p>
                      <a:pPr algn="r"/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(type 1 and 2)</a:t>
                      </a:r>
                      <a:endParaRPr lang="en-US" sz="2000" b="1" i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✔️</a:t>
                      </a:r>
                    </a:p>
                  </a:txBody>
                  <a:tcPr anchor="ctr"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✔️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(</a:t>
                      </a:r>
                      <a:r>
                        <a:rPr lang="en-US" sz="2000" b="1" u="none">
                          <a:solidFill>
                            <a:srgbClr val="000000"/>
                          </a:solidFill>
                        </a:rPr>
                        <a:t>ONLY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 if no ASCVD risk factors or diabetes-specific risk enhancers)</a:t>
                      </a:r>
                    </a:p>
                  </a:txBody>
                  <a:tcPr anchor="ctr">
                    <a:solidFill>
                      <a:srgbClr val="EDD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828443"/>
                  </a:ext>
                </a:extLst>
              </a:tr>
              <a:tr h="761064"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chemeClr val="tx1"/>
                          </a:solidFill>
                        </a:rPr>
                        <a:t>Primary prevention</a:t>
                      </a:r>
                      <a:endParaRPr lang="en-US" sz="2000" b="1" i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✔️ (if 10y ASCVD Risk </a:t>
                      </a:r>
                      <a:r>
                        <a:rPr lang="en-US" sz="2000" b="0" u="sng">
                          <a:solidFill>
                            <a:srgbClr val="000000"/>
                          </a:solidFill>
                        </a:rPr>
                        <a:t>&gt;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10%)</a:t>
                      </a:r>
                    </a:p>
                  </a:txBody>
                  <a:tcPr anchor="ctr">
                    <a:solidFill>
                      <a:srgbClr val="F2CD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</a:rPr>
                        <a:t>✔️ (Consider in select patients if 10y ASCVD Risk is &lt;10%)</a:t>
                      </a:r>
                    </a:p>
                  </a:txBody>
                  <a:tcPr anchor="ctr">
                    <a:solidFill>
                      <a:srgbClr val="EDD3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00312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B263481-D1A5-875B-5A99-2E66AB5B2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/>
              <a:t>Which Statin Intensity Do I Use?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D4E2CA0-CFA7-0FAE-E332-7411B1BDA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58D1CA-047C-4260-C505-9593BFA0D976}"/>
              </a:ext>
            </a:extLst>
          </p:cNvPr>
          <p:cNvSpPr txBox="1"/>
          <p:nvPr/>
        </p:nvSpPr>
        <p:spPr>
          <a:xfrm>
            <a:off x="5694589" y="640131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</p:spTree>
    <p:extLst>
      <p:ext uri="{BB962C8B-B14F-4D97-AF65-F5344CB8AC3E}">
        <p14:creationId xmlns:p14="http://schemas.microsoft.com/office/powerpoint/2010/main" val="3625054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DC21-0EDB-5210-432D-2849581AB8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HeartBeat</a:t>
            </a:r>
            <a:r>
              <a:rPr lang="en-US" dirty="0"/>
              <a:t> California Program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E73699-6C66-817A-6AA6-53591809C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 descr="Multiple hands forming a heart">
            <a:extLst>
              <a:ext uri="{FF2B5EF4-FFF2-40B4-BE49-F238E27FC236}">
                <a16:creationId xmlns:a16="http://schemas.microsoft.com/office/drawing/2014/main" id="{C5E37893-C8C2-D1E9-50C0-114A4A926C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122" y="1558113"/>
            <a:ext cx="3019646" cy="2516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813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176E3-94F2-3AED-4292-A1E12698AAC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83343"/>
            <a:ext cx="10553701" cy="4444655"/>
          </a:xfrm>
        </p:spPr>
        <p:txBody>
          <a:bodyPr vert="horz" lIns="91440" tIns="45720" rIns="91440" bIns="45720" numCol="2" spcCol="2743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2400" b="1">
                <a:solidFill>
                  <a:schemeClr val="accent2"/>
                </a:solidFill>
              </a:rPr>
              <a:t>Q: Do statins really cause          muscle pain?</a:t>
            </a:r>
            <a:endParaRPr lang="en-US" b="1">
              <a:solidFill>
                <a:schemeClr val="accent2"/>
              </a:solidFill>
              <a:cs typeface="Calibri"/>
            </a:endParaRPr>
          </a:p>
          <a:p>
            <a:pPr marL="0" indent="0">
              <a:buNone/>
            </a:pPr>
            <a:r>
              <a:rPr lang="en-US" sz="2400" b="1"/>
              <a:t>A: Yes</a:t>
            </a:r>
            <a:r>
              <a:rPr lang="en-US" sz="2400"/>
              <a:t>, statin-associated muscle symptoms are real; however, these    are attributable to statin therapy in    </a:t>
            </a:r>
            <a:r>
              <a:rPr lang="en-US" sz="2400" b="1"/>
              <a:t>only 5-10% of cases</a:t>
            </a:r>
            <a:r>
              <a:rPr lang="en-US" sz="2400"/>
              <a:t>. </a:t>
            </a:r>
            <a:endParaRPr lang="en-US" sz="2400">
              <a:ea typeface="Calibri" panose="020F0502020204030204"/>
              <a:cs typeface="Calibri" panose="020F0502020204030204"/>
            </a:endParaRPr>
          </a:p>
          <a:p>
            <a:pPr lvl="1">
              <a:spcBef>
                <a:spcPts val="1100"/>
              </a:spcBef>
            </a:pPr>
            <a:r>
              <a:rPr lang="en-US" sz="2000"/>
              <a:t>90% of these symptoms may be due to the nocebo effect</a:t>
            </a:r>
          </a:p>
          <a:p>
            <a:pPr lvl="1"/>
            <a:r>
              <a:rPr lang="en-US" sz="2000"/>
              <a:t>Routine CK monitoring is not recommended, but it is reasonable to obtain a CK if rhabdomyolysis is suspected</a:t>
            </a:r>
          </a:p>
          <a:p>
            <a:pPr lvl="1"/>
            <a:r>
              <a:rPr lang="en-US" sz="2000"/>
              <a:t>Co-enzyme Q10 is safe but likely not effective, so it is not recommended</a:t>
            </a:r>
            <a:endParaRPr lang="en-US" sz="2400"/>
          </a:p>
          <a:p>
            <a:pPr marL="0" indent="0">
              <a:buNone/>
            </a:pPr>
            <a:r>
              <a:rPr lang="en-US" sz="2400" b="1">
                <a:solidFill>
                  <a:schemeClr val="accent2"/>
                </a:solidFill>
              </a:rPr>
              <a:t>Q: Do statins increase the risk of type 2 diabetes (T2DM)?</a:t>
            </a:r>
            <a:endParaRPr lang="en-US" sz="2400" b="1">
              <a:solidFill>
                <a:schemeClr val="accent2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2400" b="1"/>
              <a:t>A: Yes</a:t>
            </a:r>
            <a:r>
              <a:rPr lang="en-US" sz="2400"/>
              <a:t>, statins do increase the risk of T2DM; however, this is a </a:t>
            </a:r>
            <a:r>
              <a:rPr lang="en-US" sz="2400" b="1"/>
              <a:t>dose-dependent effect</a:t>
            </a:r>
            <a:r>
              <a:rPr lang="en-US" sz="2400"/>
              <a:t> and occurs primarily in patients already at risk for T2DM</a:t>
            </a:r>
            <a:endParaRPr lang="en-US" sz="2400">
              <a:ea typeface="Calibri"/>
              <a:cs typeface="Calibri"/>
            </a:endParaRPr>
          </a:p>
          <a:p>
            <a:pPr lvl="1">
              <a:spcBef>
                <a:spcPts val="1100"/>
              </a:spcBef>
            </a:pPr>
            <a:r>
              <a:rPr lang="en-US" sz="2000"/>
              <a:t>The benefit of statin therapy far  outweighs the risk</a:t>
            </a:r>
          </a:p>
          <a:p>
            <a:pPr lvl="1"/>
            <a:r>
              <a:rPr lang="en-US" sz="2000"/>
              <a:t>Statin therapy is indicated in patients   with T2DM anyway, so…</a:t>
            </a:r>
            <a:endParaRPr lang="en-US" sz="2000">
              <a:ea typeface="Calibri"/>
              <a:cs typeface="Calibri"/>
            </a:endParaRPr>
          </a:p>
          <a:p>
            <a:endParaRPr lang="en-US" sz="2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D0B36D-17AC-376A-B856-884ED2C58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1951911" cy="993178"/>
          </a:xfrm>
        </p:spPr>
        <p:txBody>
          <a:bodyPr>
            <a:normAutofit fontScale="90000"/>
          </a:bodyPr>
          <a:lstStyle/>
          <a:p>
            <a:r>
              <a:rPr lang="en-US"/>
              <a:t>Frequently Asked Questions: Statin Therapy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102473-224D-DBFC-6DE2-9FEBF30EA3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E5FCF0-C506-5C5C-6708-AB63E6926F3F}"/>
              </a:ext>
            </a:extLst>
          </p:cNvPr>
          <p:cNvSpPr txBox="1"/>
          <p:nvPr/>
        </p:nvSpPr>
        <p:spPr>
          <a:xfrm>
            <a:off x="5679349" y="6142232"/>
            <a:ext cx="6098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J Clin </a:t>
            </a:r>
            <a:r>
              <a:rPr lang="en-US" i="1" err="1"/>
              <a:t>Lipidol</a:t>
            </a:r>
            <a:r>
              <a:rPr lang="en-US" i="1"/>
              <a:t>. 2023 Jan-Feb;17(1):19-39.</a:t>
            </a:r>
          </a:p>
          <a:p>
            <a:pPr algn="r"/>
            <a:r>
              <a:rPr lang="en-US" i="1"/>
              <a:t>Circulation. 2026;153:e1154–e1276.</a:t>
            </a:r>
          </a:p>
        </p:txBody>
      </p:sp>
    </p:spTree>
    <p:extLst>
      <p:ext uri="{BB962C8B-B14F-4D97-AF65-F5344CB8AC3E}">
        <p14:creationId xmlns:p14="http://schemas.microsoft.com/office/powerpoint/2010/main" val="284690634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F10D8-D36D-651E-472A-14EFB6E23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FACDAB-626F-A207-FC3E-185BA80B3F8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50685"/>
            <a:ext cx="10831285" cy="4263081"/>
          </a:xfrm>
        </p:spPr>
        <p:txBody>
          <a:bodyPr vert="horz" lIns="91440" tIns="45720" rIns="91440" bIns="45720" numCol="2" spcCol="2743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accent2"/>
                </a:solidFill>
              </a:rPr>
              <a:t>Q: Can statins be used in patients with liver disease?</a:t>
            </a:r>
            <a:endParaRPr lang="en-US" sz="2400" b="1">
              <a:solidFill>
                <a:schemeClr val="accent2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/>
              <a:t>A: Yes, </a:t>
            </a:r>
            <a:r>
              <a:rPr lang="en-US" b="1"/>
              <a:t>statins are SAFE and likely BENEFICIAL </a:t>
            </a:r>
            <a:r>
              <a:rPr lang="en-US"/>
              <a:t>in patients with chronic, </a:t>
            </a:r>
            <a:r>
              <a:rPr lang="en-US" b="1"/>
              <a:t>stable liver disease</a:t>
            </a:r>
            <a:r>
              <a:rPr lang="en-US"/>
              <a:t>. </a:t>
            </a:r>
            <a:endParaRPr lang="en-US" sz="2400">
              <a:ea typeface="Calibri" panose="020F0502020204030204"/>
              <a:cs typeface="Calibri" panose="020F0502020204030204"/>
            </a:endParaRPr>
          </a:p>
          <a:p>
            <a:pPr lvl="1"/>
            <a:r>
              <a:rPr lang="en-US"/>
              <a:t>Routine LFT monitoring is not recommended, although baseline LFT before starting statin therapy is still appropriate</a:t>
            </a:r>
          </a:p>
          <a:p>
            <a:endParaRPr lang="en-US"/>
          </a:p>
          <a:p>
            <a:pPr marL="0" indent="0">
              <a:buNone/>
            </a:pPr>
            <a:r>
              <a:rPr lang="en-US" b="1">
                <a:solidFill>
                  <a:schemeClr val="accent2"/>
                </a:solidFill>
              </a:rPr>
              <a:t>Q: Some patients report memory loss and cognitive impairment with statin therapy. Is there any truth to this?</a:t>
            </a:r>
            <a:endParaRPr lang="en-US" b="1">
              <a:solidFill>
                <a:schemeClr val="accent2"/>
              </a:solidFill>
              <a:ea typeface="Calibri" panose="020F0502020204030204"/>
              <a:cs typeface="Calibri" panose="020F0502020204030204"/>
            </a:endParaRPr>
          </a:p>
          <a:p>
            <a:pPr marL="0" indent="0">
              <a:buNone/>
            </a:pPr>
            <a:r>
              <a:rPr lang="en-US"/>
              <a:t>A: </a:t>
            </a:r>
            <a:r>
              <a:rPr lang="en-US" b="1"/>
              <a:t>Statins are </a:t>
            </a:r>
            <a:r>
              <a:rPr lang="en-US" b="1" i="1"/>
              <a:t>weakly associated with </a:t>
            </a:r>
            <a:r>
              <a:rPr lang="en-US" b="1"/>
              <a:t>memory loss</a:t>
            </a:r>
            <a:r>
              <a:rPr lang="en-US"/>
              <a:t> and cognitive impairment, but this is limited to post-marketing and anecdotal reports</a:t>
            </a:r>
            <a:endParaRPr lang="en-US">
              <a:ea typeface="Calibri"/>
              <a:cs typeface="Calibri"/>
            </a:endParaRPr>
          </a:p>
          <a:p>
            <a:pPr lvl="1"/>
            <a:r>
              <a:rPr lang="en-US"/>
              <a:t>A growing body of evidence suggests that statins may actually be </a:t>
            </a:r>
            <a:r>
              <a:rPr lang="en-US" i="1"/>
              <a:t>neuroprotective</a:t>
            </a:r>
            <a:endParaRPr lang="en-US" i="1">
              <a:ea typeface="Calibri"/>
              <a:cs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8A3729-B917-C028-C2E5-BD7AB6811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1673375" cy="993178"/>
          </a:xfrm>
        </p:spPr>
        <p:txBody>
          <a:bodyPr>
            <a:normAutofit fontScale="90000"/>
          </a:bodyPr>
          <a:lstStyle/>
          <a:p>
            <a:r>
              <a:rPr lang="en-US"/>
              <a:t>Frequently Asked Questions: Statin Therapy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1FA40D-5298-08B7-D004-FE56CE47F7C6}"/>
              </a:ext>
            </a:extLst>
          </p:cNvPr>
          <p:cNvSpPr txBox="1"/>
          <p:nvPr/>
        </p:nvSpPr>
        <p:spPr>
          <a:xfrm>
            <a:off x="5694589" y="640131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D80FEA-51A6-BA6C-B04A-EC8982336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682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9CB4C-3C59-D9B4-57F7-A9C8DD773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EC94DA5-36C9-34B5-7E08-04AA42A605D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3559109"/>
            <a:ext cx="11112952" cy="2673213"/>
          </a:xfrm>
        </p:spPr>
        <p:txBody>
          <a:bodyPr>
            <a:normAutofit fontScale="92500" lnSpcReduction="10000"/>
          </a:bodyPr>
          <a:lstStyle/>
          <a:p>
            <a:r>
              <a:rPr lang="en-US" sz="2400" b="1"/>
              <a:t>Coronary heart disease (CHD), </a:t>
            </a:r>
            <a:r>
              <a:rPr lang="en-US" sz="2400"/>
              <a:t>such as myocardial infarction (MI), angina, and coronary artery stenosis &gt; 50%</a:t>
            </a:r>
          </a:p>
          <a:p>
            <a:r>
              <a:rPr lang="en-US" sz="2400" b="1"/>
              <a:t>Cerebrovascular disease</a:t>
            </a:r>
            <a:r>
              <a:rPr lang="en-US" sz="2400"/>
              <a:t>, such as transient ischemic attack (TIA), ischemic stroke, and carotid artery stenosis &gt; 50%.</a:t>
            </a:r>
          </a:p>
          <a:p>
            <a:r>
              <a:rPr lang="en-US" b="1"/>
              <a:t>Symptomatic peripheral artery disease (PAD), </a:t>
            </a:r>
            <a:r>
              <a:rPr lang="en-US"/>
              <a:t>such  as claudication. </a:t>
            </a:r>
          </a:p>
          <a:p>
            <a:r>
              <a:rPr lang="en-US" b="1"/>
              <a:t>Aortic atherosclerotic disease</a:t>
            </a:r>
            <a:r>
              <a:rPr lang="en-US"/>
              <a:t>, such as abdominal aortic aneurysm (AAA) and descending thoracic aneurysm. </a:t>
            </a:r>
          </a:p>
          <a:p>
            <a:endParaRPr lang="en-US" sz="24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D14D77-EA63-85E2-DA2B-313A7F392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6" name="Picture 5" descr="A diagram of a structure&#10;&#10;AI-generated content may be incorrect.">
            <a:extLst>
              <a:ext uri="{FF2B5EF4-FFF2-40B4-BE49-F238E27FC236}">
                <a16:creationId xmlns:a16="http://schemas.microsoft.com/office/drawing/2014/main" id="{BAAD4C8D-101E-475A-4291-58DD1D329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998" y="1355840"/>
            <a:ext cx="6265193" cy="205086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B41A881-F3B8-09D1-6196-70471DD7929C}"/>
              </a:ext>
            </a:extLst>
          </p:cNvPr>
          <p:cNvSpPr txBox="1"/>
          <p:nvPr/>
        </p:nvSpPr>
        <p:spPr>
          <a:xfrm>
            <a:off x="7526663" y="2051747"/>
            <a:ext cx="3070578" cy="954107"/>
          </a:xfrm>
          <a:prstGeom prst="rect">
            <a:avLst/>
          </a:prstGeom>
          <a:solidFill>
            <a:srgbClr val="F2CDCB">
              <a:alpha val="35715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C10E2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“Symptomatic” Atherosclerosis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D8E673-6C87-182C-6CE9-6D79C9CA90E4}"/>
              </a:ext>
            </a:extLst>
          </p:cNvPr>
          <p:cNvSpPr txBox="1"/>
          <p:nvPr/>
        </p:nvSpPr>
        <p:spPr>
          <a:xfrm>
            <a:off x="5694589" y="640131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AC0E36C-F9B0-3D16-48B4-9FB4157A0EEC}"/>
              </a:ext>
            </a:extLst>
          </p:cNvPr>
          <p:cNvSpPr txBox="1">
            <a:spLocks/>
          </p:cNvSpPr>
          <p:nvPr/>
        </p:nvSpPr>
        <p:spPr>
          <a:xfrm>
            <a:off x="0" y="489634"/>
            <a:ext cx="12192000" cy="7708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3400" dirty="0"/>
              <a:t>Clinical Atherosclerotic Cardiovascular Disease (ASCVD)</a:t>
            </a:r>
          </a:p>
        </p:txBody>
      </p:sp>
    </p:spTree>
    <p:extLst>
      <p:ext uri="{BB962C8B-B14F-4D97-AF65-F5344CB8AC3E}">
        <p14:creationId xmlns:p14="http://schemas.microsoft.com/office/powerpoint/2010/main" val="2586660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5">
            <a:extLst>
              <a:ext uri="{FF2B5EF4-FFF2-40B4-BE49-F238E27FC236}">
                <a16:creationId xmlns:a16="http://schemas.microsoft.com/office/drawing/2014/main" id="{4E7BF027-A59F-4C20-FB81-FE1C8F8F98A1}"/>
              </a:ext>
            </a:extLst>
          </p:cNvPr>
          <p:cNvSpPr/>
          <p:nvPr/>
        </p:nvSpPr>
        <p:spPr>
          <a:xfrm>
            <a:off x="343240" y="1534692"/>
            <a:ext cx="5932053" cy="2021684"/>
          </a:xfrm>
          <a:custGeom>
            <a:avLst/>
            <a:gdLst>
              <a:gd name="connsiteX0" fmla="*/ 0 w 6089993"/>
              <a:gd name="connsiteY0" fmla="*/ 155156 h 1551564"/>
              <a:gd name="connsiteX1" fmla="*/ 155156 w 6089993"/>
              <a:gd name="connsiteY1" fmla="*/ 0 h 1551564"/>
              <a:gd name="connsiteX2" fmla="*/ 5934837 w 6089993"/>
              <a:gd name="connsiteY2" fmla="*/ 0 h 1551564"/>
              <a:gd name="connsiteX3" fmla="*/ 6089993 w 6089993"/>
              <a:gd name="connsiteY3" fmla="*/ 155156 h 1551564"/>
              <a:gd name="connsiteX4" fmla="*/ 6089993 w 6089993"/>
              <a:gd name="connsiteY4" fmla="*/ 1396408 h 1551564"/>
              <a:gd name="connsiteX5" fmla="*/ 5934837 w 6089993"/>
              <a:gd name="connsiteY5" fmla="*/ 1551564 h 1551564"/>
              <a:gd name="connsiteX6" fmla="*/ 155156 w 6089993"/>
              <a:gd name="connsiteY6" fmla="*/ 1551564 h 1551564"/>
              <a:gd name="connsiteX7" fmla="*/ 0 w 6089993"/>
              <a:gd name="connsiteY7" fmla="*/ 1396408 h 1551564"/>
              <a:gd name="connsiteX8" fmla="*/ 0 w 6089993"/>
              <a:gd name="connsiteY8" fmla="*/ 155156 h 155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9993" h="1551564">
                <a:moveTo>
                  <a:pt x="0" y="155156"/>
                </a:moveTo>
                <a:cubicBezTo>
                  <a:pt x="0" y="69466"/>
                  <a:pt x="69466" y="0"/>
                  <a:pt x="155156" y="0"/>
                </a:cubicBezTo>
                <a:lnTo>
                  <a:pt x="5934837" y="0"/>
                </a:lnTo>
                <a:cubicBezTo>
                  <a:pt x="6020527" y="0"/>
                  <a:pt x="6089993" y="69466"/>
                  <a:pt x="6089993" y="155156"/>
                </a:cubicBezTo>
                <a:lnTo>
                  <a:pt x="6089993" y="1396408"/>
                </a:lnTo>
                <a:cubicBezTo>
                  <a:pt x="6089993" y="1482098"/>
                  <a:pt x="6020527" y="1551564"/>
                  <a:pt x="5934837" y="1551564"/>
                </a:cubicBezTo>
                <a:lnTo>
                  <a:pt x="155156" y="1551564"/>
                </a:lnTo>
                <a:cubicBezTo>
                  <a:pt x="69466" y="1551564"/>
                  <a:pt x="0" y="1482098"/>
                  <a:pt x="0" y="1396408"/>
                </a:cubicBezTo>
                <a:lnTo>
                  <a:pt x="0" y="155156"/>
                </a:lnTo>
                <a:close/>
              </a:path>
            </a:pathLst>
          </a:custGeom>
          <a:solidFill>
            <a:srgbClr val="E9D4E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884" tIns="136884" rIns="136884" bIns="136884" numCol="1" spcCol="1270" anchor="ctr" anchorCtr="0">
            <a:noAutofit/>
          </a:bodyPr>
          <a:lstStyle/>
          <a:p>
            <a:pPr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28" name="Freeform: Shape 5">
            <a:extLst>
              <a:ext uri="{FF2B5EF4-FFF2-40B4-BE49-F238E27FC236}">
                <a16:creationId xmlns:a16="http://schemas.microsoft.com/office/drawing/2014/main" id="{AE791064-9559-D50D-0858-1B0E9F2D8B97}"/>
              </a:ext>
            </a:extLst>
          </p:cNvPr>
          <p:cNvSpPr/>
          <p:nvPr/>
        </p:nvSpPr>
        <p:spPr>
          <a:xfrm>
            <a:off x="343240" y="3798250"/>
            <a:ext cx="5932053" cy="2353184"/>
          </a:xfrm>
          <a:custGeom>
            <a:avLst/>
            <a:gdLst>
              <a:gd name="connsiteX0" fmla="*/ 0 w 6089993"/>
              <a:gd name="connsiteY0" fmla="*/ 155156 h 1551564"/>
              <a:gd name="connsiteX1" fmla="*/ 155156 w 6089993"/>
              <a:gd name="connsiteY1" fmla="*/ 0 h 1551564"/>
              <a:gd name="connsiteX2" fmla="*/ 5934837 w 6089993"/>
              <a:gd name="connsiteY2" fmla="*/ 0 h 1551564"/>
              <a:gd name="connsiteX3" fmla="*/ 6089993 w 6089993"/>
              <a:gd name="connsiteY3" fmla="*/ 155156 h 1551564"/>
              <a:gd name="connsiteX4" fmla="*/ 6089993 w 6089993"/>
              <a:gd name="connsiteY4" fmla="*/ 1396408 h 1551564"/>
              <a:gd name="connsiteX5" fmla="*/ 5934837 w 6089993"/>
              <a:gd name="connsiteY5" fmla="*/ 1551564 h 1551564"/>
              <a:gd name="connsiteX6" fmla="*/ 155156 w 6089993"/>
              <a:gd name="connsiteY6" fmla="*/ 1551564 h 1551564"/>
              <a:gd name="connsiteX7" fmla="*/ 0 w 6089993"/>
              <a:gd name="connsiteY7" fmla="*/ 1396408 h 1551564"/>
              <a:gd name="connsiteX8" fmla="*/ 0 w 6089993"/>
              <a:gd name="connsiteY8" fmla="*/ 155156 h 155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9993" h="1551564">
                <a:moveTo>
                  <a:pt x="0" y="155156"/>
                </a:moveTo>
                <a:cubicBezTo>
                  <a:pt x="0" y="69466"/>
                  <a:pt x="69466" y="0"/>
                  <a:pt x="155156" y="0"/>
                </a:cubicBezTo>
                <a:lnTo>
                  <a:pt x="5934837" y="0"/>
                </a:lnTo>
                <a:cubicBezTo>
                  <a:pt x="6020527" y="0"/>
                  <a:pt x="6089993" y="69466"/>
                  <a:pt x="6089993" y="155156"/>
                </a:cubicBezTo>
                <a:lnTo>
                  <a:pt x="6089993" y="1396408"/>
                </a:lnTo>
                <a:cubicBezTo>
                  <a:pt x="6089993" y="1482098"/>
                  <a:pt x="6020527" y="1551564"/>
                  <a:pt x="5934837" y="1551564"/>
                </a:cubicBezTo>
                <a:lnTo>
                  <a:pt x="155156" y="1551564"/>
                </a:lnTo>
                <a:cubicBezTo>
                  <a:pt x="69466" y="1551564"/>
                  <a:pt x="0" y="1482098"/>
                  <a:pt x="0" y="1396408"/>
                </a:cubicBezTo>
                <a:lnTo>
                  <a:pt x="0" y="155156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884" tIns="136884" rIns="136884" bIns="136884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DE86D7-7688-0C45-729E-624D52024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Clinical ASCVD: </a:t>
            </a:r>
            <a:r>
              <a:rPr lang="en-US">
                <a:solidFill>
                  <a:schemeClr val="accent2"/>
                </a:solidFill>
              </a:rPr>
              <a:t>Very High Risk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6A0870-66D1-7EBA-5B4D-BDB1FF51689D}"/>
              </a:ext>
            </a:extLst>
          </p:cNvPr>
          <p:cNvSpPr txBox="1"/>
          <p:nvPr/>
        </p:nvSpPr>
        <p:spPr>
          <a:xfrm>
            <a:off x="0" y="6505701"/>
            <a:ext cx="72228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CABG: coronary artery bypass graft surgery, PCI: percutaneous coronary intervention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3F7224-F068-679E-AE49-61E3134B0E24}"/>
              </a:ext>
            </a:extLst>
          </p:cNvPr>
          <p:cNvSpPr txBox="1"/>
          <p:nvPr/>
        </p:nvSpPr>
        <p:spPr>
          <a:xfrm>
            <a:off x="5694589" y="640131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F053073C-AF4E-422F-861C-68D158FE93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DE9C6D16-A673-0BC1-C509-6580E777CEC7}"/>
              </a:ext>
            </a:extLst>
          </p:cNvPr>
          <p:cNvSpPr>
            <a:spLocks noGrp="1"/>
          </p:cNvSpPr>
          <p:nvPr/>
        </p:nvSpPr>
        <p:spPr>
          <a:xfrm>
            <a:off x="575331" y="2125505"/>
            <a:ext cx="6179786" cy="1963395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000">
                <a:solidFill>
                  <a:srgbClr val="000000"/>
                </a:solidFill>
              </a:rPr>
              <a:t>ACS within past 12 months</a:t>
            </a:r>
          </a:p>
          <a:p>
            <a:pPr>
              <a:spcBef>
                <a:spcPts val="0"/>
              </a:spcBef>
            </a:pPr>
            <a:r>
              <a:rPr lang="en-US" sz="2000">
                <a:solidFill>
                  <a:srgbClr val="000000"/>
                </a:solidFill>
              </a:rPr>
              <a:t>History of MI (other than ACS above)</a:t>
            </a:r>
          </a:p>
          <a:p>
            <a:pPr>
              <a:spcBef>
                <a:spcPts val="0"/>
              </a:spcBef>
            </a:pPr>
            <a:r>
              <a:rPr lang="en-US" sz="2000">
                <a:solidFill>
                  <a:srgbClr val="000000"/>
                </a:solidFill>
              </a:rPr>
              <a:t>History of ischemic stroke</a:t>
            </a:r>
          </a:p>
          <a:p>
            <a:pPr>
              <a:spcBef>
                <a:spcPts val="0"/>
              </a:spcBef>
            </a:pPr>
            <a:r>
              <a:rPr lang="en-US" sz="2000">
                <a:solidFill>
                  <a:srgbClr val="000000"/>
                </a:solidFill>
              </a:rPr>
              <a:t>Symptomatic PAD</a:t>
            </a:r>
          </a:p>
          <a:p>
            <a:endParaRPr lang="en-US" sz="2000" b="1">
              <a:solidFill>
                <a:srgbClr val="000000"/>
              </a:solidFill>
              <a:sym typeface="Wingdings" pitchFamily="2" charset="2"/>
            </a:endParaRPr>
          </a:p>
        </p:txBody>
      </p:sp>
      <p:sp>
        <p:nvSpPr>
          <p:cNvPr id="18" name="TextBox 4">
            <a:extLst>
              <a:ext uri="{FF2B5EF4-FFF2-40B4-BE49-F238E27FC236}">
                <a16:creationId xmlns:a16="http://schemas.microsoft.com/office/drawing/2014/main" id="{A7E96340-D7C9-6F0C-D910-2FD143D988B2}"/>
              </a:ext>
            </a:extLst>
          </p:cNvPr>
          <p:cNvSpPr txBox="1"/>
          <p:nvPr/>
        </p:nvSpPr>
        <p:spPr>
          <a:xfrm>
            <a:off x="8898270" y="3139335"/>
            <a:ext cx="8194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</a:t>
            </a:r>
            <a:endParaRPr kumimoji="0" lang="en-US" sz="1800" b="1" i="0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6">
            <a:extLst>
              <a:ext uri="{FF2B5EF4-FFF2-40B4-BE49-F238E27FC236}">
                <a16:creationId xmlns:a16="http://schemas.microsoft.com/office/drawing/2014/main" id="{BFF4C112-EBD5-AC13-4D3B-000FBBF0663C}"/>
              </a:ext>
            </a:extLst>
          </p:cNvPr>
          <p:cNvSpPr txBox="1"/>
          <p:nvPr/>
        </p:nvSpPr>
        <p:spPr>
          <a:xfrm>
            <a:off x="7150585" y="2147314"/>
            <a:ext cx="4140656" cy="646986"/>
          </a:xfrm>
          <a:prstGeom prst="roundRect">
            <a:avLst/>
          </a:prstGeom>
          <a:solidFill>
            <a:srgbClr val="EDD3EB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≥2 Major ASCVD Events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9CEEF1F4-A50C-C60F-0245-DAC2B8DD3175}"/>
              </a:ext>
            </a:extLst>
          </p:cNvPr>
          <p:cNvSpPr txBox="1"/>
          <p:nvPr/>
        </p:nvSpPr>
        <p:spPr>
          <a:xfrm>
            <a:off x="6500373" y="4444073"/>
            <a:ext cx="2530746" cy="1191816"/>
          </a:xfrm>
          <a:prstGeom prst="roundRect">
            <a:avLst/>
          </a:prstGeom>
          <a:solidFill>
            <a:srgbClr val="EDD3EB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Major ASCVD Event</a:t>
            </a: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2E57458E-9D66-7D0D-9BD1-EEEC537A9EBE}"/>
              </a:ext>
            </a:extLst>
          </p:cNvPr>
          <p:cNvSpPr txBox="1"/>
          <p:nvPr/>
        </p:nvSpPr>
        <p:spPr>
          <a:xfrm>
            <a:off x="9556093" y="4444073"/>
            <a:ext cx="2346801" cy="1191816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≥2 High Risk Conditions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38E8EA2-995D-C923-3452-021BDBAE5632}"/>
              </a:ext>
            </a:extLst>
          </p:cNvPr>
          <p:cNvSpPr txBox="1"/>
          <p:nvPr/>
        </p:nvSpPr>
        <p:spPr>
          <a:xfrm>
            <a:off x="9043341" y="4578316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209435D-DE2F-E585-387A-3563A89ECEFD}"/>
              </a:ext>
            </a:extLst>
          </p:cNvPr>
          <p:cNvSpPr txBox="1"/>
          <p:nvPr/>
        </p:nvSpPr>
        <p:spPr>
          <a:xfrm>
            <a:off x="343241" y="3855878"/>
            <a:ext cx="61161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/>
              <a:t>High Risk Conditions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E12C6B-C132-84C6-7867-E80DC5C7C9E9}"/>
              </a:ext>
            </a:extLst>
          </p:cNvPr>
          <p:cNvSpPr txBox="1"/>
          <p:nvPr/>
        </p:nvSpPr>
        <p:spPr>
          <a:xfrm>
            <a:off x="317105" y="1611960"/>
            <a:ext cx="61161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400" b="1">
                <a:solidFill>
                  <a:schemeClr val="dk1"/>
                </a:solidFill>
              </a:rPr>
              <a:t>Major ASCVD events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F670E59-6BCD-A0CE-F8F8-C65C302CE49E}"/>
              </a:ext>
            </a:extLst>
          </p:cNvPr>
          <p:cNvSpPr txBox="1"/>
          <p:nvPr/>
        </p:nvSpPr>
        <p:spPr>
          <a:xfrm>
            <a:off x="500025" y="4327748"/>
            <a:ext cx="6089993" cy="2862322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Age ≥65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CABG or PCI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Current tobacco smoker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Diabetes (type 1 or 2)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Heart failure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>
              <a:solidFill>
                <a:prstClr val="black"/>
              </a:solidFill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000">
              <a:solidFill>
                <a:prstClr val="black"/>
              </a:solidFill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Hypertension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LDL-C ≥ 100 despite maximally tolerated statin + ezetimibe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+mn-cs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758650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E9327-22DD-966D-DB20-5AC5A33FF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41" y="-579278"/>
            <a:ext cx="4180102" cy="2052637"/>
          </a:xfrm>
        </p:spPr>
        <p:txBody>
          <a:bodyPr/>
          <a:lstStyle/>
          <a:p>
            <a:pPr algn="r"/>
            <a:r>
              <a:rPr lang="en-US" sz="3600"/>
              <a:t>Subclinical Atherosclerosis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E649756-2472-1E30-60FE-60D97E68620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3D853C-B4D1-1EBC-172E-48C1B263E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5697" y="447041"/>
            <a:ext cx="6785653" cy="5820408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b="1"/>
              <a:t>Subclinical atherosclerosis = </a:t>
            </a:r>
            <a:r>
              <a:rPr lang="en-US" b="1">
                <a:solidFill>
                  <a:schemeClr val="accent2"/>
                </a:solidFill>
              </a:rPr>
              <a:t>asymptomatic</a:t>
            </a:r>
            <a:r>
              <a:rPr lang="en-US" b="1"/>
              <a:t> ASCVD</a:t>
            </a:r>
          </a:p>
          <a:p>
            <a:pPr lvl="1">
              <a:lnSpc>
                <a:spcPct val="100000"/>
              </a:lnSpc>
            </a:pPr>
            <a:r>
              <a:rPr lang="en-US"/>
              <a:t>Primarily detected using CAC testing, but incidental CAC can be found on chest CT, carotid ultrasound, and coronary CT angiography (CCTA)</a:t>
            </a:r>
          </a:p>
          <a:p>
            <a:pPr>
              <a:lnSpc>
                <a:spcPct val="100000"/>
              </a:lnSpc>
            </a:pPr>
            <a:r>
              <a:rPr lang="en-US"/>
              <a:t>Ideal for </a:t>
            </a:r>
            <a:r>
              <a:rPr lang="en-US" b="1"/>
              <a:t>primary prevention patients ≥40 years of age and a 10-year PREVENT-ASCVD risk score between 3% and 10% (borderline-intermediate risk)</a:t>
            </a:r>
            <a:r>
              <a:rPr lang="en-US"/>
              <a:t>, and in rare cases, for low-risk patients with a significant family history of ASCVD</a:t>
            </a:r>
          </a:p>
          <a:p>
            <a:pPr>
              <a:lnSpc>
                <a:spcPct val="100000"/>
              </a:lnSpc>
            </a:pPr>
            <a:r>
              <a:rPr lang="en-US" b="1">
                <a:solidFill>
                  <a:schemeClr val="accent2"/>
                </a:solidFill>
              </a:rPr>
              <a:t>Limitations</a:t>
            </a:r>
          </a:p>
          <a:p>
            <a:pPr lvl="1">
              <a:lnSpc>
                <a:spcPct val="100000"/>
              </a:lnSpc>
            </a:pPr>
            <a:r>
              <a:rPr lang="en-US"/>
              <a:t>Only identifies </a:t>
            </a:r>
            <a:r>
              <a:rPr lang="en-US" b="1">
                <a:solidFill>
                  <a:schemeClr val="accent2"/>
                </a:solidFill>
              </a:rPr>
              <a:t>calcified</a:t>
            </a:r>
            <a:r>
              <a:rPr lang="en-US"/>
              <a:t> plaque</a:t>
            </a:r>
          </a:p>
          <a:p>
            <a:pPr lvl="1">
              <a:lnSpc>
                <a:spcPct val="100000"/>
              </a:lnSpc>
            </a:pPr>
            <a:r>
              <a:rPr lang="en-US"/>
              <a:t>A CAC score of zero may need repeating in 3 to 7 years, and is </a:t>
            </a:r>
            <a:r>
              <a:rPr lang="en-US" b="1">
                <a:solidFill>
                  <a:schemeClr val="accent2"/>
                </a:solidFill>
              </a:rPr>
              <a:t>less reliable </a:t>
            </a:r>
            <a:r>
              <a:rPr lang="en-US"/>
              <a:t>in patients with diabetes, tobacco users, and adults under 40 years of age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CE806D-6AF1-86F5-1CCE-95D774CCAE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47A40B-B6DF-C57E-B4B9-8FA694AEBA46}"/>
              </a:ext>
            </a:extLst>
          </p:cNvPr>
          <p:cNvSpPr txBox="1"/>
          <p:nvPr/>
        </p:nvSpPr>
        <p:spPr>
          <a:xfrm>
            <a:off x="1151673" y="1621417"/>
            <a:ext cx="34964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Computed Tomography (CT) Scan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Measured in Agatston Units (AU)</a:t>
            </a:r>
          </a:p>
        </p:txBody>
      </p:sp>
      <p:pic>
        <p:nvPicPr>
          <p:cNvPr id="6" name="Picture 2" descr="Calcium Score Test">
            <a:extLst>
              <a:ext uri="{FF2B5EF4-FFF2-40B4-BE49-F238E27FC236}">
                <a16:creationId xmlns:a16="http://schemas.microsoft.com/office/drawing/2014/main" id="{DC79A503-E799-BDBE-D093-BE7651CAF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49" y="2294022"/>
            <a:ext cx="4501241" cy="4455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D1BBD5-8D3C-5422-5F43-45BC0BC41BB6}"/>
              </a:ext>
            </a:extLst>
          </p:cNvPr>
          <p:cNvSpPr txBox="1"/>
          <p:nvPr/>
        </p:nvSpPr>
        <p:spPr>
          <a:xfrm>
            <a:off x="5694589" y="640131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</p:spTree>
    <p:extLst>
      <p:ext uri="{BB962C8B-B14F-4D97-AF65-F5344CB8AC3E}">
        <p14:creationId xmlns:p14="http://schemas.microsoft.com/office/powerpoint/2010/main" val="352345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51170B87-F6F4-D46C-BF1E-E1121AE9F40F}"/>
              </a:ext>
            </a:extLst>
          </p:cNvPr>
          <p:cNvGrpSpPr/>
          <p:nvPr/>
        </p:nvGrpSpPr>
        <p:grpSpPr>
          <a:xfrm>
            <a:off x="680356" y="1628861"/>
            <a:ext cx="10108881" cy="4428030"/>
            <a:chOff x="680356" y="1628861"/>
            <a:chExt cx="10108881" cy="442803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C4C3B35-9FEF-8928-F27B-EC31E3A3633A}"/>
                </a:ext>
              </a:extLst>
            </p:cNvPr>
            <p:cNvSpPr/>
            <p:nvPr/>
          </p:nvSpPr>
          <p:spPr>
            <a:xfrm>
              <a:off x="680356" y="1677235"/>
              <a:ext cx="10108881" cy="4340010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6803BEF5-3E68-4ED5-55B8-F55F8A62DD7C}"/>
                </a:ext>
              </a:extLst>
            </p:cNvPr>
            <p:cNvSpPr/>
            <p:nvPr/>
          </p:nvSpPr>
          <p:spPr>
            <a:xfrm>
              <a:off x="680356" y="1628861"/>
              <a:ext cx="10108881" cy="582120"/>
            </a:xfrm>
            <a:custGeom>
              <a:avLst/>
              <a:gdLst>
                <a:gd name="csX0" fmla="*/ 0 w 10108881"/>
                <a:gd name="csY0" fmla="*/ 88533 h 531190"/>
                <a:gd name="csX1" fmla="*/ 88533 w 10108881"/>
                <a:gd name="csY1" fmla="*/ 0 h 531190"/>
                <a:gd name="csX2" fmla="*/ 10020348 w 10108881"/>
                <a:gd name="csY2" fmla="*/ 0 h 531190"/>
                <a:gd name="csX3" fmla="*/ 10108881 w 10108881"/>
                <a:gd name="csY3" fmla="*/ 88533 h 531190"/>
                <a:gd name="csX4" fmla="*/ 10108881 w 10108881"/>
                <a:gd name="csY4" fmla="*/ 442657 h 531190"/>
                <a:gd name="csX5" fmla="*/ 10020348 w 10108881"/>
                <a:gd name="csY5" fmla="*/ 531190 h 531190"/>
                <a:gd name="csX6" fmla="*/ 88533 w 10108881"/>
                <a:gd name="csY6" fmla="*/ 531190 h 531190"/>
                <a:gd name="csX7" fmla="*/ 0 w 10108881"/>
                <a:gd name="csY7" fmla="*/ 442657 h 531190"/>
                <a:gd name="csX8" fmla="*/ 0 w 10108881"/>
                <a:gd name="csY8" fmla="*/ 88533 h 5311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108881" h="531190">
                  <a:moveTo>
                    <a:pt x="0" y="88533"/>
                  </a:moveTo>
                  <a:cubicBezTo>
                    <a:pt x="0" y="39638"/>
                    <a:pt x="39638" y="0"/>
                    <a:pt x="88533" y="0"/>
                  </a:cubicBezTo>
                  <a:lnTo>
                    <a:pt x="10020348" y="0"/>
                  </a:lnTo>
                  <a:cubicBezTo>
                    <a:pt x="10069243" y="0"/>
                    <a:pt x="10108881" y="39638"/>
                    <a:pt x="10108881" y="88533"/>
                  </a:cubicBezTo>
                  <a:lnTo>
                    <a:pt x="10108881" y="442657"/>
                  </a:lnTo>
                  <a:cubicBezTo>
                    <a:pt x="10108881" y="491552"/>
                    <a:pt x="10069243" y="531190"/>
                    <a:pt x="10020348" y="531190"/>
                  </a:cubicBezTo>
                  <a:lnTo>
                    <a:pt x="88533" y="531190"/>
                  </a:lnTo>
                  <a:cubicBezTo>
                    <a:pt x="39638" y="531190"/>
                    <a:pt x="0" y="491552"/>
                    <a:pt x="0" y="442657"/>
                  </a:cubicBezTo>
                  <a:lnTo>
                    <a:pt x="0" y="88533"/>
                  </a:lnTo>
                  <a:close/>
                </a:path>
              </a:pathLst>
            </a:cu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2611" tIns="132611" rIns="132611" bIns="132611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kern="1200"/>
                <a:t>Primary / Genetics</a:t>
              </a: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4FD8DDD-1AFC-884F-2090-789A071D36A7}"/>
                </a:ext>
              </a:extLst>
            </p:cNvPr>
            <p:cNvSpPr/>
            <p:nvPr/>
          </p:nvSpPr>
          <p:spPr>
            <a:xfrm>
              <a:off x="680356" y="2151525"/>
              <a:ext cx="10108881" cy="2416626"/>
            </a:xfrm>
            <a:custGeom>
              <a:avLst/>
              <a:gdLst>
                <a:gd name="csX0" fmla="*/ 0 w 10108881"/>
                <a:gd name="csY0" fmla="*/ 0 h 2416626"/>
                <a:gd name="csX1" fmla="*/ 10108881 w 10108881"/>
                <a:gd name="csY1" fmla="*/ 0 h 2416626"/>
                <a:gd name="csX2" fmla="*/ 10108881 w 10108881"/>
                <a:gd name="csY2" fmla="*/ 2416626 h 2416626"/>
                <a:gd name="csX3" fmla="*/ 0 w 10108881"/>
                <a:gd name="csY3" fmla="*/ 2416626 h 2416626"/>
                <a:gd name="csX4" fmla="*/ 0 w 10108881"/>
                <a:gd name="csY4" fmla="*/ 0 h 24166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108881" h="2416626">
                  <a:moveTo>
                    <a:pt x="0" y="0"/>
                  </a:moveTo>
                  <a:lnTo>
                    <a:pt x="10108881" y="0"/>
                  </a:lnTo>
                  <a:lnTo>
                    <a:pt x="10108881" y="2416626"/>
                  </a:lnTo>
                  <a:lnTo>
                    <a:pt x="0" y="241662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0957" tIns="13970" rIns="78232" bIns="13970" numCol="1" spcCol="1270" anchor="t" anchorCtr="0">
              <a:noAutofit/>
            </a:bodyPr>
            <a:lstStyle/>
            <a:p>
              <a:pPr marL="57150" lvl="1" indent="-57150" algn="l" defTabSz="466725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endParaRPr lang="en-US" sz="1050" kern="1200">
                <a:solidFill>
                  <a:srgbClr val="000000"/>
                </a:solidFill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en-US" sz="2000" b="1" i="0" u="none" kern="1200">
                  <a:solidFill>
                    <a:srgbClr val="000000"/>
                  </a:solidFill>
                </a:rPr>
                <a:t>Polygenic lipid disorder: </a:t>
              </a:r>
              <a:r>
                <a:rPr lang="en-US" sz="2000" kern="1200">
                  <a:solidFill>
                    <a:srgbClr val="000000"/>
                  </a:solidFill>
                </a:rPr>
                <a:t>multiple small-effect gene variations with varying degrees of effect on LDL-C levels</a:t>
              </a:r>
            </a:p>
            <a:p>
              <a:pPr marL="457200" lvl="2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en-US" sz="2000" kern="1200">
                  <a:solidFill>
                    <a:srgbClr val="000000"/>
                  </a:solidFill>
                </a:rPr>
                <a:t>Most common cause of hypercholesterolemia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en-US" sz="2000" b="1" i="0" u="none" kern="1200">
                  <a:solidFill>
                    <a:srgbClr val="000000"/>
                  </a:solidFill>
                </a:rPr>
                <a:t>Monogenic lipid disorder: </a:t>
              </a:r>
              <a:r>
                <a:rPr lang="en-US" sz="2000" kern="1200">
                  <a:solidFill>
                    <a:srgbClr val="000000"/>
                  </a:solidFill>
                </a:rPr>
                <a:t>one single variant impairing LDL receptor function (i.e., familial hypercholesterolemia)</a:t>
              </a:r>
            </a:p>
            <a:p>
              <a:pPr marL="457200" lvl="2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en-US" sz="2000" kern="1200">
                  <a:solidFill>
                    <a:srgbClr val="000000"/>
                  </a:solidFill>
                </a:rPr>
                <a:t>Heterozygous FH affects 1 in ~250 people</a:t>
              </a:r>
            </a:p>
            <a:p>
              <a:pPr marL="457200" lvl="2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en-US" sz="2000" kern="1200">
                  <a:solidFill>
                    <a:srgbClr val="000000"/>
                  </a:solidFill>
                </a:rPr>
                <a:t>Homozygous FH affects 1 in ~300,000 people</a:t>
              </a:r>
            </a:p>
            <a:p>
              <a:pPr marL="457200" lvl="2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endParaRPr lang="en-US" sz="2000" kern="1200">
                <a:solidFill>
                  <a:srgbClr val="000000"/>
                </a:solidFill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None/>
              </a:pPr>
              <a:endParaRPr lang="en-US" sz="2000" kern="1200">
                <a:solidFill>
                  <a:srgbClr val="000000"/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EB4CDB-D0EB-D40B-63DB-EB694038916D}"/>
                </a:ext>
              </a:extLst>
            </p:cNvPr>
            <p:cNvSpPr/>
            <p:nvPr/>
          </p:nvSpPr>
          <p:spPr>
            <a:xfrm>
              <a:off x="680356" y="4641184"/>
              <a:ext cx="10108881" cy="587955"/>
            </a:xfrm>
            <a:custGeom>
              <a:avLst/>
              <a:gdLst>
                <a:gd name="csX0" fmla="*/ 0 w 10108881"/>
                <a:gd name="csY0" fmla="*/ 88533 h 531190"/>
                <a:gd name="csX1" fmla="*/ 88533 w 10108881"/>
                <a:gd name="csY1" fmla="*/ 0 h 531190"/>
                <a:gd name="csX2" fmla="*/ 10020348 w 10108881"/>
                <a:gd name="csY2" fmla="*/ 0 h 531190"/>
                <a:gd name="csX3" fmla="*/ 10108881 w 10108881"/>
                <a:gd name="csY3" fmla="*/ 88533 h 531190"/>
                <a:gd name="csX4" fmla="*/ 10108881 w 10108881"/>
                <a:gd name="csY4" fmla="*/ 442657 h 531190"/>
                <a:gd name="csX5" fmla="*/ 10020348 w 10108881"/>
                <a:gd name="csY5" fmla="*/ 531190 h 531190"/>
                <a:gd name="csX6" fmla="*/ 88533 w 10108881"/>
                <a:gd name="csY6" fmla="*/ 531190 h 531190"/>
                <a:gd name="csX7" fmla="*/ 0 w 10108881"/>
                <a:gd name="csY7" fmla="*/ 442657 h 531190"/>
                <a:gd name="csX8" fmla="*/ 0 w 10108881"/>
                <a:gd name="csY8" fmla="*/ 88533 h 5311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10108881" h="531190">
                  <a:moveTo>
                    <a:pt x="0" y="88533"/>
                  </a:moveTo>
                  <a:cubicBezTo>
                    <a:pt x="0" y="39638"/>
                    <a:pt x="39638" y="0"/>
                    <a:pt x="88533" y="0"/>
                  </a:cubicBezTo>
                  <a:lnTo>
                    <a:pt x="10020348" y="0"/>
                  </a:lnTo>
                  <a:cubicBezTo>
                    <a:pt x="10069243" y="0"/>
                    <a:pt x="10108881" y="39638"/>
                    <a:pt x="10108881" y="88533"/>
                  </a:cubicBezTo>
                  <a:lnTo>
                    <a:pt x="10108881" y="442657"/>
                  </a:lnTo>
                  <a:cubicBezTo>
                    <a:pt x="10108881" y="491552"/>
                    <a:pt x="10069243" y="531190"/>
                    <a:pt x="10020348" y="531190"/>
                  </a:cubicBezTo>
                  <a:lnTo>
                    <a:pt x="88533" y="531190"/>
                  </a:lnTo>
                  <a:cubicBezTo>
                    <a:pt x="39638" y="531190"/>
                    <a:pt x="0" y="491552"/>
                    <a:pt x="0" y="442657"/>
                  </a:cubicBezTo>
                  <a:lnTo>
                    <a:pt x="0" y="88533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1598576"/>
                <a:satOff val="-32271"/>
                <a:lumOff val="-16273"/>
                <a:alphaOff val="0"/>
              </a:schemeClr>
            </a:fillRef>
            <a:effectRef idx="0">
              <a:schemeClr val="accent5">
                <a:hueOff val="1598576"/>
                <a:satOff val="-32271"/>
                <a:lumOff val="-1627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2611" tIns="132611" rIns="132611" bIns="132611" numCol="1" spcCol="1270" anchor="ctr" anchorCtr="0">
              <a:noAutofit/>
            </a:bodyPr>
            <a:lstStyle/>
            <a:p>
              <a:pPr marL="0" lvl="0" indent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1" kern="1200"/>
                <a:t>Secondary / Acquired</a:t>
              </a: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3770C18-857D-1D1F-24F0-97184C324C85}"/>
                </a:ext>
              </a:extLst>
            </p:cNvPr>
            <p:cNvSpPr/>
            <p:nvPr/>
          </p:nvSpPr>
          <p:spPr>
            <a:xfrm>
              <a:off x="680356" y="5201003"/>
              <a:ext cx="10108881" cy="855888"/>
            </a:xfrm>
            <a:custGeom>
              <a:avLst/>
              <a:gdLst>
                <a:gd name="csX0" fmla="*/ 0 w 10108881"/>
                <a:gd name="csY0" fmla="*/ 0 h 855888"/>
                <a:gd name="csX1" fmla="*/ 10108881 w 10108881"/>
                <a:gd name="csY1" fmla="*/ 0 h 855888"/>
                <a:gd name="csX2" fmla="*/ 10108881 w 10108881"/>
                <a:gd name="csY2" fmla="*/ 855888 h 855888"/>
                <a:gd name="csX3" fmla="*/ 0 w 10108881"/>
                <a:gd name="csY3" fmla="*/ 855888 h 855888"/>
                <a:gd name="csX4" fmla="*/ 0 w 10108881"/>
                <a:gd name="csY4" fmla="*/ 0 h 85588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108881" h="855888">
                  <a:moveTo>
                    <a:pt x="0" y="0"/>
                  </a:moveTo>
                  <a:lnTo>
                    <a:pt x="10108881" y="0"/>
                  </a:lnTo>
                  <a:lnTo>
                    <a:pt x="10108881" y="855888"/>
                  </a:lnTo>
                  <a:lnTo>
                    <a:pt x="0" y="855888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20957" tIns="13970" rIns="78232" bIns="13970" numCol="1" spcCol="1270" anchor="t" anchorCtr="0">
              <a:noAutofit/>
            </a:bodyPr>
            <a:lstStyle/>
            <a:p>
              <a:pPr marL="57150" lvl="1" indent="-57150" algn="l" defTabSz="466725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endParaRPr lang="en-US" sz="1050" kern="1200">
                <a:solidFill>
                  <a:srgbClr val="000000"/>
                </a:solidFill>
              </a:endParaRP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Char char="•"/>
              </a:pPr>
              <a:r>
                <a:rPr lang="en-US" sz="2000" kern="1200">
                  <a:solidFill>
                    <a:srgbClr val="000000"/>
                  </a:solidFill>
                </a:rPr>
                <a:t>Hypothyroidism, nephrotic syndrome, cholestatic liver disease, chronic kidney disease, ketogenic diet, medications (e.g., cyclosporin, isotretinoin, steroids)</a:t>
              </a:r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Font typeface="Arial" panose="020B0604020202020204" pitchFamily="34" charset="0"/>
                <a:buNone/>
              </a:pPr>
              <a:endParaRPr lang="en-US" sz="2000" kern="1200">
                <a:solidFill>
                  <a:srgbClr val="000000"/>
                </a:solidFill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841A92F-2FE9-9A74-E141-63D28D51CF33}"/>
              </a:ext>
            </a:extLst>
          </p:cNvPr>
          <p:cNvSpPr txBox="1"/>
          <p:nvPr/>
        </p:nvSpPr>
        <p:spPr>
          <a:xfrm>
            <a:off x="5972174" y="6211669"/>
            <a:ext cx="60987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  <a:p>
            <a:pPr algn="r"/>
            <a:r>
              <a:rPr lang="en-US" i="1"/>
              <a:t>J Clin Lipidol</a:t>
            </a:r>
            <a:r>
              <a:rPr lang="en-US"/>
              <a:t>. 2026 Apr;20(4):708-737.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1C61636-6E27-0487-69C8-D7BA5C731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2776852" cy="993178"/>
          </a:xfrm>
        </p:spPr>
        <p:txBody>
          <a:bodyPr>
            <a:normAutofit/>
          </a:bodyPr>
          <a:lstStyle/>
          <a:p>
            <a:r>
              <a:rPr lang="en-US" sz="3700"/>
              <a:t>Severe Hypercholesterolemia (LDL-C ≥190 mg/dL)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8F51D-F673-1F06-619E-1CEABA067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5077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608B7-C261-FC51-93FD-9CBB337F0EC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10831285" cy="4500435"/>
          </a:xfrm>
        </p:spPr>
        <p:txBody>
          <a:bodyPr>
            <a:normAutofit/>
          </a:bodyPr>
          <a:lstStyle/>
          <a:p>
            <a:r>
              <a:rPr lang="en-US"/>
              <a:t>Cardiovascular disease is the leading cause of death in patients with type 1 or 2 diabetes</a:t>
            </a:r>
          </a:p>
          <a:p>
            <a:r>
              <a:rPr lang="en-US"/>
              <a:t>However, risk is heterogeneous among people with diabetes, therefore, those with other ASCVD risk factors or diabetes-specific risk enhancers have lower LDL-C goals</a:t>
            </a:r>
          </a:p>
          <a:p>
            <a:pPr fontAlgn="t"/>
            <a:r>
              <a:rPr lang="en-US" b="1">
                <a:solidFill>
                  <a:schemeClr val="accent2"/>
                </a:solidFill>
              </a:rPr>
              <a:t>Diabetes-Specific Risk ENHANCERS</a:t>
            </a:r>
            <a:endParaRPr lang="en-US">
              <a:solidFill>
                <a:schemeClr val="accent2"/>
              </a:solidFill>
            </a:endParaRPr>
          </a:p>
          <a:p>
            <a:pPr lvl="1" fontAlgn="t"/>
            <a:r>
              <a:rPr lang="en-US"/>
              <a:t>Long duration (≥10 years for type 2; ≥20 years for type 1)</a:t>
            </a:r>
          </a:p>
          <a:p>
            <a:pPr lvl="1" fontAlgn="t"/>
            <a:r>
              <a:rPr lang="en-US"/>
              <a:t>Albuminuria ≥30 mcg of albumin/mg creatinine</a:t>
            </a:r>
          </a:p>
          <a:p>
            <a:pPr lvl="1" fontAlgn="t"/>
            <a:r>
              <a:rPr lang="en-US"/>
              <a:t>eGFR &lt;60 mL/min/1.73</a:t>
            </a:r>
            <a:r>
              <a:rPr lang="en-US" baseline="30000"/>
              <a:t>2</a:t>
            </a:r>
            <a:endParaRPr lang="en-US"/>
          </a:p>
          <a:p>
            <a:pPr lvl="1" fontAlgn="t"/>
            <a:r>
              <a:rPr lang="en-US"/>
              <a:t>Retinopathy or neuropathy</a:t>
            </a:r>
          </a:p>
          <a:p>
            <a:pPr lvl="1" fontAlgn="t"/>
            <a:r>
              <a:rPr lang="en-US"/>
              <a:t>Ankle Brachial Index (ABI) &lt;0.9</a:t>
            </a:r>
          </a:p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5A756-CC7C-29E2-8027-58A2BD608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Diabetes Mellitus (Type 1 and 2)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96E2A7-C2CC-9BD1-C48E-246B7B58AA60}"/>
              </a:ext>
            </a:extLst>
          </p:cNvPr>
          <p:cNvSpPr txBox="1"/>
          <p:nvPr/>
        </p:nvSpPr>
        <p:spPr>
          <a:xfrm>
            <a:off x="5694589" y="640131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65FE8E-CF35-61E5-4481-01D7306DFC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932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2A760C8-F136-78A0-4163-318F2717A7C7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4060200997"/>
              </p:ext>
            </p:extLst>
          </p:nvPr>
        </p:nvGraphicFramePr>
        <p:xfrm>
          <a:off x="1535706" y="1766888"/>
          <a:ext cx="8904659" cy="426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26CFE57-E403-EACA-0C09-C7D050D6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81" y="598120"/>
            <a:ext cx="11798359" cy="993178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Calculate-Personalize-Reclassify (CPR) Framework for Risk Evaluation in </a:t>
            </a:r>
            <a:r>
              <a:rPr lang="en-US" sz="3600">
                <a:solidFill>
                  <a:schemeClr val="accent2"/>
                </a:solidFill>
              </a:rPr>
              <a:t>Primary Prevention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A783E1-9DE6-4E19-622A-91148FDEECBB}"/>
              </a:ext>
            </a:extLst>
          </p:cNvPr>
          <p:cNvSpPr txBox="1"/>
          <p:nvPr/>
        </p:nvSpPr>
        <p:spPr>
          <a:xfrm>
            <a:off x="5694589" y="640131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E511B4-ADFE-0D28-ED0E-8F0398A28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6435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7AE5126-9176-6759-9594-A01544960BD1}"/>
              </a:ext>
            </a:extLst>
          </p:cNvPr>
          <p:cNvSpPr/>
          <p:nvPr/>
        </p:nvSpPr>
        <p:spPr>
          <a:xfrm>
            <a:off x="6089633" y="2087644"/>
            <a:ext cx="5242560" cy="3727938"/>
          </a:xfrm>
          <a:prstGeom prst="roundRect">
            <a:avLst>
              <a:gd name="adj" fmla="val 6478"/>
            </a:avLst>
          </a:prstGeom>
          <a:solidFill>
            <a:srgbClr val="DAEBE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C3FE7-2DCB-069D-6342-161DFBCBED92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2087231"/>
            <a:ext cx="5129600" cy="405826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/>
              <a:t>Uses select demographics and risk factors to predict 10-year (and 30-year) ASCVD risk in </a:t>
            </a:r>
            <a:r>
              <a:rPr lang="en-US" b="1">
                <a:solidFill>
                  <a:schemeClr val="accent4"/>
                </a:solidFill>
              </a:rPr>
              <a:t>adults aged 30 to 79 years</a:t>
            </a:r>
          </a:p>
          <a:p>
            <a:pPr lvl="1">
              <a:lnSpc>
                <a:spcPct val="100000"/>
              </a:lnSpc>
            </a:pPr>
            <a:r>
              <a:rPr lang="en-US"/>
              <a:t>Replaces the ASCVD Risk Estimator Plus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A59C06-0297-573A-C67F-9B17B6FC4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/>
              <a:t>PREVENT-ASCVD Risk Score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5B543C-EAA4-16E4-BE3A-C61948624B56}"/>
              </a:ext>
            </a:extLst>
          </p:cNvPr>
          <p:cNvSpPr txBox="1"/>
          <p:nvPr/>
        </p:nvSpPr>
        <p:spPr>
          <a:xfrm>
            <a:off x="5694589" y="640131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95D1F-1DD4-7852-BE94-93D96EDD85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5B823C-984E-16A4-824B-6F6892A145E7}"/>
              </a:ext>
            </a:extLst>
          </p:cNvPr>
          <p:cNvSpPr txBox="1"/>
          <p:nvPr/>
        </p:nvSpPr>
        <p:spPr>
          <a:xfrm>
            <a:off x="6294632" y="2253829"/>
            <a:ext cx="5037561" cy="312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>
                <a:solidFill>
                  <a:srgbClr val="000000"/>
                </a:solidFill>
              </a:rPr>
              <a:t>However, you </a:t>
            </a:r>
            <a:r>
              <a:rPr lang="en-US" sz="2400" b="1">
                <a:solidFill>
                  <a:schemeClr val="accent4"/>
                </a:solidFill>
              </a:rPr>
              <a:t>DO NOT need to calculate the PREVENT-ASCVD Risk Score </a:t>
            </a:r>
            <a:r>
              <a:rPr lang="en-US" sz="2400">
                <a:solidFill>
                  <a:srgbClr val="000000"/>
                </a:solidFill>
              </a:rPr>
              <a:t>for patients meeting any of the following criteria: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</a:rPr>
              <a:t>History of clinical ASCVD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</a:rPr>
              <a:t>Subclinical atherosclerosis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</a:rPr>
              <a:t>LDL-C ≥ 190 mg/dL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solidFill>
                  <a:srgbClr val="000000"/>
                </a:solidFill>
              </a:rPr>
              <a:t>Diabetes (Type 1 and 2)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8582F2-A062-7CFB-A1EC-08AB8590B9E0}"/>
              </a:ext>
            </a:extLst>
          </p:cNvPr>
          <p:cNvSpPr txBox="1"/>
          <p:nvPr/>
        </p:nvSpPr>
        <p:spPr>
          <a:xfrm>
            <a:off x="1787472" y="1366013"/>
            <a:ext cx="92873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https://professional.heart.org/en/guidelines-and-statements/prevent-calculator</a:t>
            </a:r>
            <a:endParaRPr lang="en-US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530171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24A6A61-2E24-67D1-5710-A2311C5D9317}"/>
              </a:ext>
            </a:extLst>
          </p:cNvPr>
          <p:cNvGrpSpPr/>
          <p:nvPr/>
        </p:nvGrpSpPr>
        <p:grpSpPr>
          <a:xfrm>
            <a:off x="701864" y="3297383"/>
            <a:ext cx="2184202" cy="1505003"/>
            <a:chOff x="701864" y="3297383"/>
            <a:chExt cx="1869622" cy="1418892"/>
          </a:xfrm>
        </p:grpSpPr>
        <p:sp>
          <p:nvSpPr>
            <p:cNvPr id="11" name="Rounded Rectangle 16">
              <a:extLst>
                <a:ext uri="{FF2B5EF4-FFF2-40B4-BE49-F238E27FC236}">
                  <a16:creationId xmlns:a16="http://schemas.microsoft.com/office/drawing/2014/main" id="{EC25A1F2-AF8B-9453-226C-C045D02A51EF}"/>
                </a:ext>
              </a:extLst>
            </p:cNvPr>
            <p:cNvSpPr/>
            <p:nvPr/>
          </p:nvSpPr>
          <p:spPr>
            <a:xfrm>
              <a:off x="701864" y="3297383"/>
              <a:ext cx="1815452" cy="1418892"/>
            </a:xfrm>
            <a:prstGeom prst="roundRect">
              <a:avLst>
                <a:gd name="adj" fmla="val 739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sx="101356" sy="101356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id="{DFB5E1C0-17FC-52CC-6DC4-47494E54CAAE}"/>
                </a:ext>
              </a:extLst>
            </p:cNvPr>
            <p:cNvSpPr txBox="1"/>
            <p:nvPr/>
          </p:nvSpPr>
          <p:spPr>
            <a:xfrm>
              <a:off x="743198" y="3504357"/>
              <a:ext cx="1795958" cy="794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Estimated </a:t>
              </a:r>
              <a:r>
                <a:rPr lang="en-US" sz="2000" b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10-year</a:t>
              </a: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risk of CVD</a:t>
              </a:r>
            </a:p>
          </p:txBody>
        </p:sp>
        <p:sp>
          <p:nvSpPr>
            <p:cNvPr id="13" name="TextBox 18">
              <a:extLst>
                <a:ext uri="{FF2B5EF4-FFF2-40B4-BE49-F238E27FC236}">
                  <a16:creationId xmlns:a16="http://schemas.microsoft.com/office/drawing/2014/main" id="{E624EC8D-AFD8-C63F-06D9-017176E95CC3}"/>
                </a:ext>
              </a:extLst>
            </p:cNvPr>
            <p:cNvSpPr txBox="1"/>
            <p:nvPr/>
          </p:nvSpPr>
          <p:spPr>
            <a:xfrm>
              <a:off x="775528" y="4230510"/>
              <a:ext cx="1795958" cy="320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4000" b="1">
                  <a:solidFill>
                    <a:srgbClr val="C10E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7.6%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3CBAE12-0C21-B2E7-2ECD-6DC114546D1C}"/>
              </a:ext>
            </a:extLst>
          </p:cNvPr>
          <p:cNvGrpSpPr/>
          <p:nvPr/>
        </p:nvGrpSpPr>
        <p:grpSpPr>
          <a:xfrm>
            <a:off x="1990764" y="4644521"/>
            <a:ext cx="2184202" cy="1505003"/>
            <a:chOff x="1990764" y="4644521"/>
            <a:chExt cx="1869622" cy="1418892"/>
          </a:xfrm>
        </p:grpSpPr>
        <p:sp>
          <p:nvSpPr>
            <p:cNvPr id="8" name="Rounded Rectangle 3">
              <a:extLst>
                <a:ext uri="{FF2B5EF4-FFF2-40B4-BE49-F238E27FC236}">
                  <a16:creationId xmlns:a16="http://schemas.microsoft.com/office/drawing/2014/main" id="{435EA7BA-E33A-9E63-7A55-1246015D01C1}"/>
                </a:ext>
              </a:extLst>
            </p:cNvPr>
            <p:cNvSpPr/>
            <p:nvPr/>
          </p:nvSpPr>
          <p:spPr>
            <a:xfrm>
              <a:off x="1990764" y="4644521"/>
              <a:ext cx="1815452" cy="1418892"/>
            </a:xfrm>
            <a:prstGeom prst="roundRect">
              <a:avLst>
                <a:gd name="adj" fmla="val 739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sx="101356" sy="101356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" name="TextBox 4">
              <a:extLst>
                <a:ext uri="{FF2B5EF4-FFF2-40B4-BE49-F238E27FC236}">
                  <a16:creationId xmlns:a16="http://schemas.microsoft.com/office/drawing/2014/main" id="{3EF1E55E-7787-834B-4491-0772E6641976}"/>
                </a:ext>
              </a:extLst>
            </p:cNvPr>
            <p:cNvSpPr txBox="1"/>
            <p:nvPr/>
          </p:nvSpPr>
          <p:spPr>
            <a:xfrm>
              <a:off x="2032098" y="4851495"/>
              <a:ext cx="1795958" cy="485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Estimated </a:t>
              </a:r>
              <a:r>
                <a:rPr lang="en-US" sz="2000" b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30-year</a:t>
              </a: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risk of CVD</a:t>
              </a:r>
            </a:p>
          </p:txBody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EBB73E98-736F-FA70-DD24-BFE84C0022F5}"/>
                </a:ext>
              </a:extLst>
            </p:cNvPr>
            <p:cNvSpPr txBox="1"/>
            <p:nvPr/>
          </p:nvSpPr>
          <p:spPr>
            <a:xfrm>
              <a:off x="2064428" y="5577648"/>
              <a:ext cx="1795958" cy="344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4000" b="1">
                  <a:solidFill>
                    <a:srgbClr val="C10E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33.9%</a:t>
              </a:r>
            </a:p>
          </p:txBody>
        </p:sp>
      </p:grpSp>
      <p:pic>
        <p:nvPicPr>
          <p:cNvPr id="6" name="Picture 5" descr="A screenshot of a medical survey&#10;&#10;AI-generated content may be incorrect.">
            <a:extLst>
              <a:ext uri="{FF2B5EF4-FFF2-40B4-BE49-F238E27FC236}">
                <a16:creationId xmlns:a16="http://schemas.microsoft.com/office/drawing/2014/main" id="{8A9A2EA0-DA80-15A5-33F5-11BBDD1C8C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620" y="4212915"/>
            <a:ext cx="7455244" cy="2585412"/>
          </a:xfrm>
          <a:prstGeom prst="rect">
            <a:avLst/>
          </a:prstGeom>
        </p:spPr>
      </p:pic>
      <p:pic>
        <p:nvPicPr>
          <p:cNvPr id="7" name="Content Placeholder 10" descr="A screenshot of a medical form&#10;&#10;AI-generated content may be incorrect.">
            <a:extLst>
              <a:ext uri="{FF2B5EF4-FFF2-40B4-BE49-F238E27FC236}">
                <a16:creationId xmlns:a16="http://schemas.microsoft.com/office/drawing/2014/main" id="{A7A7163D-136D-A34B-9BC5-95401854CCCF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rcRect l="-298" t="4510" r="-139"/>
          <a:stretch>
            <a:fillRect/>
          </a:stretch>
        </p:blipFill>
        <p:spPr>
          <a:xfrm>
            <a:off x="4724024" y="-2907"/>
            <a:ext cx="7457721" cy="422161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4AD2DCF-28EE-EE22-8BF9-D0EFF3686372}"/>
              </a:ext>
            </a:extLst>
          </p:cNvPr>
          <p:cNvGrpSpPr/>
          <p:nvPr/>
        </p:nvGrpSpPr>
        <p:grpSpPr>
          <a:xfrm>
            <a:off x="701864" y="3297383"/>
            <a:ext cx="2184202" cy="1505003"/>
            <a:chOff x="701864" y="3297383"/>
            <a:chExt cx="1869622" cy="1418892"/>
          </a:xfrm>
        </p:grpSpPr>
        <p:sp>
          <p:nvSpPr>
            <p:cNvPr id="21" name="Rounded Rectangle 16">
              <a:extLst>
                <a:ext uri="{FF2B5EF4-FFF2-40B4-BE49-F238E27FC236}">
                  <a16:creationId xmlns:a16="http://schemas.microsoft.com/office/drawing/2014/main" id="{16F3B65A-14CD-DC8E-9A5D-3F6CECB0FD29}"/>
                </a:ext>
              </a:extLst>
            </p:cNvPr>
            <p:cNvSpPr/>
            <p:nvPr/>
          </p:nvSpPr>
          <p:spPr>
            <a:xfrm>
              <a:off x="701864" y="3297383"/>
              <a:ext cx="1815452" cy="1418892"/>
            </a:xfrm>
            <a:prstGeom prst="roundRect">
              <a:avLst>
                <a:gd name="adj" fmla="val 739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sx="101356" sy="101356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TextBox 17">
              <a:extLst>
                <a:ext uri="{FF2B5EF4-FFF2-40B4-BE49-F238E27FC236}">
                  <a16:creationId xmlns:a16="http://schemas.microsoft.com/office/drawing/2014/main" id="{C18024BE-906B-8554-5302-C086921B8A31}"/>
                </a:ext>
              </a:extLst>
            </p:cNvPr>
            <p:cNvSpPr txBox="1"/>
            <p:nvPr/>
          </p:nvSpPr>
          <p:spPr>
            <a:xfrm>
              <a:off x="743198" y="3504357"/>
              <a:ext cx="1795958" cy="7948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Estimated </a:t>
              </a:r>
              <a:r>
                <a:rPr lang="en-US" sz="2000" b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10-year</a:t>
              </a: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risk of CVD</a:t>
              </a:r>
            </a:p>
          </p:txBody>
        </p:sp>
        <p:sp>
          <p:nvSpPr>
            <p:cNvPr id="23" name="TextBox 18">
              <a:extLst>
                <a:ext uri="{FF2B5EF4-FFF2-40B4-BE49-F238E27FC236}">
                  <a16:creationId xmlns:a16="http://schemas.microsoft.com/office/drawing/2014/main" id="{55FDBB1F-E7F2-606B-FFC3-71EDFF5AE8C1}"/>
                </a:ext>
              </a:extLst>
            </p:cNvPr>
            <p:cNvSpPr txBox="1"/>
            <p:nvPr/>
          </p:nvSpPr>
          <p:spPr>
            <a:xfrm>
              <a:off x="775528" y="4230510"/>
              <a:ext cx="1795958" cy="3202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4000" b="1">
                  <a:solidFill>
                    <a:srgbClr val="C10E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7.6%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45B385A-0AEC-C674-DE19-DF086AEB886A}"/>
              </a:ext>
            </a:extLst>
          </p:cNvPr>
          <p:cNvGrpSpPr/>
          <p:nvPr/>
        </p:nvGrpSpPr>
        <p:grpSpPr>
          <a:xfrm>
            <a:off x="1990764" y="4644521"/>
            <a:ext cx="2184202" cy="1505003"/>
            <a:chOff x="1990764" y="4644521"/>
            <a:chExt cx="1869622" cy="1418892"/>
          </a:xfrm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5C7BD9B7-CF34-1634-AFE1-402A411FC615}"/>
                </a:ext>
              </a:extLst>
            </p:cNvPr>
            <p:cNvSpPr/>
            <p:nvPr/>
          </p:nvSpPr>
          <p:spPr>
            <a:xfrm>
              <a:off x="1990764" y="4644521"/>
              <a:ext cx="1815452" cy="1418892"/>
            </a:xfrm>
            <a:prstGeom prst="roundRect">
              <a:avLst>
                <a:gd name="adj" fmla="val 7398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sx="101356" sy="101356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TextBox 4">
              <a:extLst>
                <a:ext uri="{FF2B5EF4-FFF2-40B4-BE49-F238E27FC236}">
                  <a16:creationId xmlns:a16="http://schemas.microsoft.com/office/drawing/2014/main" id="{C257169A-07CD-77DD-003E-EBFD0DF684F1}"/>
                </a:ext>
              </a:extLst>
            </p:cNvPr>
            <p:cNvSpPr txBox="1"/>
            <p:nvPr/>
          </p:nvSpPr>
          <p:spPr>
            <a:xfrm>
              <a:off x="2032098" y="4851495"/>
              <a:ext cx="1795958" cy="4850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Estimated </a:t>
              </a:r>
              <a:r>
                <a:rPr lang="en-US" sz="2000" b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30-year</a:t>
              </a:r>
              <a:r>
                <a:rPr lang="en-US" sz="200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risk of CVD</a:t>
              </a:r>
            </a:p>
          </p:txBody>
        </p:sp>
        <p:sp>
          <p:nvSpPr>
            <p:cNvPr id="20" name="TextBox 5">
              <a:extLst>
                <a:ext uri="{FF2B5EF4-FFF2-40B4-BE49-F238E27FC236}">
                  <a16:creationId xmlns:a16="http://schemas.microsoft.com/office/drawing/2014/main" id="{298EDF27-BE37-D1F3-3D45-300EF003C2DD}"/>
                </a:ext>
              </a:extLst>
            </p:cNvPr>
            <p:cNvSpPr txBox="1"/>
            <p:nvPr/>
          </p:nvSpPr>
          <p:spPr>
            <a:xfrm>
              <a:off x="2064428" y="5577648"/>
              <a:ext cx="1795958" cy="344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00"/>
                </a:lnSpc>
              </a:pPr>
              <a:r>
                <a:rPr lang="en-US" sz="4000" b="1">
                  <a:solidFill>
                    <a:srgbClr val="C10E2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33.9%</a:t>
              </a:r>
            </a:p>
          </p:txBody>
        </p:sp>
      </p:grpSp>
      <p:pic>
        <p:nvPicPr>
          <p:cNvPr id="16" name="Picture 15" descr="A screenshot of a medical survey&#10;&#10;AI-generated content may be incorrect.">
            <a:extLst>
              <a:ext uri="{FF2B5EF4-FFF2-40B4-BE49-F238E27FC236}">
                <a16:creationId xmlns:a16="http://schemas.microsoft.com/office/drawing/2014/main" id="{8E190B99-D203-85EB-ACB6-D6DF1AE54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620" y="4212915"/>
            <a:ext cx="7455244" cy="2585412"/>
          </a:xfrm>
          <a:prstGeom prst="rect">
            <a:avLst/>
          </a:prstGeom>
        </p:spPr>
      </p:pic>
      <p:pic>
        <p:nvPicPr>
          <p:cNvPr id="17" name="Content Placeholder 10" descr="A screenshot of a medical form&#10;&#10;AI-generated content may be incorrect.">
            <a:extLst>
              <a:ext uri="{FF2B5EF4-FFF2-40B4-BE49-F238E27FC236}">
                <a16:creationId xmlns:a16="http://schemas.microsoft.com/office/drawing/2014/main" id="{65129305-FBD8-59D1-8220-820C7313BC59}"/>
              </a:ext>
            </a:extLst>
          </p:cNvPr>
          <p:cNvPicPr>
            <a:picLocks noGrp="1" noChangeAspect="1"/>
          </p:cNvPicPr>
          <p:nvPr/>
        </p:nvPicPr>
        <p:blipFill>
          <a:blip r:embed="rId3"/>
          <a:srcRect l="-298" t="4510" r="-139"/>
          <a:stretch>
            <a:fillRect/>
          </a:stretch>
        </p:blipFill>
        <p:spPr>
          <a:xfrm>
            <a:off x="4724024" y="-2907"/>
            <a:ext cx="7457721" cy="4221610"/>
          </a:xfrm>
          <a:prstGeom prst="rect">
            <a:avLst/>
          </a:prstGeom>
        </p:spPr>
      </p:pic>
      <p:sp>
        <p:nvSpPr>
          <p:cNvPr id="29" name="Title 28">
            <a:extLst>
              <a:ext uri="{FF2B5EF4-FFF2-40B4-BE49-F238E27FC236}">
                <a16:creationId xmlns:a16="http://schemas.microsoft.com/office/drawing/2014/main" id="{7FE20D30-314D-A9B3-A70A-143205032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881" y="1061526"/>
            <a:ext cx="3932237" cy="2052637"/>
          </a:xfrm>
        </p:spPr>
        <p:txBody>
          <a:bodyPr/>
          <a:lstStyle/>
          <a:p>
            <a:pPr algn="ctr"/>
            <a:r>
              <a:rPr lang="en-US"/>
              <a:t>PREVENT-CVD</a:t>
            </a:r>
            <a:br>
              <a:rPr lang="en-US"/>
            </a:br>
            <a:r>
              <a:rPr lang="en-US"/>
              <a:t>Calculator </a:t>
            </a:r>
            <a:br>
              <a:rPr lang="en-US"/>
            </a:br>
            <a:r>
              <a:rPr lang="en-US"/>
              <a:t>In Action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67222FAF-C950-A4D4-9CCB-93B731186D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600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4FD36-DDC4-C733-3F0A-5AA019B59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3DBE8-61D1-74C6-86F5-58B1893B9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2094" y="1903275"/>
            <a:ext cx="6314221" cy="495472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en-US" dirty="0">
                <a:latin typeface="Arial"/>
                <a:cs typeface="Arial"/>
              </a:rPr>
              <a:t>Introduction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/>
              <a:t>ASCVD Risk Assessment</a:t>
            </a:r>
          </a:p>
          <a:p>
            <a:pPr marL="457200" indent="-457200">
              <a:buAutoNum type="arabicPeriod"/>
            </a:pPr>
            <a:r>
              <a:rPr lang="en-US" dirty="0"/>
              <a:t>Lipid Measurement</a:t>
            </a:r>
          </a:p>
          <a:p>
            <a:pPr marL="457200" indent="-457200">
              <a:buAutoNum type="arabicPeriod"/>
            </a:pPr>
            <a:r>
              <a:rPr lang="en-US" dirty="0"/>
              <a:t>Role of Non-Statin Therapy</a:t>
            </a:r>
          </a:p>
          <a:p>
            <a:pPr marL="457200" indent="-457200">
              <a:buAutoNum type="arabicPeriod"/>
            </a:pPr>
            <a:r>
              <a:rPr lang="en-US" dirty="0"/>
              <a:t>Management of High Triglycerides</a:t>
            </a:r>
          </a:p>
          <a:p>
            <a:pPr marL="457200" indent="-457200">
              <a:buAutoNum type="arabicPeriod"/>
            </a:pPr>
            <a:r>
              <a:rPr lang="en-US" dirty="0"/>
              <a:t>Patient Case Scenarios</a:t>
            </a:r>
          </a:p>
          <a:p>
            <a:pPr marL="457200" indent="-457200">
              <a:buAutoNum type="arabicPeriod"/>
            </a:pPr>
            <a:r>
              <a:rPr lang="en-US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5515330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AC74A-3A1D-B76A-71BB-01BC3AE2D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PREVENT-ASCVD Score Interpretation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B5BC4AC-4502-0D62-612A-62DCC13C46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60583240"/>
              </p:ext>
            </p:extLst>
          </p:nvPr>
        </p:nvGraphicFramePr>
        <p:xfrm>
          <a:off x="5183188" y="396815"/>
          <a:ext cx="6376208" cy="60044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48670-5A9B-2FA2-57AF-532D7C073B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B1AF2C-5A95-6613-7A6A-3282E754AD05}"/>
              </a:ext>
            </a:extLst>
          </p:cNvPr>
          <p:cNvSpPr txBox="1"/>
          <p:nvPr/>
        </p:nvSpPr>
        <p:spPr>
          <a:xfrm>
            <a:off x="5694589" y="640131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</p:spTree>
    <p:extLst>
      <p:ext uri="{BB962C8B-B14F-4D97-AF65-F5344CB8AC3E}">
        <p14:creationId xmlns:p14="http://schemas.microsoft.com/office/powerpoint/2010/main" val="2884250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930191CB-F952-B238-7C79-2A6487D9257D}"/>
              </a:ext>
            </a:extLst>
          </p:cNvPr>
          <p:cNvGrpSpPr/>
          <p:nvPr/>
        </p:nvGrpSpPr>
        <p:grpSpPr>
          <a:xfrm>
            <a:off x="681090" y="1789226"/>
            <a:ext cx="10829819" cy="4217761"/>
            <a:chOff x="681090" y="1789226"/>
            <a:chExt cx="10829819" cy="4217761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664437E7-3D39-6C15-4998-34BEFA1FC385}"/>
                </a:ext>
              </a:extLst>
            </p:cNvPr>
            <p:cNvSpPr/>
            <p:nvPr/>
          </p:nvSpPr>
          <p:spPr>
            <a:xfrm>
              <a:off x="681090" y="1789226"/>
              <a:ext cx="5060663" cy="1639774"/>
            </a:xfrm>
            <a:prstGeom prst="roundRect">
              <a:avLst>
                <a:gd name="adj" fmla="val 1401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6"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6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56032" tIns="146304" rIns="256032" bIns="146304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kern="1200"/>
                <a:t>Risk Factor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A498D661-D282-2AD2-A341-9EADC2B74C41}"/>
                </a:ext>
              </a:extLst>
            </p:cNvPr>
            <p:cNvSpPr/>
            <p:nvPr/>
          </p:nvSpPr>
          <p:spPr>
            <a:xfrm>
              <a:off x="681090" y="2944801"/>
              <a:ext cx="5060663" cy="3062186"/>
            </a:xfrm>
            <a:prstGeom prst="roundRect">
              <a:avLst>
                <a:gd name="adj" fmla="val 11652"/>
              </a:avLst>
            </a:prstGeom>
            <a:solidFill>
              <a:schemeClr val="tx2">
                <a:alpha val="20934"/>
              </a:schemeClr>
            </a:solidFill>
            <a:ln>
              <a:noFill/>
            </a:ln>
          </p:spPr>
          <p:style>
            <a:lnRef idx="2">
              <a:schemeClr val="accent6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6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70688" bIns="192024" numCol="1" spcCol="1270" anchor="t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ts val="1000"/>
                </a:spcAft>
                <a:buChar char="•"/>
              </a:pPr>
              <a:endParaRPr lang="en-US" sz="2400" kern="1200">
                <a:solidFill>
                  <a:srgbClr val="000000"/>
                </a:solidFill>
              </a:endParaRP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ts val="1000"/>
                </a:spcAft>
                <a:buChar char="•"/>
              </a:pPr>
              <a:r>
                <a:rPr lang="en-US" sz="2400" kern="1200">
                  <a:solidFill>
                    <a:srgbClr val="000000"/>
                  </a:solidFill>
                </a:rPr>
                <a:t>Independently and consistently predictive of risk</a:t>
              </a: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ts val="1000"/>
                </a:spcAft>
                <a:buChar char="•"/>
              </a:pPr>
              <a:r>
                <a:rPr lang="en-US" sz="2400" kern="1200">
                  <a:solidFill>
                    <a:srgbClr val="000000"/>
                  </a:solidFill>
                </a:rPr>
                <a:t>Ex.) age, sex, HTN, dyslipidemia, CKD, DM, obesity, smoking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B9A2887E-E00C-56E7-6942-7C118F9CB13E}"/>
                </a:ext>
              </a:extLst>
            </p:cNvPr>
            <p:cNvSpPr/>
            <p:nvPr/>
          </p:nvSpPr>
          <p:spPr>
            <a:xfrm>
              <a:off x="6450246" y="1789226"/>
              <a:ext cx="5060663" cy="1639774"/>
            </a:xfrm>
            <a:prstGeom prst="roundRect">
              <a:avLst>
                <a:gd name="adj" fmla="val 12415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6">
                <a:alpha val="90000"/>
                <a:hueOff val="0"/>
                <a:satOff val="0"/>
                <a:lumOff val="0"/>
                <a:alphaOff val="-40000"/>
              </a:schemeClr>
            </a:lnRef>
            <a:fillRef idx="1">
              <a:scrgbClr r="0" g="0" b="0"/>
            </a:fillRef>
            <a:effectRef idx="0">
              <a:schemeClr val="accent6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  <p:txBody>
            <a:bodyPr spcFirstLastPara="0" vert="horz" wrap="square" lIns="227584" tIns="130048" rIns="227584" bIns="130048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/>
                <a:t>Risk-Enhancing Factor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FABADCFB-8628-5DE4-5E3F-B87AD0CAF395}"/>
                </a:ext>
              </a:extLst>
            </p:cNvPr>
            <p:cNvSpPr/>
            <p:nvPr/>
          </p:nvSpPr>
          <p:spPr>
            <a:xfrm>
              <a:off x="6450246" y="2944801"/>
              <a:ext cx="5060663" cy="3062186"/>
            </a:xfrm>
            <a:prstGeom prst="roundRect">
              <a:avLst>
                <a:gd name="adj" fmla="val 9145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6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6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8016" tIns="128016" rIns="170688" bIns="192024" numCol="1" spcCol="1270" anchor="t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ts val="1000"/>
                </a:spcAft>
                <a:buChar char="•"/>
              </a:pPr>
              <a:endParaRPr lang="en-US" sz="2400" kern="1200">
                <a:solidFill>
                  <a:srgbClr val="000000"/>
                </a:solidFill>
              </a:endParaRP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ts val="1000"/>
                </a:spcAft>
                <a:buChar char="•"/>
              </a:pPr>
              <a:r>
                <a:rPr lang="en-US" sz="2400" kern="1200">
                  <a:solidFill>
                    <a:srgbClr val="000000"/>
                  </a:solidFill>
                </a:rPr>
                <a:t>Not independently predictive enough to anchor risk</a:t>
              </a: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ts val="1000"/>
                </a:spcAft>
                <a:buChar char="•"/>
              </a:pPr>
              <a:r>
                <a:rPr lang="en-US" sz="2400" kern="1200">
                  <a:solidFill>
                    <a:srgbClr val="000000"/>
                  </a:solidFill>
                </a:rPr>
                <a:t>Used to </a:t>
              </a:r>
              <a:r>
                <a:rPr lang="en-US" sz="2400" b="1" u="none" kern="1200">
                  <a:solidFill>
                    <a:srgbClr val="000000"/>
                  </a:solidFill>
                </a:rPr>
                <a:t>refine</a:t>
              </a:r>
              <a:r>
                <a:rPr lang="en-US" sz="2400" kern="1200">
                  <a:solidFill>
                    <a:srgbClr val="000000"/>
                  </a:solidFill>
                </a:rPr>
                <a:t> risk assessment</a:t>
              </a: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ts val="1000"/>
                </a:spcAft>
                <a:buChar char="•"/>
              </a:pPr>
              <a:r>
                <a:rPr lang="en-US" sz="2400" i="1" kern="1200">
                  <a:solidFill>
                    <a:srgbClr val="000000"/>
                  </a:solidFill>
                </a:rPr>
                <a:t>Full list on next slide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9EA75C7-C5FE-AA6F-766F-0FA943BAA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Risk Factor vs. Risk-Enhancing Factor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095B91-F431-6C4B-5EB9-C44D3ED53BAE}"/>
              </a:ext>
            </a:extLst>
          </p:cNvPr>
          <p:cNvSpPr txBox="1"/>
          <p:nvPr/>
        </p:nvSpPr>
        <p:spPr>
          <a:xfrm>
            <a:off x="5694589" y="6401312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F1CF30-81C9-1275-C3AD-F83FFBDD68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117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5DC0BF1-E17D-72EB-BE72-4BEF072E1D5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624F15-F521-5413-4AB9-20BECB531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89634"/>
            <a:ext cx="12256711" cy="993178"/>
          </a:xfrm>
        </p:spPr>
        <p:txBody>
          <a:bodyPr>
            <a:normAutofit/>
          </a:bodyPr>
          <a:lstStyle/>
          <a:p>
            <a:r>
              <a:rPr lang="en-US" sz="3800"/>
              <a:t>Risk-</a:t>
            </a:r>
            <a:r>
              <a:rPr lang="en-US" sz="3800">
                <a:solidFill>
                  <a:schemeClr val="accent2"/>
                </a:solidFill>
              </a:rPr>
              <a:t>Enhancing</a:t>
            </a:r>
            <a:r>
              <a:rPr lang="en-US" sz="3800"/>
              <a:t> Factors – Primary Prevention</a:t>
            </a:r>
            <a:br>
              <a:rPr lang="en-US"/>
            </a:br>
            <a:r>
              <a:rPr lang="en-US" sz="2000" b="0" i="1"/>
              <a:t>For patients at </a:t>
            </a:r>
            <a:r>
              <a:rPr lang="en-US" sz="2000" b="0" i="1" u="sng"/>
              <a:t>borderline</a:t>
            </a:r>
            <a:r>
              <a:rPr lang="en-US" sz="2000" b="0" i="1"/>
              <a:t> PREVENT-ASCVD risk</a:t>
            </a:r>
            <a:endParaRPr lang="en-US" b="0" i="1"/>
          </a:p>
        </p:txBody>
      </p:sp>
      <p:graphicFrame>
        <p:nvGraphicFramePr>
          <p:cNvPr id="4" name="Content Placeholder 4">
            <a:extLst>
              <a:ext uri="{FF2B5EF4-FFF2-40B4-BE49-F238E27FC236}">
                <a16:creationId xmlns:a16="http://schemas.microsoft.com/office/drawing/2014/main" id="{2207A530-AB6D-1339-E09C-C8F3D8FA92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17376037"/>
              </p:ext>
            </p:extLst>
          </p:nvPr>
        </p:nvGraphicFramePr>
        <p:xfrm>
          <a:off x="592840" y="1571404"/>
          <a:ext cx="11006315" cy="468097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796280">
                  <a:extLst>
                    <a:ext uri="{9D8B030D-6E8A-4147-A177-3AD203B41FA5}">
                      <a16:colId xmlns:a16="http://schemas.microsoft.com/office/drawing/2014/main" val="3009132303"/>
                    </a:ext>
                  </a:extLst>
                </a:gridCol>
                <a:gridCol w="7210035">
                  <a:extLst>
                    <a:ext uri="{9D8B030D-6E8A-4147-A177-3AD203B41FA5}">
                      <a16:colId xmlns:a16="http://schemas.microsoft.com/office/drawing/2014/main" val="1521989446"/>
                    </a:ext>
                  </a:extLst>
                </a:gridCol>
              </a:tblGrid>
              <a:tr h="474735">
                <a:tc>
                  <a:txBody>
                    <a:bodyPr/>
                    <a:lstStyle/>
                    <a:p>
                      <a:r>
                        <a:rPr lang="en-US" sz="2000"/>
                        <a:t>Risk Enhancing Factors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/>
                        <a:t>Description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3075055"/>
                  </a:ext>
                </a:extLst>
              </a:tr>
              <a:tr h="264289">
                <a:tc>
                  <a:txBody>
                    <a:bodyPr/>
                    <a:lstStyle/>
                    <a:p>
                      <a:r>
                        <a:rPr lang="en-US" sz="1800" b="1"/>
                        <a:t>History of premature ASCVD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Parent or sibling (onset age &lt;55 for men; &lt;65 for women)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25171"/>
                  </a:ext>
                </a:extLst>
              </a:tr>
              <a:tr h="264289">
                <a:tc>
                  <a:txBody>
                    <a:bodyPr/>
                    <a:lstStyle/>
                    <a:p>
                      <a:r>
                        <a:rPr lang="en-US" sz="1800" b="1"/>
                        <a:t>High-risk ancestry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South Asian, Filipino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81539"/>
                  </a:ext>
                </a:extLst>
              </a:tr>
              <a:tr h="264289">
                <a:tc>
                  <a:txBody>
                    <a:bodyPr/>
                    <a:lstStyle/>
                    <a:p>
                      <a:r>
                        <a:rPr lang="en-US" sz="1800" b="1"/>
                        <a:t>Chronic inflammatory conditions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psoriasis, rheumatoid arthritis, lupus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815151"/>
                  </a:ext>
                </a:extLst>
              </a:tr>
              <a:tr h="264289">
                <a:tc>
                  <a:txBody>
                    <a:bodyPr/>
                    <a:lstStyle/>
                    <a:p>
                      <a:r>
                        <a:rPr lang="en-US" sz="1800" b="1"/>
                        <a:t>Primary hypercholesterolemia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LDL-C persistently 160-189 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723047"/>
                  </a:ext>
                </a:extLst>
              </a:tr>
              <a:tr h="264289">
                <a:tc>
                  <a:txBody>
                    <a:bodyPr/>
                    <a:lstStyle/>
                    <a:p>
                      <a:r>
                        <a:rPr lang="en-US" sz="1800" b="1"/>
                        <a:t>Elevated Lipoprotein(a)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≥ 125 nmol/L or ≥ 50 mg/dL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2963878"/>
                  </a:ext>
                </a:extLst>
              </a:tr>
              <a:tr h="264289">
                <a:tc>
                  <a:txBody>
                    <a:bodyPr/>
                    <a:lstStyle/>
                    <a:p>
                      <a:r>
                        <a:rPr lang="en-US" sz="1800" b="1"/>
                        <a:t>Elevated </a:t>
                      </a:r>
                      <a:r>
                        <a:rPr lang="en-US" sz="1800" b="1" err="1"/>
                        <a:t>hs</a:t>
                      </a:r>
                      <a:r>
                        <a:rPr lang="en-US" sz="1800" b="1"/>
                        <a:t>-CRP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≥ 2 mg/L on more than one occasion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5111186"/>
                  </a:ext>
                </a:extLst>
              </a:tr>
              <a:tr h="264289">
                <a:tc>
                  <a:txBody>
                    <a:bodyPr/>
                    <a:lstStyle/>
                    <a:p>
                      <a:r>
                        <a:rPr lang="en-US" sz="1800" b="1"/>
                        <a:t>Elevated triglycerides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TG persistently ≥175 mg/dL (non-fasting) or ≥150 mg/dL (fasting)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705228"/>
                  </a:ext>
                </a:extLst>
              </a:tr>
              <a:tr h="467589">
                <a:tc>
                  <a:txBody>
                    <a:bodyPr/>
                    <a:lstStyle/>
                    <a:p>
                      <a:r>
                        <a:rPr lang="en-US" sz="1800" b="1"/>
                        <a:t>Metabolic syndrome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Need ≥3 of these: Elevated waist circumference, TG &gt;175 mg/dL, BP &gt;130/80, HDL-C &lt;40 mg/dL, impaired fasting glucose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3876804"/>
                  </a:ext>
                </a:extLst>
              </a:tr>
              <a:tr h="264289">
                <a:tc>
                  <a:txBody>
                    <a:bodyPr/>
                    <a:lstStyle/>
                    <a:p>
                      <a:r>
                        <a:rPr lang="en-US" sz="1800" b="1"/>
                        <a:t>Chronic kidney disease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eGFR 15-59 mL/min/1.73m</a:t>
                      </a:r>
                      <a:r>
                        <a:rPr lang="en-US" sz="1800" baseline="30000"/>
                        <a:t>2</a:t>
                      </a:r>
                      <a:r>
                        <a:rPr lang="en-US" sz="1800" baseline="0"/>
                        <a:t> (but no dialysis or kidney transplant)</a:t>
                      </a:r>
                      <a:endParaRPr lang="en-US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1258286"/>
                  </a:ext>
                </a:extLst>
              </a:tr>
              <a:tr h="467589">
                <a:tc>
                  <a:txBody>
                    <a:bodyPr/>
                    <a:lstStyle/>
                    <a:p>
                      <a:r>
                        <a:rPr lang="en-US" sz="1800" b="1"/>
                        <a:t>Reproductive risk markers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/>
                        <a:t>Menopause onset before age 45, pre-eclampsia, gestational diabetes, gestational hypertension, pre-term delivery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03456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357425F6-C8CE-6091-9B74-7C36B5D9B96B}"/>
              </a:ext>
            </a:extLst>
          </p:cNvPr>
          <p:cNvSpPr txBox="1"/>
          <p:nvPr/>
        </p:nvSpPr>
        <p:spPr>
          <a:xfrm>
            <a:off x="5645605" y="6474791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E7190-BAA7-4E10-90B1-6C728F6FF2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402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ECC10-4C86-F214-82AC-3A896A150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3694" y="801512"/>
            <a:ext cx="8648699" cy="1590805"/>
          </a:xfrm>
        </p:spPr>
        <p:txBody>
          <a:bodyPr>
            <a:normAutofit/>
          </a:bodyPr>
          <a:lstStyle/>
          <a:p>
            <a:r>
              <a:rPr lang="en-US"/>
              <a:t>Lipid Measurement Controversy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2BD6BA-7877-172E-6568-B1E7C3364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F22AABB-8ABF-87FB-1C4B-F7B73C97F154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11098306"/>
              </p:ext>
            </p:extLst>
          </p:nvPr>
        </p:nvGraphicFramePr>
        <p:xfrm>
          <a:off x="5019040" y="1889761"/>
          <a:ext cx="6249917" cy="4070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097558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rom Cholesterol to ApoB and Lp(a): The Particle Revolution in Heart Health  | Healthspan">
            <a:extLst>
              <a:ext uri="{FF2B5EF4-FFF2-40B4-BE49-F238E27FC236}">
                <a16:creationId xmlns:a16="http://schemas.microsoft.com/office/drawing/2014/main" id="{7556D024-8164-8CB2-14EC-7FBAC53EE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498" y="1644802"/>
            <a:ext cx="7018117" cy="434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379D24-8699-85A0-A11E-8AA272924639}"/>
              </a:ext>
            </a:extLst>
          </p:cNvPr>
          <p:cNvSpPr txBox="1"/>
          <p:nvPr/>
        </p:nvSpPr>
        <p:spPr>
          <a:xfrm>
            <a:off x="361509" y="2169196"/>
            <a:ext cx="45979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0000"/>
                </a:solidFill>
              </a:rPr>
              <a:t>“</a:t>
            </a:r>
            <a:r>
              <a:rPr lang="en-US" sz="2800" b="1">
                <a:solidFill>
                  <a:srgbClr val="000000"/>
                </a:solidFill>
              </a:rPr>
              <a:t>Trapping of </a:t>
            </a:r>
            <a:r>
              <a:rPr lang="en-US" sz="2800" b="1" err="1">
                <a:solidFill>
                  <a:srgbClr val="000000"/>
                </a:solidFill>
              </a:rPr>
              <a:t>apoB</a:t>
            </a:r>
            <a:r>
              <a:rPr lang="en-US" sz="2800" b="1">
                <a:solidFill>
                  <a:srgbClr val="000000"/>
                </a:solidFill>
              </a:rPr>
              <a:t> lipoprotein particles within the arterial wall is the fundamental step </a:t>
            </a:r>
            <a:r>
              <a:rPr lang="en-US" sz="2800">
                <a:solidFill>
                  <a:srgbClr val="000000"/>
                </a:solidFill>
              </a:rPr>
              <a:t>that initiates and drives the atherosclerotic process from beginning to end…”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B7154C0-988F-1758-9B16-4FC7089B6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ApoB Particles Drive ASCVD Risk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6426CD8-3A4B-053D-4092-A09473E0F8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9831BB-7E44-9FA3-39C3-1634FF90341B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JAMA </a:t>
            </a:r>
            <a:r>
              <a:rPr lang="en-US" sz="1600" err="1"/>
              <a:t>Cardiol</a:t>
            </a:r>
            <a:r>
              <a:rPr lang="en-US" sz="1600"/>
              <a:t>. 2019 Dec 1;4(12):1287-1295.</a:t>
            </a:r>
          </a:p>
        </p:txBody>
      </p:sp>
    </p:spTree>
    <p:extLst>
      <p:ext uri="{BB962C8B-B14F-4D97-AF65-F5344CB8AC3E}">
        <p14:creationId xmlns:p14="http://schemas.microsoft.com/office/powerpoint/2010/main" val="28629168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129395-7D12-DF22-8A86-E89F6FB3C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/>
              <a:t>Which Patient is at Higher Risk?</a:t>
            </a: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C45918CE-325C-0396-8653-04F8AD7644B9}"/>
              </a:ext>
            </a:extLst>
          </p:cNvPr>
          <p:cNvSpPr/>
          <p:nvPr/>
        </p:nvSpPr>
        <p:spPr>
          <a:xfrm>
            <a:off x="9308388" y="1684536"/>
            <a:ext cx="643265" cy="64008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8931729C-DE04-2EA8-9D48-48F040EA76AD}"/>
              </a:ext>
            </a:extLst>
          </p:cNvPr>
          <p:cNvSpPr/>
          <p:nvPr/>
        </p:nvSpPr>
        <p:spPr>
          <a:xfrm>
            <a:off x="9423554" y="2417913"/>
            <a:ext cx="411480" cy="41466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01C736B-AF73-6210-7471-D381D9118F1B}"/>
              </a:ext>
            </a:extLst>
          </p:cNvPr>
          <p:cNvSpPr txBox="1"/>
          <p:nvPr/>
        </p:nvSpPr>
        <p:spPr>
          <a:xfrm>
            <a:off x="10040661" y="1823616"/>
            <a:ext cx="1407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LDL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4C52015-A0B6-C42F-8286-44F538704067}"/>
              </a:ext>
            </a:extLst>
          </p:cNvPr>
          <p:cNvSpPr txBox="1"/>
          <p:nvPr/>
        </p:nvSpPr>
        <p:spPr>
          <a:xfrm>
            <a:off x="10040661" y="2417913"/>
            <a:ext cx="1351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Cholesterol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ADC3DEBD-C1A5-E612-0FA8-210C8E8FF7DA}"/>
              </a:ext>
            </a:extLst>
          </p:cNvPr>
          <p:cNvSpPr/>
          <p:nvPr/>
        </p:nvSpPr>
        <p:spPr>
          <a:xfrm>
            <a:off x="3534185" y="5480772"/>
            <a:ext cx="3005470" cy="1230771"/>
          </a:xfrm>
          <a:prstGeom prst="triangl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F675D6-BAC8-3E84-73A4-22EF86D4FB85}"/>
              </a:ext>
            </a:extLst>
          </p:cNvPr>
          <p:cNvSpPr/>
          <p:nvPr/>
        </p:nvSpPr>
        <p:spPr>
          <a:xfrm>
            <a:off x="1081607" y="5268121"/>
            <a:ext cx="7942521" cy="21265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apezoid 10">
            <a:extLst>
              <a:ext uri="{FF2B5EF4-FFF2-40B4-BE49-F238E27FC236}">
                <a16:creationId xmlns:a16="http://schemas.microsoft.com/office/drawing/2014/main" id="{D61481EA-C2D4-99D3-D048-E9E439D33AD5}"/>
              </a:ext>
            </a:extLst>
          </p:cNvPr>
          <p:cNvSpPr/>
          <p:nvPr/>
        </p:nvSpPr>
        <p:spPr>
          <a:xfrm rot="10800000">
            <a:off x="867183" y="4367126"/>
            <a:ext cx="2700678" cy="893135"/>
          </a:xfrm>
          <a:prstGeom prst="trapezoid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2B24E1D-2010-E0DD-4B75-9827D6B6FF95}"/>
              </a:ext>
            </a:extLst>
          </p:cNvPr>
          <p:cNvSpPr/>
          <p:nvPr/>
        </p:nvSpPr>
        <p:spPr>
          <a:xfrm>
            <a:off x="6803039" y="3995942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BEB8E45-C166-8834-F516-81BDA8359072}"/>
              </a:ext>
            </a:extLst>
          </p:cNvPr>
          <p:cNvSpPr/>
          <p:nvPr/>
        </p:nvSpPr>
        <p:spPr>
          <a:xfrm>
            <a:off x="7238973" y="3995942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221CC66-9BB7-9671-E446-437F94685AEF}"/>
              </a:ext>
            </a:extLst>
          </p:cNvPr>
          <p:cNvSpPr/>
          <p:nvPr/>
        </p:nvSpPr>
        <p:spPr>
          <a:xfrm>
            <a:off x="7680226" y="3995942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8A6981E-A265-FF3A-7F87-B25E0E5F7684}"/>
              </a:ext>
            </a:extLst>
          </p:cNvPr>
          <p:cNvSpPr/>
          <p:nvPr/>
        </p:nvSpPr>
        <p:spPr>
          <a:xfrm>
            <a:off x="8121479" y="3990625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E6661B9-0BBE-F5CF-D20A-C07279BAA6EF}"/>
              </a:ext>
            </a:extLst>
          </p:cNvPr>
          <p:cNvSpPr/>
          <p:nvPr/>
        </p:nvSpPr>
        <p:spPr>
          <a:xfrm>
            <a:off x="8546777" y="3989100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21AEF2D-20E0-1F3D-6FB2-40C1933BDD06}"/>
              </a:ext>
            </a:extLst>
          </p:cNvPr>
          <p:cNvSpPr/>
          <p:nvPr/>
        </p:nvSpPr>
        <p:spPr>
          <a:xfrm>
            <a:off x="7021009" y="3623805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62432C6-0F07-C7B3-EAA0-09F48DE63883}"/>
              </a:ext>
            </a:extLst>
          </p:cNvPr>
          <p:cNvSpPr/>
          <p:nvPr/>
        </p:nvSpPr>
        <p:spPr>
          <a:xfrm>
            <a:off x="7456943" y="3623805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DDF0DB3-39D5-CCBA-DD11-9ECA6D9BC065}"/>
              </a:ext>
            </a:extLst>
          </p:cNvPr>
          <p:cNvSpPr/>
          <p:nvPr/>
        </p:nvSpPr>
        <p:spPr>
          <a:xfrm>
            <a:off x="7898196" y="3623805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9D40542-0DD5-2A82-E859-A5A1D66D2B1D}"/>
              </a:ext>
            </a:extLst>
          </p:cNvPr>
          <p:cNvSpPr/>
          <p:nvPr/>
        </p:nvSpPr>
        <p:spPr>
          <a:xfrm>
            <a:off x="8339449" y="3618488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5B968A-C776-2B24-B442-5712FF27B879}"/>
              </a:ext>
            </a:extLst>
          </p:cNvPr>
          <p:cNvSpPr/>
          <p:nvPr/>
        </p:nvSpPr>
        <p:spPr>
          <a:xfrm>
            <a:off x="7238973" y="3259751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38A7C31-9765-C9CF-4CDB-1725E2DCBC3C}"/>
              </a:ext>
            </a:extLst>
          </p:cNvPr>
          <p:cNvSpPr/>
          <p:nvPr/>
        </p:nvSpPr>
        <p:spPr>
          <a:xfrm>
            <a:off x="7674907" y="3259751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754593A-D4D8-CBC3-AB31-AF615203E7AA}"/>
              </a:ext>
            </a:extLst>
          </p:cNvPr>
          <p:cNvSpPr/>
          <p:nvPr/>
        </p:nvSpPr>
        <p:spPr>
          <a:xfrm>
            <a:off x="8116160" y="3259751"/>
            <a:ext cx="435934" cy="414668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3F02A26E-FEDA-DE7D-24FE-F8C2B03C67C0}"/>
              </a:ext>
            </a:extLst>
          </p:cNvPr>
          <p:cNvSpPr/>
          <p:nvPr/>
        </p:nvSpPr>
        <p:spPr>
          <a:xfrm>
            <a:off x="840524" y="3474027"/>
            <a:ext cx="877188" cy="893136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1BDC523-1103-91C7-112D-A9AC300DCCB7}"/>
              </a:ext>
            </a:extLst>
          </p:cNvPr>
          <p:cNvSpPr/>
          <p:nvPr/>
        </p:nvSpPr>
        <p:spPr>
          <a:xfrm>
            <a:off x="1724435" y="3467401"/>
            <a:ext cx="877188" cy="893136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A25260EC-1CF2-2895-A366-6FD44FDEF265}"/>
              </a:ext>
            </a:extLst>
          </p:cNvPr>
          <p:cNvSpPr/>
          <p:nvPr/>
        </p:nvSpPr>
        <p:spPr>
          <a:xfrm>
            <a:off x="2617632" y="3480653"/>
            <a:ext cx="877188" cy="893136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FB6D2E70-297C-91CB-BA84-9894FDF7A063}"/>
              </a:ext>
            </a:extLst>
          </p:cNvPr>
          <p:cNvSpPr/>
          <p:nvPr/>
        </p:nvSpPr>
        <p:spPr>
          <a:xfrm>
            <a:off x="2193597" y="2690007"/>
            <a:ext cx="877188" cy="893136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C18F779-8FD6-4F8F-1B51-178EEF0234F8}"/>
              </a:ext>
            </a:extLst>
          </p:cNvPr>
          <p:cNvSpPr/>
          <p:nvPr/>
        </p:nvSpPr>
        <p:spPr>
          <a:xfrm>
            <a:off x="1284512" y="2690007"/>
            <a:ext cx="877188" cy="893136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948D389-26DA-9BA9-D89A-B02A74670B9C}"/>
              </a:ext>
            </a:extLst>
          </p:cNvPr>
          <p:cNvSpPr/>
          <p:nvPr/>
        </p:nvSpPr>
        <p:spPr>
          <a:xfrm>
            <a:off x="1497173" y="2937215"/>
            <a:ext cx="435934" cy="41466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8FB5984-27EB-3370-96BD-2E4F63483D62}"/>
              </a:ext>
            </a:extLst>
          </p:cNvPr>
          <p:cNvSpPr/>
          <p:nvPr/>
        </p:nvSpPr>
        <p:spPr>
          <a:xfrm>
            <a:off x="2419544" y="2937215"/>
            <a:ext cx="435934" cy="41466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4A039BC-F464-694B-669B-571770FEF509}"/>
              </a:ext>
            </a:extLst>
          </p:cNvPr>
          <p:cNvSpPr/>
          <p:nvPr/>
        </p:nvSpPr>
        <p:spPr>
          <a:xfrm>
            <a:off x="1072229" y="3722623"/>
            <a:ext cx="435934" cy="41466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3BE2A46-26D0-FE46-36D2-012C3AF9B214}"/>
              </a:ext>
            </a:extLst>
          </p:cNvPr>
          <p:cNvSpPr/>
          <p:nvPr/>
        </p:nvSpPr>
        <p:spPr>
          <a:xfrm>
            <a:off x="1951712" y="3715997"/>
            <a:ext cx="435934" cy="41466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D1D73AF-7DCF-0300-6711-AE750DC7603E}"/>
              </a:ext>
            </a:extLst>
          </p:cNvPr>
          <p:cNvSpPr/>
          <p:nvPr/>
        </p:nvSpPr>
        <p:spPr>
          <a:xfrm>
            <a:off x="2841803" y="3729249"/>
            <a:ext cx="435934" cy="41466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EF3F2C0-F66E-AD1C-72FA-739ED6E2D58D}"/>
              </a:ext>
            </a:extLst>
          </p:cNvPr>
          <p:cNvSpPr/>
          <p:nvPr/>
        </p:nvSpPr>
        <p:spPr>
          <a:xfrm>
            <a:off x="7357703" y="3401271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58B99A4-816B-7BB1-E26F-4E5B0EFA88B9}"/>
              </a:ext>
            </a:extLst>
          </p:cNvPr>
          <p:cNvSpPr/>
          <p:nvPr/>
        </p:nvSpPr>
        <p:spPr>
          <a:xfrm>
            <a:off x="7793637" y="3380486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05DBC7B-811C-A9C1-8DE8-D792A9A6933C}"/>
              </a:ext>
            </a:extLst>
          </p:cNvPr>
          <p:cNvSpPr/>
          <p:nvPr/>
        </p:nvSpPr>
        <p:spPr>
          <a:xfrm>
            <a:off x="8229571" y="3374576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A1DBC26-7817-EF26-8809-190DFEE39886}"/>
              </a:ext>
            </a:extLst>
          </p:cNvPr>
          <p:cNvSpPr/>
          <p:nvPr/>
        </p:nvSpPr>
        <p:spPr>
          <a:xfrm>
            <a:off x="8011604" y="3731992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2CEA79C-ED62-06A2-2AFD-F8ED937FB215}"/>
              </a:ext>
            </a:extLst>
          </p:cNvPr>
          <p:cNvSpPr/>
          <p:nvPr/>
        </p:nvSpPr>
        <p:spPr>
          <a:xfrm>
            <a:off x="8458176" y="3730538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7B8E58C8-AED9-1BBD-3CC3-3DA8740ECC46}"/>
              </a:ext>
            </a:extLst>
          </p:cNvPr>
          <p:cNvSpPr/>
          <p:nvPr/>
        </p:nvSpPr>
        <p:spPr>
          <a:xfrm>
            <a:off x="8665507" y="4109029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2B7D6FB-ED99-377A-B0D9-2B1808608316}"/>
              </a:ext>
            </a:extLst>
          </p:cNvPr>
          <p:cNvSpPr/>
          <p:nvPr/>
        </p:nvSpPr>
        <p:spPr>
          <a:xfrm>
            <a:off x="7568716" y="3746119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228D476-F6C5-FD7A-AF1E-C424A76DC471}"/>
              </a:ext>
            </a:extLst>
          </p:cNvPr>
          <p:cNvSpPr/>
          <p:nvPr/>
        </p:nvSpPr>
        <p:spPr>
          <a:xfrm>
            <a:off x="7132782" y="3752623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41939E4F-D015-346E-EB38-6A3D536EBDB0}"/>
              </a:ext>
            </a:extLst>
          </p:cNvPr>
          <p:cNvSpPr/>
          <p:nvPr/>
        </p:nvSpPr>
        <p:spPr>
          <a:xfrm>
            <a:off x="8241981" y="4108932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765399E-F4C1-7738-F69A-C3E75CB8C8C7}"/>
              </a:ext>
            </a:extLst>
          </p:cNvPr>
          <p:cNvSpPr/>
          <p:nvPr/>
        </p:nvSpPr>
        <p:spPr>
          <a:xfrm>
            <a:off x="7799059" y="4114080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2D836674-A165-2590-8187-EAAF6EB3E534}"/>
              </a:ext>
            </a:extLst>
          </p:cNvPr>
          <p:cNvSpPr/>
          <p:nvPr/>
        </p:nvSpPr>
        <p:spPr>
          <a:xfrm>
            <a:off x="7352386" y="4111890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962B091-BD0B-A993-E362-7DFA0AAFC96A}"/>
              </a:ext>
            </a:extLst>
          </p:cNvPr>
          <p:cNvSpPr/>
          <p:nvPr/>
        </p:nvSpPr>
        <p:spPr>
          <a:xfrm>
            <a:off x="6916452" y="4117332"/>
            <a:ext cx="198474" cy="171619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B29C7F53-3930-BF58-D3B3-E262AFE7DD59}"/>
              </a:ext>
            </a:extLst>
          </p:cNvPr>
          <p:cNvSpPr/>
          <p:nvPr/>
        </p:nvSpPr>
        <p:spPr>
          <a:xfrm>
            <a:off x="1731061" y="1909642"/>
            <a:ext cx="877188" cy="893136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87D770DF-6655-EBC7-B0AB-3370932CCA0E}"/>
              </a:ext>
            </a:extLst>
          </p:cNvPr>
          <p:cNvSpPr/>
          <p:nvPr/>
        </p:nvSpPr>
        <p:spPr>
          <a:xfrm>
            <a:off x="1939733" y="2137182"/>
            <a:ext cx="435934" cy="41466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rapezoid 56">
            <a:extLst>
              <a:ext uri="{FF2B5EF4-FFF2-40B4-BE49-F238E27FC236}">
                <a16:creationId xmlns:a16="http://schemas.microsoft.com/office/drawing/2014/main" id="{C7D2FD81-79B4-B504-38C7-8CB2DB0DEEE6}"/>
              </a:ext>
            </a:extLst>
          </p:cNvPr>
          <p:cNvSpPr/>
          <p:nvPr/>
        </p:nvSpPr>
        <p:spPr>
          <a:xfrm rot="10800000">
            <a:off x="6539655" y="4389846"/>
            <a:ext cx="2700678" cy="893135"/>
          </a:xfrm>
          <a:prstGeom prst="trapezoid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F93C593-8C00-F1DF-CCE2-F785CB2354B1}"/>
              </a:ext>
            </a:extLst>
          </p:cNvPr>
          <p:cNvSpPr txBox="1"/>
          <p:nvPr/>
        </p:nvSpPr>
        <p:spPr>
          <a:xfrm>
            <a:off x="4440442" y="4054151"/>
            <a:ext cx="11929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/>
              <a:t>Same </a:t>
            </a:r>
          </a:p>
          <a:p>
            <a:pPr algn="ctr"/>
            <a:r>
              <a:rPr lang="en-US" sz="2400" b="1"/>
              <a:t>LDL-C </a:t>
            </a:r>
          </a:p>
          <a:p>
            <a:pPr algn="ctr"/>
            <a:r>
              <a:rPr lang="en-US" sz="2400" b="1"/>
              <a:t>Level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1B91B73-12B2-5D29-6233-5E184685AC60}"/>
              </a:ext>
            </a:extLst>
          </p:cNvPr>
          <p:cNvSpPr txBox="1"/>
          <p:nvPr/>
        </p:nvSpPr>
        <p:spPr>
          <a:xfrm>
            <a:off x="1408224" y="4582860"/>
            <a:ext cx="1506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Patient A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16E96D2-B5C4-B8D5-F31A-EEDD1F84F298}"/>
              </a:ext>
            </a:extLst>
          </p:cNvPr>
          <p:cNvSpPr txBox="1"/>
          <p:nvPr/>
        </p:nvSpPr>
        <p:spPr>
          <a:xfrm>
            <a:off x="7175023" y="4582860"/>
            <a:ext cx="151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bg1"/>
                </a:solidFill>
              </a:rPr>
              <a:t>Patient B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42DB5C3-37D8-F4CF-7E48-35CE25B9DA56}"/>
              </a:ext>
            </a:extLst>
          </p:cNvPr>
          <p:cNvSpPr txBox="1"/>
          <p:nvPr/>
        </p:nvSpPr>
        <p:spPr>
          <a:xfrm>
            <a:off x="7184516" y="2245094"/>
            <a:ext cx="1508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Higher particle number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3FA40F0-72DE-49A7-0AFB-ED5F853796AE}"/>
              </a:ext>
            </a:extLst>
          </p:cNvPr>
          <p:cNvSpPr txBox="1"/>
          <p:nvPr/>
        </p:nvSpPr>
        <p:spPr>
          <a:xfrm>
            <a:off x="2947529" y="1866416"/>
            <a:ext cx="1576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Lower particle number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B5D69AD-DB89-5B96-BC13-A49E5B9F140A}"/>
              </a:ext>
            </a:extLst>
          </p:cNvPr>
          <p:cNvSpPr txBox="1"/>
          <p:nvPr/>
        </p:nvSpPr>
        <p:spPr>
          <a:xfrm>
            <a:off x="9114613" y="3319614"/>
            <a:ext cx="25296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solidFill>
                  <a:schemeClr val="tx2"/>
                </a:solidFill>
              </a:rPr>
              <a:t>Common in patients with obesity, diabetes, metabolic syndrome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7997B-0687-7255-0776-E5453BE75B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7154E-4430-885B-EE3D-38B0FD2ED251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JAMA </a:t>
            </a:r>
            <a:r>
              <a:rPr lang="en-US" sz="1600" err="1"/>
              <a:t>Cardiol</a:t>
            </a:r>
            <a:r>
              <a:rPr lang="en-US" sz="1600"/>
              <a:t>. 2019 Dec 1;4(12):1287-1295.</a:t>
            </a:r>
          </a:p>
        </p:txBody>
      </p:sp>
    </p:spTree>
    <p:extLst>
      <p:ext uri="{BB962C8B-B14F-4D97-AF65-F5344CB8AC3E}">
        <p14:creationId xmlns:p14="http://schemas.microsoft.com/office/powerpoint/2010/main" val="16108097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0408A-572F-ADB1-E5FE-5019B21C6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EA2A6-B999-5D8A-50C8-B9BBD479471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5"/>
            <a:ext cx="10831285" cy="4020328"/>
          </a:xfrm>
        </p:spPr>
        <p:txBody>
          <a:bodyPr>
            <a:normAutofit fontScale="85000" lnSpcReduction="10000"/>
          </a:bodyPr>
          <a:lstStyle/>
          <a:p>
            <a:r>
              <a:rPr lang="en-US" sz="2800" b="1">
                <a:solidFill>
                  <a:schemeClr val="accent5"/>
                </a:solidFill>
              </a:rPr>
              <a:t>LDL-C</a:t>
            </a:r>
            <a:r>
              <a:rPr lang="en-US" b="1">
                <a:solidFill>
                  <a:schemeClr val="accent5"/>
                </a:solidFill>
              </a:rPr>
              <a:t> </a:t>
            </a:r>
          </a:p>
          <a:p>
            <a:pPr lvl="1"/>
            <a:r>
              <a:rPr lang="en-US"/>
              <a:t>A calculated estimate of the cholesterol content carried by LDL, which is falsely lower when TG/VLDL levels are elevated</a:t>
            </a:r>
          </a:p>
          <a:p>
            <a:pPr lvl="1"/>
            <a:r>
              <a:rPr lang="en-US"/>
              <a:t>Does not include cholesterol-depleted lipoproteins</a:t>
            </a:r>
          </a:p>
          <a:p>
            <a:pPr lvl="1"/>
            <a:r>
              <a:rPr lang="en-US"/>
              <a:t>Most familiar to clinicians and used in nearly all lipid-lowering therapy trials</a:t>
            </a:r>
          </a:p>
          <a:p>
            <a:r>
              <a:rPr lang="en-US" sz="2800" b="1">
                <a:solidFill>
                  <a:schemeClr val="accent4"/>
                </a:solidFill>
              </a:rPr>
              <a:t>Non-HDL-C </a:t>
            </a:r>
          </a:p>
          <a:p>
            <a:pPr lvl="1"/>
            <a:r>
              <a:rPr lang="en-US"/>
              <a:t>A calculated estimate (TC minus HDL-C) of the cholesterol content carried by all </a:t>
            </a:r>
            <a:r>
              <a:rPr lang="en-US" err="1"/>
              <a:t>apoB</a:t>
            </a:r>
            <a:r>
              <a:rPr lang="en-US"/>
              <a:t> particles; however, it still doesn’t account for cholesterol-depleted lipoproteins</a:t>
            </a:r>
          </a:p>
          <a:p>
            <a:r>
              <a:rPr lang="en-US" sz="2800" b="1">
                <a:solidFill>
                  <a:schemeClr val="tx2"/>
                </a:solidFill>
              </a:rPr>
              <a:t>ApoB</a:t>
            </a:r>
          </a:p>
          <a:p>
            <a:pPr lvl="1"/>
            <a:r>
              <a:rPr lang="en-US"/>
              <a:t>A direct measurement of the total number of </a:t>
            </a:r>
            <a:r>
              <a:rPr lang="en-US" err="1"/>
              <a:t>apoB</a:t>
            </a:r>
            <a:r>
              <a:rPr lang="en-US"/>
              <a:t> particles</a:t>
            </a:r>
          </a:p>
          <a:p>
            <a:pPr lvl="1"/>
            <a:r>
              <a:rPr lang="en-US"/>
              <a:t>Most accurate but less familiar to clinicians, and not the surrogate marker used in clinical trials</a:t>
            </a:r>
          </a:p>
          <a:p>
            <a:pPr marL="457200" lvl="1" indent="0">
              <a:buNone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B82A65-7708-7391-4B4C-DB3AEB638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Comparison of Lipid Measurements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A0439-1DAB-2062-70BA-70E32BA25B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AAB9DE-EB73-D6AB-7E88-710F9F2EE668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Circulation. 2026;153:e1154–e1276.</a:t>
            </a:r>
          </a:p>
        </p:txBody>
      </p:sp>
    </p:spTree>
    <p:extLst>
      <p:ext uri="{BB962C8B-B14F-4D97-AF65-F5344CB8AC3E}">
        <p14:creationId xmlns:p14="http://schemas.microsoft.com/office/powerpoint/2010/main" val="24995339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93EC7-6FFC-816D-EC6A-FEF3035FECD1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en-US" err="1"/>
              <a:t>Nonfasting</a:t>
            </a:r>
            <a:r>
              <a:rPr lang="en-US"/>
              <a:t> or fasting lipid profile is recommended to document baseline lipid levels, estimate ASCVD risk, and guide initiation of lipid-lowering therapy.</a:t>
            </a:r>
          </a:p>
          <a:p>
            <a:pPr lvl="1"/>
            <a:r>
              <a:rPr lang="en-US" sz="2000"/>
              <a:t>Fasting lipid profile is recommended in patients with TG levels &gt;400 mg/dL</a:t>
            </a:r>
          </a:p>
          <a:p>
            <a:pPr lvl="1"/>
            <a:r>
              <a:rPr lang="en-US" sz="2000"/>
              <a:t>Non-HDL-C is useful in patients with HTG</a:t>
            </a:r>
          </a:p>
          <a:p>
            <a:r>
              <a:rPr lang="en-US"/>
              <a:t>The Martin/Hopkins or Sampson/NIH equations are preferred over the </a:t>
            </a:r>
            <a:r>
              <a:rPr lang="en-US" err="1"/>
              <a:t>Friedewald</a:t>
            </a:r>
            <a:r>
              <a:rPr lang="en-US"/>
              <a:t> equation to estimate LDL-C</a:t>
            </a:r>
          </a:p>
          <a:p>
            <a:r>
              <a:rPr lang="en-US"/>
              <a:t>Advanced lipoprotein testing to assess lipoprotein subclasses, LDL particle size, etc., is </a:t>
            </a:r>
            <a:r>
              <a:rPr lang="en-US" b="1"/>
              <a:t>NOT RECOMMENDED</a:t>
            </a:r>
          </a:p>
          <a:p>
            <a:r>
              <a:rPr lang="en-US"/>
              <a:t>ApoB testing is reasonable in adults with ASCVD, CKM, diabetes, and/or HTG once LDL-C and/or non-HDL-C goals are achieved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F3B6CB-9306-6F33-3EDA-BB13F0632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Guideline Recommendations on Lipid Testing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47D576-15F1-91CD-4F12-312985609C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94B6074-897C-AE67-BA42-EF7297C168F8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Circulation. 2026;153:e1154–e1276.</a:t>
            </a:r>
          </a:p>
        </p:txBody>
      </p:sp>
    </p:spTree>
    <p:extLst>
      <p:ext uri="{BB962C8B-B14F-4D97-AF65-F5344CB8AC3E}">
        <p14:creationId xmlns:p14="http://schemas.microsoft.com/office/powerpoint/2010/main" val="38393231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F00CD8D-2F3C-1D7F-3098-F98E5081A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/>
              <a:t>Follow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68DC6-8DDC-293D-1E6B-0B5AAC6C4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987425"/>
            <a:ext cx="6785653" cy="4873625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3200" b="1">
                <a:solidFill>
                  <a:schemeClr val="accent3"/>
                </a:solidFill>
              </a:rPr>
              <a:t>When to check the lipid profile:</a:t>
            </a:r>
            <a:endParaRPr lang="en-US" sz="2800" b="1">
              <a:solidFill>
                <a:schemeClr val="accent3"/>
              </a:solidFill>
            </a:endParaRPr>
          </a:p>
          <a:p>
            <a:r>
              <a:rPr lang="en-US" sz="3200"/>
              <a:t>4 to 12 weeks </a:t>
            </a:r>
            <a:r>
              <a:rPr lang="en-US" sz="3200" b="1"/>
              <a:t>after initiation or dose adjustment</a:t>
            </a:r>
          </a:p>
          <a:p>
            <a:r>
              <a:rPr lang="en-US" sz="3200" b="1"/>
              <a:t>Once the LDL-C goal is achieved</a:t>
            </a:r>
            <a:r>
              <a:rPr lang="en-US" sz="3200" i="1"/>
              <a:t>,</a:t>
            </a:r>
            <a:r>
              <a:rPr lang="en-US" sz="3200"/>
              <a:t>  every 6 to 12 months to assess efficacy and adherence</a:t>
            </a:r>
          </a:p>
          <a:p>
            <a:endParaRPr lang="en-US" sz="200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BA710A-1A9D-4338-DE89-3577216FD6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8342E1-0CDF-C755-1CBB-B5E40613BBFA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Circulation. 2026;153:e1154–e1276.</a:t>
            </a:r>
          </a:p>
        </p:txBody>
      </p:sp>
    </p:spTree>
    <p:extLst>
      <p:ext uri="{BB962C8B-B14F-4D97-AF65-F5344CB8AC3E}">
        <p14:creationId xmlns:p14="http://schemas.microsoft.com/office/powerpoint/2010/main" val="13087575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C91F0-B3C4-2ADE-B1CA-EE65DDF0F6F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767014"/>
            <a:ext cx="7311249" cy="4263081"/>
          </a:xfrm>
        </p:spPr>
        <p:txBody>
          <a:bodyPr>
            <a:normAutofit lnSpcReduction="10000"/>
          </a:bodyPr>
          <a:lstStyle/>
          <a:p>
            <a:r>
              <a:rPr lang="en-US" sz="2200"/>
              <a:t>A mostly </a:t>
            </a:r>
            <a:r>
              <a:rPr lang="en-US" sz="2200" b="1"/>
              <a:t>inherited, causal risk factor for ASCVD</a:t>
            </a:r>
            <a:r>
              <a:rPr lang="en-US" sz="2200"/>
              <a:t> and calcific aortic valve disease </a:t>
            </a:r>
            <a:r>
              <a:rPr lang="en-US" sz="2200" b="1">
                <a:solidFill>
                  <a:schemeClr val="accent3"/>
                </a:solidFill>
              </a:rPr>
              <a:t>INDEPENDENT of LDL-C levels</a:t>
            </a:r>
            <a:endParaRPr lang="en-US" sz="2200">
              <a:solidFill>
                <a:schemeClr val="accent3"/>
              </a:solidFill>
            </a:endParaRPr>
          </a:p>
          <a:p>
            <a:r>
              <a:rPr lang="en-US" sz="2200"/>
              <a:t>Guidelines now </a:t>
            </a:r>
            <a:r>
              <a:rPr lang="en-US" sz="2200" b="1">
                <a:solidFill>
                  <a:schemeClr val="accent3"/>
                </a:solidFill>
              </a:rPr>
              <a:t>recommend measuring </a:t>
            </a:r>
            <a:r>
              <a:rPr lang="en-US" sz="2200" b="1" err="1">
                <a:solidFill>
                  <a:schemeClr val="accent3"/>
                </a:solidFill>
              </a:rPr>
              <a:t>Lp</a:t>
            </a:r>
            <a:r>
              <a:rPr lang="en-US" sz="2200" b="1">
                <a:solidFill>
                  <a:schemeClr val="accent3"/>
                </a:solidFill>
              </a:rPr>
              <a:t>(a) at least once </a:t>
            </a:r>
            <a:r>
              <a:rPr lang="en-US" sz="2200" b="1"/>
              <a:t>in every adult’s lifetime</a:t>
            </a:r>
            <a:r>
              <a:rPr lang="en-US" sz="2200"/>
              <a:t> (nmol/L is preferred)</a:t>
            </a:r>
          </a:p>
          <a:p>
            <a:endParaRPr lang="en-US" sz="2200"/>
          </a:p>
          <a:p>
            <a:endParaRPr lang="en-US" sz="2200"/>
          </a:p>
          <a:p>
            <a:endParaRPr lang="en-US" sz="2200"/>
          </a:p>
          <a:p>
            <a:endParaRPr lang="en-US" sz="2200"/>
          </a:p>
          <a:p>
            <a:r>
              <a:rPr lang="en-US" sz="2200"/>
              <a:t>Useful “risk-enhancing factor” that helps further stratify an individual’s risk of ASCVD</a:t>
            </a:r>
          </a:p>
        </p:txBody>
      </p:sp>
      <p:pic>
        <p:nvPicPr>
          <p:cNvPr id="5" name="Picture 4" descr="A close-up of a sign&#10;&#10;AI-generated content may be incorrect.">
            <a:extLst>
              <a:ext uri="{FF2B5EF4-FFF2-40B4-BE49-F238E27FC236}">
                <a16:creationId xmlns:a16="http://schemas.microsoft.com/office/drawing/2014/main" id="{FBB1C410-4D86-FFDE-0958-141E28C15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536" y="3667903"/>
            <a:ext cx="6966570" cy="132556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25456C-1081-63F5-7C26-795A03CA72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065" y="2055175"/>
            <a:ext cx="3357729" cy="322545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45C93-8937-50A7-21CF-3C55966B4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D1C2C6-0268-8E62-00E2-8CC15B7626FE}"/>
              </a:ext>
            </a:extLst>
          </p:cNvPr>
          <p:cNvSpPr txBox="1"/>
          <p:nvPr/>
        </p:nvSpPr>
        <p:spPr>
          <a:xfrm>
            <a:off x="0" y="6273225"/>
            <a:ext cx="11529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/>
              <a:t>Circulation. 2026;153:e1154–e1276.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C489808-EDB3-8EF8-12B0-B5DF84AB3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Lipoprotein(a)</a:t>
            </a:r>
          </a:p>
        </p:txBody>
      </p:sp>
    </p:spTree>
    <p:extLst>
      <p:ext uri="{BB962C8B-B14F-4D97-AF65-F5344CB8AC3E}">
        <p14:creationId xmlns:p14="http://schemas.microsoft.com/office/powerpoint/2010/main" val="4030498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E1A148-6A4D-0584-1DCD-2B3012069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to Claim Your CME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611E4846-9719-1168-0AB8-7F47C5744820}"/>
              </a:ext>
            </a:extLst>
          </p:cNvPr>
          <p:cNvGraphicFramePr/>
          <p:nvPr/>
        </p:nvGraphicFramePr>
        <p:xfrm>
          <a:off x="1121614" y="1901756"/>
          <a:ext cx="10040757" cy="3863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82836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4FDC6-6E59-3E3B-E741-67FFC8A0BC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5400"/>
              <a:t>Role of Non-Statin Therapy to Reduce LDL-C and ASCVD Risk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EDC150-BFFE-0153-82F6-EFF109F94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277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452ED7C-1938-32D8-D320-8D1F0E3870DF}"/>
              </a:ext>
            </a:extLst>
          </p:cNvPr>
          <p:cNvGraphicFramePr>
            <a:graphicFrameLocks noGrp="1"/>
          </p:cNvGraphicFramePr>
          <p:nvPr>
            <p:ph sz="half" idx="13"/>
            <p:extLst>
              <p:ext uri="{D42A27DB-BD31-4B8C-83A1-F6EECF244321}">
                <p14:modId xmlns:p14="http://schemas.microsoft.com/office/powerpoint/2010/main" val="3978914220"/>
              </p:ext>
            </p:extLst>
          </p:nvPr>
        </p:nvGraphicFramePr>
        <p:xfrm>
          <a:off x="684015" y="1240077"/>
          <a:ext cx="10829923" cy="4697260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3136423">
                  <a:extLst>
                    <a:ext uri="{9D8B030D-6E8A-4147-A177-3AD203B41FA5}">
                      <a16:colId xmlns:a16="http://schemas.microsoft.com/office/drawing/2014/main" val="1702004075"/>
                    </a:ext>
                  </a:extLst>
                </a:gridCol>
                <a:gridCol w="3319398">
                  <a:extLst>
                    <a:ext uri="{9D8B030D-6E8A-4147-A177-3AD203B41FA5}">
                      <a16:colId xmlns:a16="http://schemas.microsoft.com/office/drawing/2014/main" val="3042429989"/>
                    </a:ext>
                  </a:extLst>
                </a:gridCol>
                <a:gridCol w="1723581">
                  <a:extLst>
                    <a:ext uri="{9D8B030D-6E8A-4147-A177-3AD203B41FA5}">
                      <a16:colId xmlns:a16="http://schemas.microsoft.com/office/drawing/2014/main" val="97410132"/>
                    </a:ext>
                  </a:extLst>
                </a:gridCol>
                <a:gridCol w="2650521">
                  <a:extLst>
                    <a:ext uri="{9D8B030D-6E8A-4147-A177-3AD203B41FA5}">
                      <a16:colId xmlns:a16="http://schemas.microsoft.com/office/drawing/2014/main" val="617930903"/>
                    </a:ext>
                  </a:extLst>
                </a:gridCol>
              </a:tblGrid>
              <a:tr h="714532"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LDL-C Lowering Classes</a:t>
                      </a:r>
                    </a:p>
                  </a:txBody>
                  <a:tcPr marL="95148" marR="95148" marT="47575" marB="4757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Administration</a:t>
                      </a:r>
                    </a:p>
                  </a:txBody>
                  <a:tcPr marL="95148" marR="95148" marT="47575" marB="4757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LDL-C Reduction</a:t>
                      </a:r>
                    </a:p>
                  </a:txBody>
                  <a:tcPr marL="95148" marR="95148" marT="47575" marB="4757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ASCVD Event Reduction Evidence</a:t>
                      </a:r>
                    </a:p>
                  </a:txBody>
                  <a:tcPr marL="95148" marR="95148" marT="47575" marB="47575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9461503"/>
                  </a:ext>
                </a:extLst>
              </a:tr>
              <a:tr h="7145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/>
                        <a:t> </a:t>
                      </a:r>
                      <a:r>
                        <a:rPr lang="en-US" sz="1800" b="1">
                          <a:solidFill>
                            <a:schemeClr val="accent5"/>
                          </a:solidFill>
                        </a:rPr>
                        <a:t>Bempedoic acid</a:t>
                      </a:r>
                    </a:p>
                    <a:p>
                      <a:r>
                        <a:rPr lang="en-US" sz="1800"/>
                        <a:t> Bempedoic acid/ezetimibe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180 mg PO BID</a:t>
                      </a:r>
                    </a:p>
                    <a:p>
                      <a:pPr algn="ctr"/>
                      <a:r>
                        <a:rPr lang="en-US" sz="1800"/>
                        <a:t>180/10 mg PO BID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chemeClr val="accent5"/>
                          </a:solidFill>
                        </a:rPr>
                        <a:t>15 to 25%</a:t>
                      </a:r>
                    </a:p>
                    <a:p>
                      <a:pPr algn="ctr"/>
                      <a:r>
                        <a:rPr lang="en-US" sz="1800"/>
                        <a:t>up to 40%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chemeClr val="accent5"/>
                          </a:solidFill>
                        </a:rPr>
                        <a:t>Yes (+)</a:t>
                      </a:r>
                    </a:p>
                    <a:p>
                      <a:pPr algn="ctr"/>
                      <a:r>
                        <a:rPr lang="en-US" sz="1800"/>
                        <a:t>Not as a combination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011277"/>
                  </a:ext>
                </a:extLst>
              </a:tr>
              <a:tr h="714532">
                <a:tc>
                  <a:txBody>
                    <a:bodyPr/>
                    <a:lstStyle/>
                    <a:p>
                      <a:r>
                        <a:rPr lang="en-US" sz="1800"/>
                        <a:t> </a:t>
                      </a:r>
                      <a:r>
                        <a:rPr lang="en-US" sz="1800" b="1">
                          <a:solidFill>
                            <a:schemeClr val="accent5"/>
                          </a:solidFill>
                        </a:rPr>
                        <a:t>Ezetimibe</a:t>
                      </a:r>
                    </a:p>
                    <a:p>
                      <a:r>
                        <a:rPr lang="en-US" sz="1800"/>
                        <a:t> Bile acid sequestrants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10 mg PO QD</a:t>
                      </a:r>
                    </a:p>
                    <a:p>
                      <a:pPr algn="ctr"/>
                      <a:r>
                        <a:rPr lang="en-US" sz="1800"/>
                        <a:t>Variable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chemeClr val="accent5"/>
                          </a:solidFill>
                        </a:rPr>
                        <a:t>15 to 25%</a:t>
                      </a:r>
                    </a:p>
                    <a:p>
                      <a:pPr algn="ctr"/>
                      <a:r>
                        <a:rPr lang="en-US" sz="1800"/>
                        <a:t>15 to 25%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chemeClr val="accent5"/>
                          </a:solidFill>
                        </a:rPr>
                        <a:t>Yes (+)</a:t>
                      </a:r>
                    </a:p>
                    <a:p>
                      <a:pPr algn="ctr"/>
                      <a:r>
                        <a:rPr lang="en-US" sz="1800"/>
                        <a:t>Monotherapy only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64905685"/>
                  </a:ext>
                </a:extLst>
              </a:tr>
              <a:tr h="714532">
                <a:tc>
                  <a:txBody>
                    <a:bodyPr/>
                    <a:lstStyle/>
                    <a:p>
                      <a:r>
                        <a:rPr lang="en-US" sz="1800" b="1">
                          <a:solidFill>
                            <a:schemeClr val="accent5"/>
                          </a:solidFill>
                        </a:rPr>
                        <a:t> Alirocumab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/>
                        <a:t>75-150 mg SC q2w                   (or 300 mg SC monthly)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>
                          <a:solidFill>
                            <a:schemeClr val="accent5"/>
                          </a:solidFill>
                        </a:rPr>
                        <a:t>50 to 60%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chemeClr val="accent5"/>
                          </a:solidFill>
                        </a:rPr>
                        <a:t>Yes (+)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7941935"/>
                  </a:ext>
                </a:extLst>
              </a:tr>
              <a:tr h="714532">
                <a:tc>
                  <a:txBody>
                    <a:bodyPr/>
                    <a:lstStyle/>
                    <a:p>
                      <a:r>
                        <a:rPr lang="en-US" sz="1800"/>
                        <a:t> </a:t>
                      </a:r>
                      <a:r>
                        <a:rPr lang="en-US" sz="1800" b="1" err="1">
                          <a:solidFill>
                            <a:schemeClr val="accent5"/>
                          </a:solidFill>
                        </a:rPr>
                        <a:t>Evolocumab</a:t>
                      </a:r>
                      <a:endParaRPr lang="en-US" sz="1800" b="1">
                        <a:solidFill>
                          <a:schemeClr val="accent5"/>
                        </a:solidFill>
                      </a:endParaRP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/>
                        <a:t>75-150 mg SC q2w                   (or 300 mg SC monthly)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chemeClr val="accent5"/>
                          </a:solidFill>
                        </a:rPr>
                        <a:t>50 to 60%</a:t>
                      </a:r>
                    </a:p>
                    <a:p>
                      <a:pPr algn="ctr"/>
                      <a:endParaRPr lang="en-US" sz="1800"/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>
                          <a:solidFill>
                            <a:schemeClr val="accent5"/>
                          </a:solidFill>
                        </a:rPr>
                        <a:t>Yes (+)</a:t>
                      </a:r>
                    </a:p>
                    <a:p>
                      <a:pPr algn="ctr"/>
                      <a:endParaRPr lang="en-US" sz="1800"/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10551028"/>
                  </a:ext>
                </a:extLst>
              </a:tr>
              <a:tr h="714532">
                <a:tc>
                  <a:txBody>
                    <a:bodyPr/>
                    <a:lstStyle/>
                    <a:p>
                      <a:r>
                        <a:rPr lang="en-US" sz="1800"/>
                        <a:t> *</a:t>
                      </a:r>
                      <a:r>
                        <a:rPr lang="en-US" sz="1800" err="1"/>
                        <a:t>Inclisiran</a:t>
                      </a:r>
                      <a:endParaRPr lang="en-US" sz="1800"/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/>
                        <a:t>284 mg SC x1, day 90,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/>
                        <a:t>then q6 months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/>
                        <a:t>40 to 50%</a:t>
                      </a:r>
                    </a:p>
                    <a:p>
                      <a:pPr algn="ctr"/>
                      <a:endParaRPr lang="en-US" sz="1800"/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/>
                        <a:t>Pending</a:t>
                      </a:r>
                    </a:p>
                    <a:p>
                      <a:pPr algn="ctr"/>
                      <a:endParaRPr lang="en-US" sz="1800"/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05607420"/>
                  </a:ext>
                </a:extLst>
              </a:tr>
              <a:tr h="410068">
                <a:tc>
                  <a:txBody>
                    <a:bodyPr/>
                    <a:lstStyle/>
                    <a:p>
                      <a:r>
                        <a:rPr lang="en-US" sz="1800" err="1"/>
                        <a:t>Lerodalcibep</a:t>
                      </a:r>
                      <a:endParaRPr lang="en-US" sz="1800"/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/>
                        <a:t>300 mg SC monthly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/>
                        <a:t>50 to 60%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/>
                        <a:t>Pending</a:t>
                      </a:r>
                    </a:p>
                  </a:txBody>
                  <a:tcPr marL="95148" marR="95148" marT="47575" marB="4757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70260197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7B3AA89-500E-2927-91BA-9EA0C6DBD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/>
              <a:t>Comparison of LDL-C Lowering Non-Statins</a:t>
            </a:r>
            <a:endParaRPr lang="en-US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6B97ED-B852-549C-5AD8-6C689CFBD9A7}"/>
              </a:ext>
            </a:extLst>
          </p:cNvPr>
          <p:cNvSpPr txBox="1"/>
          <p:nvPr/>
        </p:nvSpPr>
        <p:spPr>
          <a:xfrm>
            <a:off x="1555524" y="6461372"/>
            <a:ext cx="5378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*Must be administered by a healthcare professional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82B3F1-836E-1E58-8EF6-5EB3C2EAF6BD}"/>
              </a:ext>
            </a:extLst>
          </p:cNvPr>
          <p:cNvSpPr txBox="1"/>
          <p:nvPr/>
        </p:nvSpPr>
        <p:spPr>
          <a:xfrm>
            <a:off x="5645605" y="6474791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62C4-896B-CD76-8160-3D9FEE6350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6354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69841-50A7-6164-13C0-9877BCC14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24" y="1495739"/>
            <a:ext cx="3932237" cy="3856995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2"/>
                </a:solidFill>
              </a:rPr>
              <a:t>Not Recommended </a:t>
            </a:r>
            <a:r>
              <a:rPr lang="en-US"/>
              <a:t>for ASCVD Risk Reduction Due to Lack of Benefit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B8CBED1-34DB-D827-29D6-6C4D4542C416}"/>
              </a:ext>
            </a:extLst>
          </p:cNvPr>
          <p:cNvGrpSpPr/>
          <p:nvPr/>
        </p:nvGrpSpPr>
        <p:grpSpPr>
          <a:xfrm>
            <a:off x="5262301" y="608448"/>
            <a:ext cx="6482024" cy="6024126"/>
            <a:chOff x="5262301" y="608448"/>
            <a:chExt cx="6482024" cy="602412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F9E04A9-DE33-EDEB-9D29-74C6495D04E2}"/>
                </a:ext>
              </a:extLst>
            </p:cNvPr>
            <p:cNvSpPr/>
            <p:nvPr/>
          </p:nvSpPr>
          <p:spPr>
            <a:xfrm>
              <a:off x="5262301" y="608448"/>
              <a:ext cx="6482024" cy="6024126"/>
            </a:xfrm>
            <a:prstGeom prst="rect">
              <a:avLst/>
            </a:prstGeom>
            <a:noFill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1A876A07-17B6-E99B-B92E-F8D394FABF39}"/>
                </a:ext>
              </a:extLst>
            </p:cNvPr>
            <p:cNvSpPr/>
            <p:nvPr/>
          </p:nvSpPr>
          <p:spPr>
            <a:xfrm>
              <a:off x="5263092" y="1614660"/>
              <a:ext cx="3085924" cy="1851554"/>
            </a:xfrm>
            <a:prstGeom prst="roundRect">
              <a:avLst>
                <a:gd name="adj" fmla="val 7872"/>
              </a:avLst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kern="1200"/>
                <a:t>Dietary Supplements</a:t>
              </a:r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CB435D0D-F2D5-8552-0030-C60E9F2E76B8}"/>
                </a:ext>
              </a:extLst>
            </p:cNvPr>
            <p:cNvSpPr/>
            <p:nvPr/>
          </p:nvSpPr>
          <p:spPr>
            <a:xfrm>
              <a:off x="8657609" y="1614660"/>
              <a:ext cx="3085924" cy="1851554"/>
            </a:xfrm>
            <a:prstGeom prst="roundRect">
              <a:avLst>
                <a:gd name="adj" fmla="val 8549"/>
              </a:avLst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700" kern="1200"/>
                <a:t>Niacin</a:t>
              </a:r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F75B0D86-A888-BDB0-2D18-B9491A6E36B9}"/>
                </a:ext>
              </a:extLst>
            </p:cNvPr>
            <p:cNvSpPr/>
            <p:nvPr/>
          </p:nvSpPr>
          <p:spPr>
            <a:xfrm>
              <a:off x="6960350" y="3774807"/>
              <a:ext cx="3085924" cy="1851554"/>
            </a:xfrm>
            <a:prstGeom prst="roundRect">
              <a:avLst>
                <a:gd name="adj" fmla="val 11931"/>
              </a:avLst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0970" tIns="140970" rIns="140970" bIns="140970" numCol="1" spcCol="1270" anchor="ctr" anchorCtr="0">
              <a:noAutofit/>
            </a:bodyPr>
            <a:lstStyle/>
            <a:p>
              <a:pPr marL="0" lvl="0" indent="0" algn="ctr" defTabSz="16446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700" kern="1200"/>
                <a:t>Fibrates</a:t>
              </a: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4789A4-57DB-769E-32AB-4B8960749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DA32B4-254E-748B-9FB7-120228BFE89F}"/>
              </a:ext>
            </a:extLst>
          </p:cNvPr>
          <p:cNvSpPr txBox="1"/>
          <p:nvPr/>
        </p:nvSpPr>
        <p:spPr>
          <a:xfrm>
            <a:off x="5645605" y="6474791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</p:spTree>
    <p:extLst>
      <p:ext uri="{BB962C8B-B14F-4D97-AF65-F5344CB8AC3E}">
        <p14:creationId xmlns:p14="http://schemas.microsoft.com/office/powerpoint/2010/main" val="27250814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EEF9EAC-B9BB-714A-B7D0-B0803D08D3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7400"/>
              <a:t>Management of              High Triglycerides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D0523A-AF61-3C93-7382-CA73319CE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3638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3A66D-C86D-1D7D-E588-94283096DE9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6" y="1690154"/>
            <a:ext cx="10831285" cy="4577295"/>
          </a:xfrm>
        </p:spPr>
        <p:txBody>
          <a:bodyPr>
            <a:normAutofit lnSpcReduction="10000"/>
          </a:bodyPr>
          <a:lstStyle/>
          <a:p>
            <a:r>
              <a:rPr lang="en-US" sz="2200"/>
              <a:t>Metabolically speaking, elevated TG levels signal impaired handling of TG-rich lipoproteins and disordered energy trafficking (i.e., VLDL overproduction and/or impaired clearance), and insulin resistance</a:t>
            </a:r>
          </a:p>
          <a:p>
            <a:r>
              <a:rPr lang="en-US" sz="2200" b="1"/>
              <a:t>Elevated TG levels are strongly associated with</a:t>
            </a:r>
            <a:r>
              <a:rPr lang="en-US" sz="2200"/>
              <a:t>:</a:t>
            </a:r>
          </a:p>
          <a:p>
            <a:pPr lvl="1"/>
            <a:r>
              <a:rPr lang="en-US" sz="2200"/>
              <a:t>Metabolic syndrome</a:t>
            </a:r>
          </a:p>
          <a:p>
            <a:pPr lvl="1"/>
            <a:r>
              <a:rPr lang="en-US" sz="2200"/>
              <a:t>Central adiposity</a:t>
            </a:r>
          </a:p>
          <a:p>
            <a:pPr lvl="1"/>
            <a:r>
              <a:rPr lang="en-US" sz="2200"/>
              <a:t>Metabolic dysfunction-associated </a:t>
            </a:r>
            <a:r>
              <a:rPr lang="en-US" sz="2200" err="1"/>
              <a:t>steatotic</a:t>
            </a:r>
            <a:r>
              <a:rPr lang="en-US" sz="2200"/>
              <a:t> liver disease (MASLD)</a:t>
            </a:r>
          </a:p>
          <a:p>
            <a:pPr lvl="1"/>
            <a:r>
              <a:rPr lang="en-US" sz="2200"/>
              <a:t>Diabetes</a:t>
            </a:r>
          </a:p>
          <a:p>
            <a:pPr lvl="1"/>
            <a:r>
              <a:rPr lang="en-US" sz="2200"/>
              <a:t>Pre-diabetes</a:t>
            </a:r>
          </a:p>
          <a:p>
            <a:r>
              <a:rPr lang="en-US" sz="2200"/>
              <a:t>Elevated TG levels indicate an elevated </a:t>
            </a:r>
            <a:r>
              <a:rPr lang="en-US" sz="2200" err="1"/>
              <a:t>apoB</a:t>
            </a:r>
            <a:r>
              <a:rPr lang="en-US" sz="2200"/>
              <a:t> particle number, small dense LDL phenotype, and low HDL-C </a:t>
            </a:r>
            <a:endParaRPr lang="en-US" sz="2200">
              <a:sym typeface="Wingdings" pitchFamily="2" charset="2"/>
            </a:endParaRPr>
          </a:p>
          <a:p>
            <a:pPr lvl="1"/>
            <a:r>
              <a:rPr lang="en-US" sz="2000" b="1">
                <a:solidFill>
                  <a:schemeClr val="accent5"/>
                </a:solidFill>
                <a:sym typeface="Wingdings" pitchFamily="2" charset="2"/>
              </a:rPr>
              <a:t>This does mean increased ASCVD risk, but it’s due to the elevated </a:t>
            </a:r>
            <a:r>
              <a:rPr lang="en-US" sz="2000" b="1" err="1">
                <a:solidFill>
                  <a:schemeClr val="accent5"/>
                </a:solidFill>
                <a:sym typeface="Wingdings" pitchFamily="2" charset="2"/>
              </a:rPr>
              <a:t>apoB</a:t>
            </a:r>
            <a:r>
              <a:rPr lang="en-US" sz="2000" b="1">
                <a:solidFill>
                  <a:schemeClr val="accent5"/>
                </a:solidFill>
                <a:sym typeface="Wingdings" pitchFamily="2" charset="2"/>
              </a:rPr>
              <a:t> particle number and small dense LDL phenotype rather than the elevated TG levels, alone</a:t>
            </a:r>
            <a:endParaRPr lang="en-US" sz="2000" b="1">
              <a:solidFill>
                <a:schemeClr val="accent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66910B-D0EB-D6DE-828B-9FE9F0E63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What do elevated triglycerides tell us?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9C5E13-6E81-A1C1-9C8F-0706739925F8}"/>
              </a:ext>
            </a:extLst>
          </p:cNvPr>
          <p:cNvSpPr txBox="1"/>
          <p:nvPr/>
        </p:nvSpPr>
        <p:spPr>
          <a:xfrm>
            <a:off x="5645605" y="6474791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DB07F8-7CFA-C77B-4C9C-42721BBFBF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829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6F18E-86FC-ECCC-DCA8-70436EF3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7A7BE-F886-E5AD-A00E-17172E66B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001" y="1454046"/>
            <a:ext cx="3932237" cy="3627620"/>
          </a:xfrm>
        </p:spPr>
        <p:txBody>
          <a:bodyPr anchor="b">
            <a:normAutofit/>
          </a:bodyPr>
          <a:lstStyle/>
          <a:p>
            <a:r>
              <a:rPr lang="en-US" sz="4400">
                <a:solidFill>
                  <a:schemeClr val="accent5">
                    <a:lumMod val="20000"/>
                    <a:lumOff val="80000"/>
                  </a:schemeClr>
                </a:solidFill>
              </a:rPr>
              <a:t>STEP 1</a:t>
            </a:r>
            <a:br>
              <a:rPr lang="en-US">
                <a:solidFill>
                  <a:srgbClr val="FFFFFF"/>
                </a:solidFill>
              </a:rPr>
            </a:b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Evaluate and Address Secondary Causes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4CFDFF-CC70-256F-75B8-47CE5A317F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5174" y="304317"/>
            <a:ext cx="6098720" cy="6249365"/>
          </a:xfrm>
        </p:spPr>
        <p:txBody>
          <a:bodyPr>
            <a:normAutofit fontScale="92500" lnSpcReduction="10000"/>
          </a:bodyPr>
          <a:lstStyle/>
          <a:p>
            <a:r>
              <a:rPr lang="en-US" b="1">
                <a:solidFill>
                  <a:schemeClr val="accent5"/>
                </a:solidFill>
              </a:rPr>
              <a:t>Diseases</a:t>
            </a:r>
          </a:p>
          <a:p>
            <a:pPr lvl="1"/>
            <a:r>
              <a:rPr lang="en-US"/>
              <a:t>Diabetes, chronic kidney disease, hypothyroidism</a:t>
            </a:r>
          </a:p>
          <a:p>
            <a:r>
              <a:rPr lang="en-US" b="1">
                <a:solidFill>
                  <a:schemeClr val="accent5"/>
                </a:solidFill>
              </a:rPr>
              <a:t>Diet/lifestyle</a:t>
            </a:r>
          </a:p>
          <a:p>
            <a:pPr lvl="1"/>
            <a:r>
              <a:rPr lang="en-US"/>
              <a:t>Alcohol, a diet high in added sugars and saturated fat, a sedentary lifestyle, and total parenteral nutrition</a:t>
            </a:r>
          </a:p>
          <a:p>
            <a:r>
              <a:rPr lang="en-US" b="1">
                <a:solidFill>
                  <a:schemeClr val="accent5"/>
                </a:solidFill>
              </a:rPr>
              <a:t>Genetics</a:t>
            </a:r>
          </a:p>
          <a:p>
            <a:pPr lvl="1"/>
            <a:r>
              <a:rPr lang="en-US"/>
              <a:t>Deficiency of lipoprotein lipase (LPL) or apolipoprotein C-II (apo-CII)</a:t>
            </a:r>
          </a:p>
          <a:p>
            <a:r>
              <a:rPr lang="en-US" b="1">
                <a:solidFill>
                  <a:schemeClr val="accent5"/>
                </a:solidFill>
              </a:rPr>
              <a:t>Medications</a:t>
            </a:r>
          </a:p>
          <a:p>
            <a:pPr lvl="1"/>
            <a:r>
              <a:rPr lang="en-US"/>
              <a:t>propofol, beta blockers, diuretics, bile acid sequestrants, steroids, estrogens, isotretinoin, atypical antipsychotics, immunosuppressive agents</a:t>
            </a:r>
          </a:p>
          <a:p>
            <a:r>
              <a:rPr lang="en-US" b="1">
                <a:solidFill>
                  <a:schemeClr val="accent5"/>
                </a:solidFill>
              </a:rPr>
              <a:t>Metabolism disorders</a:t>
            </a:r>
          </a:p>
          <a:p>
            <a:pPr lvl="1"/>
            <a:r>
              <a:rPr lang="en-US"/>
              <a:t>overweight and obesity, metabolic syndrome, pregnancy (third trimester)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D77AAC-CA2A-6575-CCD3-625FAE71B11C}"/>
              </a:ext>
            </a:extLst>
          </p:cNvPr>
          <p:cNvSpPr txBox="1"/>
          <p:nvPr/>
        </p:nvSpPr>
        <p:spPr>
          <a:xfrm>
            <a:off x="5645605" y="6474791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FE337-5EEE-A9EC-EFB5-1243B1F552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461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A666D9E-4C8D-1387-789A-C9A7EC5C03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8061491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E99AED-B782-A0FB-D239-DDC826D92E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07A16D-6C9C-D95B-60B9-80DE6FE29760}"/>
              </a:ext>
            </a:extLst>
          </p:cNvPr>
          <p:cNvSpPr txBox="1"/>
          <p:nvPr/>
        </p:nvSpPr>
        <p:spPr>
          <a:xfrm>
            <a:off x="5645605" y="6474791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53D104D-1807-1330-3226-B5F3077C0CF1}"/>
              </a:ext>
            </a:extLst>
          </p:cNvPr>
          <p:cNvSpPr txBox="1">
            <a:spLocks/>
          </p:cNvSpPr>
          <p:nvPr/>
        </p:nvSpPr>
        <p:spPr>
          <a:xfrm>
            <a:off x="929001" y="1454046"/>
            <a:ext cx="3932237" cy="36276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>
                <a:solidFill>
                  <a:schemeClr val="accent5">
                    <a:lumMod val="20000"/>
                    <a:lumOff val="80000"/>
                  </a:schemeClr>
                </a:solidFill>
              </a:rPr>
              <a:t>STEP 2</a:t>
            </a:r>
            <a:br>
              <a:rPr lang="en-US">
                <a:solidFill>
                  <a:srgbClr val="FFFFFF"/>
                </a:solidFill>
              </a:rPr>
            </a:br>
            <a:br>
              <a:rPr lang="en-US">
                <a:solidFill>
                  <a:srgbClr val="FFFFFF"/>
                </a:solidFill>
              </a:rPr>
            </a:br>
            <a:r>
              <a:rPr lang="en-US">
                <a:solidFill>
                  <a:srgbClr val="FFFFFF"/>
                </a:solidFill>
              </a:rPr>
              <a:t>Pharma-</a:t>
            </a:r>
            <a:r>
              <a:rPr lang="en-US" err="1">
                <a:solidFill>
                  <a:srgbClr val="FFFFFF"/>
                </a:solidFill>
              </a:rPr>
              <a:t>cological</a:t>
            </a:r>
            <a:r>
              <a:rPr lang="en-US">
                <a:solidFill>
                  <a:srgbClr val="FFFFFF"/>
                </a:solidFill>
              </a:rPr>
              <a:t> Intervention</a:t>
            </a:r>
          </a:p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1696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05D7B-A69E-89BD-09A7-AD86583FB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8119E88-1EC9-92A3-17A6-488B649F25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4260437"/>
              </p:ext>
            </p:extLst>
          </p:nvPr>
        </p:nvGraphicFramePr>
        <p:xfrm>
          <a:off x="5183187" y="925975"/>
          <a:ext cx="6437795" cy="4990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A14E6-6193-20AF-5C09-C01AA3D4D0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F4ADBB-8011-39F4-8749-B36B02A13BB6}"/>
              </a:ext>
            </a:extLst>
          </p:cNvPr>
          <p:cNvSpPr txBox="1"/>
          <p:nvPr/>
        </p:nvSpPr>
        <p:spPr>
          <a:xfrm>
            <a:off x="5645605" y="6474791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5F24DBA-2B73-AE7D-050B-6BAD690EE971}"/>
              </a:ext>
            </a:extLst>
          </p:cNvPr>
          <p:cNvSpPr txBox="1">
            <a:spLocks/>
          </p:cNvSpPr>
          <p:nvPr/>
        </p:nvSpPr>
        <p:spPr>
          <a:xfrm>
            <a:off x="929001" y="1454046"/>
            <a:ext cx="3932237" cy="36276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400">
                <a:solidFill>
                  <a:schemeClr val="accent5">
                    <a:lumMod val="20000"/>
                    <a:lumOff val="80000"/>
                  </a:schemeClr>
                </a:solidFill>
              </a:rPr>
              <a:t>STEP 3</a:t>
            </a:r>
            <a:br>
              <a:rPr lang="en-US">
                <a:solidFill>
                  <a:srgbClr val="FFFFFF"/>
                </a:solidFill>
              </a:rPr>
            </a:br>
            <a:br>
              <a:rPr lang="en-US">
                <a:solidFill>
                  <a:srgbClr val="FFFFFF"/>
                </a:solidFill>
              </a:rPr>
            </a:br>
            <a:r>
              <a:rPr lang="en-US">
                <a:solidFill>
                  <a:srgbClr val="FFFFFF"/>
                </a:solidFill>
              </a:rPr>
              <a:t>Pharma-</a:t>
            </a:r>
            <a:r>
              <a:rPr lang="en-US" err="1">
                <a:solidFill>
                  <a:srgbClr val="FFFFFF"/>
                </a:solidFill>
              </a:rPr>
              <a:t>cological</a:t>
            </a:r>
            <a:r>
              <a:rPr lang="en-US">
                <a:solidFill>
                  <a:srgbClr val="FFFFFF"/>
                </a:solidFill>
              </a:rPr>
              <a:t> Intervention</a:t>
            </a:r>
          </a:p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495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5DB03-4B8E-4923-138E-0786865B5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6">
            <a:extLst>
              <a:ext uri="{FF2B5EF4-FFF2-40B4-BE49-F238E27FC236}">
                <a16:creationId xmlns:a16="http://schemas.microsoft.com/office/drawing/2014/main" id="{1C378AB6-FE06-14D6-83DF-F8442A466B8A}"/>
              </a:ext>
            </a:extLst>
          </p:cNvPr>
          <p:cNvSpPr/>
          <p:nvPr/>
        </p:nvSpPr>
        <p:spPr>
          <a:xfrm>
            <a:off x="795850" y="4108040"/>
            <a:ext cx="3869356" cy="2159409"/>
          </a:xfrm>
          <a:prstGeom prst="roundRect">
            <a:avLst>
              <a:gd name="adj" fmla="val 11390"/>
            </a:avLst>
          </a:prstGeom>
          <a:solidFill>
            <a:srgbClr val="C10E20">
              <a:alpha val="40267"/>
            </a:srgb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884" tIns="136884" rIns="136884" bIns="136884" numCol="1" spcCol="1270" anchor="ctr" anchorCtr="0">
            <a:noAutofit/>
          </a:bodyPr>
          <a:lstStyle/>
          <a:p>
            <a:pPr lvl="0" algn="ctr"/>
            <a:endParaRPr lang="en-US" sz="2800">
              <a:solidFill>
                <a:srgbClr val="C10E2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87BE8A-909C-B4CF-ECA9-C1C6DA244FC0}"/>
              </a:ext>
            </a:extLst>
          </p:cNvPr>
          <p:cNvSpPr txBox="1"/>
          <p:nvPr/>
        </p:nvSpPr>
        <p:spPr>
          <a:xfrm>
            <a:off x="921554" y="4600453"/>
            <a:ext cx="3743652" cy="230832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Niacin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Torcetrapib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Anacetrapib</a:t>
            </a:r>
            <a:endParaRPr lang="en-US" sz="2400" noProof="0">
              <a:solidFill>
                <a:prstClr val="black"/>
              </a:solidFill>
              <a:latin typeface="+mj-lt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>
              <a:solidFill>
                <a:prstClr val="black"/>
              </a:solidFill>
              <a:latin typeface="+mj-lt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i="0" u="none" strike="noStrike" kern="1200" cap="none" spc="0" normalizeH="0" baseline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Dalcetrapib</a:t>
            </a:r>
            <a:endParaRPr kumimoji="0" lang="en-US" sz="240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Evacetrapib</a:t>
            </a:r>
          </a:p>
        </p:txBody>
      </p:sp>
      <p:sp>
        <p:nvSpPr>
          <p:cNvPr id="13" name="Freeform: Shape 6">
            <a:extLst>
              <a:ext uri="{FF2B5EF4-FFF2-40B4-BE49-F238E27FC236}">
                <a16:creationId xmlns:a16="http://schemas.microsoft.com/office/drawing/2014/main" id="{B26782AB-D114-A074-9FF3-6B17BD93EECC}"/>
              </a:ext>
            </a:extLst>
          </p:cNvPr>
          <p:cNvSpPr/>
          <p:nvPr/>
        </p:nvSpPr>
        <p:spPr>
          <a:xfrm>
            <a:off x="5386542" y="4108040"/>
            <a:ext cx="6261588" cy="2159409"/>
          </a:xfrm>
          <a:custGeom>
            <a:avLst/>
            <a:gdLst>
              <a:gd name="connsiteX0" fmla="*/ 0 w 6089993"/>
              <a:gd name="connsiteY0" fmla="*/ 155156 h 1551564"/>
              <a:gd name="connsiteX1" fmla="*/ 155156 w 6089993"/>
              <a:gd name="connsiteY1" fmla="*/ 0 h 1551564"/>
              <a:gd name="connsiteX2" fmla="*/ 5934837 w 6089993"/>
              <a:gd name="connsiteY2" fmla="*/ 0 h 1551564"/>
              <a:gd name="connsiteX3" fmla="*/ 6089993 w 6089993"/>
              <a:gd name="connsiteY3" fmla="*/ 155156 h 1551564"/>
              <a:gd name="connsiteX4" fmla="*/ 6089993 w 6089993"/>
              <a:gd name="connsiteY4" fmla="*/ 1396408 h 1551564"/>
              <a:gd name="connsiteX5" fmla="*/ 5934837 w 6089993"/>
              <a:gd name="connsiteY5" fmla="*/ 1551564 h 1551564"/>
              <a:gd name="connsiteX6" fmla="*/ 155156 w 6089993"/>
              <a:gd name="connsiteY6" fmla="*/ 1551564 h 1551564"/>
              <a:gd name="connsiteX7" fmla="*/ 0 w 6089993"/>
              <a:gd name="connsiteY7" fmla="*/ 1396408 h 1551564"/>
              <a:gd name="connsiteX8" fmla="*/ 0 w 6089993"/>
              <a:gd name="connsiteY8" fmla="*/ 155156 h 1551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89993" h="1551564">
                <a:moveTo>
                  <a:pt x="0" y="155156"/>
                </a:moveTo>
                <a:cubicBezTo>
                  <a:pt x="0" y="69466"/>
                  <a:pt x="69466" y="0"/>
                  <a:pt x="155156" y="0"/>
                </a:cubicBezTo>
                <a:lnTo>
                  <a:pt x="5934837" y="0"/>
                </a:lnTo>
                <a:cubicBezTo>
                  <a:pt x="6020527" y="0"/>
                  <a:pt x="6089993" y="69466"/>
                  <a:pt x="6089993" y="155156"/>
                </a:cubicBezTo>
                <a:lnTo>
                  <a:pt x="6089993" y="1396408"/>
                </a:lnTo>
                <a:cubicBezTo>
                  <a:pt x="6089993" y="1482098"/>
                  <a:pt x="6020527" y="1551564"/>
                  <a:pt x="5934837" y="1551564"/>
                </a:cubicBezTo>
                <a:lnTo>
                  <a:pt x="155156" y="1551564"/>
                </a:lnTo>
                <a:cubicBezTo>
                  <a:pt x="69466" y="1551564"/>
                  <a:pt x="0" y="1482098"/>
                  <a:pt x="0" y="1396408"/>
                </a:cubicBezTo>
                <a:lnTo>
                  <a:pt x="0" y="155156"/>
                </a:lnTo>
                <a:close/>
              </a:path>
            </a:pathLst>
          </a:custGeom>
          <a:solidFill>
            <a:schemeClr val="bg2">
              <a:alpha val="56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99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6884" tIns="136884" rIns="136884" bIns="136884" numCol="1" spcCol="1270" anchor="ctr" anchorCtr="0">
            <a:noAutofit/>
          </a:bodyPr>
          <a:lstStyle/>
          <a:p>
            <a:pPr lvl="0" algn="ctr"/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0CB7DF-04F0-B5D0-9C2F-BDF09DEE0A3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508769" y="4242685"/>
            <a:ext cx="6098720" cy="2338078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en-US"/>
              <a:t>Recommendations to Address Low HDL-C:</a:t>
            </a:r>
          </a:p>
          <a:p>
            <a:pPr>
              <a:spcBef>
                <a:spcPts val="400"/>
              </a:spcBef>
            </a:pPr>
            <a:r>
              <a:rPr lang="en-US"/>
              <a:t>Avoid tobacco</a:t>
            </a:r>
          </a:p>
          <a:p>
            <a:pPr>
              <a:spcBef>
                <a:spcPts val="400"/>
              </a:spcBef>
            </a:pPr>
            <a:r>
              <a:rPr lang="en-US"/>
              <a:t>Increase aerobic exercise</a:t>
            </a:r>
          </a:p>
          <a:p>
            <a:pPr>
              <a:spcBef>
                <a:spcPts val="400"/>
              </a:spcBef>
            </a:pPr>
            <a:r>
              <a:rPr lang="en-US"/>
              <a:t>Maintain a healthy weight</a:t>
            </a:r>
          </a:p>
          <a:p>
            <a:pPr>
              <a:spcBef>
                <a:spcPts val="400"/>
              </a:spcBef>
            </a:pPr>
            <a:r>
              <a:rPr lang="en-US"/>
              <a:t>Avoid diabetes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87983-9E37-EF4E-30CC-2295B7A9D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56" y="408354"/>
            <a:ext cx="10831285" cy="993178"/>
          </a:xfrm>
        </p:spPr>
        <p:txBody>
          <a:bodyPr>
            <a:normAutofit fontScale="90000"/>
          </a:bodyPr>
          <a:lstStyle/>
          <a:p>
            <a:r>
              <a:rPr lang="en-US" sz="4000" b="1"/>
              <a:t>HDL Cholesterol</a:t>
            </a:r>
            <a:r>
              <a:rPr lang="en-US" sz="4000"/>
              <a:t>: More Questions than Answers</a:t>
            </a: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BD90E65A-B3E3-9658-6BB4-568D5D33CE25}"/>
              </a:ext>
            </a:extLst>
          </p:cNvPr>
          <p:cNvSpPr/>
          <p:nvPr/>
        </p:nvSpPr>
        <p:spPr>
          <a:xfrm rot="5400000">
            <a:off x="2481351" y="3683248"/>
            <a:ext cx="498354" cy="990600"/>
          </a:xfrm>
          <a:prstGeom prst="rightArrow">
            <a:avLst>
              <a:gd name="adj1" fmla="val 57692"/>
              <a:gd name="adj2" fmla="val 61386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6FFB61-87F3-DB2D-31DD-3363D9E2DFB1}"/>
              </a:ext>
            </a:extLst>
          </p:cNvPr>
          <p:cNvSpPr txBox="1"/>
          <p:nvPr/>
        </p:nvSpPr>
        <p:spPr>
          <a:xfrm>
            <a:off x="5508769" y="6438699"/>
            <a:ext cx="6098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i="1"/>
              <a:t>Circulation</a:t>
            </a:r>
            <a:r>
              <a:rPr lang="en-US"/>
              <a:t>. 2026;153:e1154–e1276.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0261C30-03C0-8858-45B4-BC32156F76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C0626D4-A595-DAD9-01CF-4063D7D55218}"/>
              </a:ext>
            </a:extLst>
          </p:cNvPr>
          <p:cNvSpPr txBox="1">
            <a:spLocks/>
          </p:cNvSpPr>
          <p:nvPr/>
        </p:nvSpPr>
        <p:spPr>
          <a:xfrm>
            <a:off x="832755" y="1675574"/>
            <a:ext cx="10978243" cy="4263081"/>
          </a:xfrm>
          <a:prstGeom prst="rect">
            <a:avLst/>
          </a:prstGeom>
        </p:spPr>
        <p:txBody>
          <a:bodyPr vert="horz" lIns="91440" tIns="45720" rIns="91440" bIns="45720" numCol="1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5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Low HDL-C is a consistent epidemiologic predictor of ASCVD risk; however, HDL is a structurally and functionally complex lipoprotein and simply</a:t>
            </a:r>
            <a:r>
              <a:rPr lang="en-US" b="1"/>
              <a:t> measuring its cholesterol concentration does not fully capture its biologic activity</a:t>
            </a:r>
            <a:r>
              <a:rPr lang="en-US"/>
              <a:t>.</a:t>
            </a:r>
          </a:p>
          <a:p>
            <a:r>
              <a:rPr lang="en-US"/>
              <a:t>Multiple randomized trials have </a:t>
            </a:r>
            <a:r>
              <a:rPr lang="en-US" b="1"/>
              <a:t>failed to show</a:t>
            </a:r>
            <a:r>
              <a:rPr lang="en-US"/>
              <a:t> that </a:t>
            </a:r>
            <a:r>
              <a:rPr lang="en-US" b="1"/>
              <a:t>raising HDL-C (with niacin and CETP inhibitors) reduces ASCVD risk</a:t>
            </a:r>
            <a:endParaRPr lang="en-US" b="1" u="sng"/>
          </a:p>
        </p:txBody>
      </p:sp>
    </p:spTree>
    <p:extLst>
      <p:ext uri="{BB962C8B-B14F-4D97-AF65-F5344CB8AC3E}">
        <p14:creationId xmlns:p14="http://schemas.microsoft.com/office/powerpoint/2010/main" val="19433164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13871-30D5-CBD3-8894-96F6FDFB9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A850D-7DC9-743C-B218-986C22F6B5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634" y="0"/>
            <a:ext cx="11074731" cy="1120842"/>
          </a:xfrm>
        </p:spPr>
        <p:txBody>
          <a:bodyPr/>
          <a:lstStyle/>
          <a:p>
            <a:r>
              <a:rPr lang="en-US"/>
              <a:t>Patient Case Scenario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CD7D9E-3B5D-1094-D6AA-16A30A2050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634" y="1205049"/>
            <a:ext cx="10641381" cy="5062400"/>
          </a:xfrm>
        </p:spPr>
        <p:txBody>
          <a:bodyPr>
            <a:normAutofit/>
          </a:bodyPr>
          <a:lstStyle/>
          <a:p>
            <a:r>
              <a:rPr lang="en-US"/>
              <a:t>AMJ is a 58 </a:t>
            </a:r>
            <a:r>
              <a:rPr lang="en-US" err="1"/>
              <a:t>yo</a:t>
            </a:r>
            <a:r>
              <a:rPr lang="en-US"/>
              <a:t> man is screened for dyslipidemia. He has no prior evidence of ASCVD. His PMH includes HTN, pre-diabetes, obesity, and metabolic syndrome. He quit tobacco 3 years ago. He is currently taking losartan/HCTZ 100/25 mg daily and metformin XR 500 mg twice daily.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10-year PREVENT-ASCVD =  8.4%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TC 238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LDL-C 151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HDL-C 36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TG 242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non-HDL-C 202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A1c 6.1%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FC1AC-5921-4304-1FDA-7DCEDCDF7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08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F134C8E-84EC-5B93-BC45-BEB2E3343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062544" y="1761407"/>
            <a:ext cx="4466517" cy="4488190"/>
          </a:xfrm>
          <a:prstGeom prst="roundRect">
            <a:avLst>
              <a:gd name="adj" fmla="val 691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5D5F38-7EA7-C009-4C15-F98B80F6A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040" y="1414133"/>
            <a:ext cx="7016919" cy="1089223"/>
          </a:xfrm>
        </p:spPr>
        <p:txBody>
          <a:bodyPr>
            <a:normAutofit fontScale="90000"/>
          </a:bodyPr>
          <a:lstStyle/>
          <a:p>
            <a:r>
              <a:rPr lang="en-US" sz="4900">
                <a:solidFill>
                  <a:schemeClr val="accent5"/>
                </a:solidFill>
              </a:rPr>
              <a:t>Dave L. Dixon</a:t>
            </a:r>
            <a:br>
              <a:rPr lang="en-US">
                <a:solidFill>
                  <a:schemeClr val="accent5"/>
                </a:solidFill>
              </a:rPr>
            </a:br>
            <a:r>
              <a:rPr lang="en-US" sz="3600">
                <a:solidFill>
                  <a:schemeClr val="accent5"/>
                </a:solidFill>
              </a:rPr>
              <a:t>PharmD, FACC, FAHA, FCCP, FNLA, BCACP, CLS</a:t>
            </a:r>
            <a:endParaRPr lang="en-US">
              <a:solidFill>
                <a:schemeClr val="accent5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EF648-3A87-DEDF-F878-42E5D5F3C8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0041" y="2739157"/>
            <a:ext cx="5899710" cy="35104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Nancy and Ronald McFarlane Professor of Pharmacy; Chair, Department of Pharmacotherapy &amp; Outcomes Science Virginia Commonwealth University School of Pharmacy; Professor, Department of Internal Medicine (Division of Cardiology), Virginia Commonwealth University School of Medicine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E91A22-F35F-9350-1759-A77DD228BE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39732F-A270-DA76-8EC9-8D6058A453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044" t="877" r="21133"/>
          <a:stretch>
            <a:fillRect/>
          </a:stretch>
        </p:blipFill>
        <p:spPr>
          <a:xfrm>
            <a:off x="6902657" y="1414133"/>
            <a:ext cx="4134773" cy="4420983"/>
          </a:xfrm>
          <a:prstGeom prst="roundRect">
            <a:avLst>
              <a:gd name="adj" fmla="val 5867"/>
            </a:avLst>
          </a:prstGeom>
        </p:spPr>
      </p:pic>
    </p:spTree>
    <p:extLst>
      <p:ext uri="{BB962C8B-B14F-4D97-AF65-F5344CB8AC3E}">
        <p14:creationId xmlns:p14="http://schemas.microsoft.com/office/powerpoint/2010/main" val="742732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638C9-AA84-0AB5-A5B9-9DA57DA7B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A5872-C1EF-3C38-8665-F2E3FE0AF1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634" y="0"/>
            <a:ext cx="11074731" cy="1120842"/>
          </a:xfrm>
        </p:spPr>
        <p:txBody>
          <a:bodyPr/>
          <a:lstStyle/>
          <a:p>
            <a:r>
              <a:rPr lang="en-US"/>
              <a:t>Patient Case Scenario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7D34E2-D0F4-8157-394E-2A689BA701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634" y="1205049"/>
            <a:ext cx="11074730" cy="5062400"/>
          </a:xfrm>
        </p:spPr>
        <p:txBody>
          <a:bodyPr>
            <a:normAutofit/>
          </a:bodyPr>
          <a:lstStyle/>
          <a:p>
            <a:r>
              <a:rPr lang="en-US"/>
              <a:t>AMJ is a 58 </a:t>
            </a:r>
            <a:r>
              <a:rPr lang="en-US" err="1"/>
              <a:t>yo</a:t>
            </a:r>
            <a:r>
              <a:rPr lang="en-US"/>
              <a:t> man is screened for dyslipidemia. He has no prior evidence of ASCVD. His PMH includes HTN, pre-diabetes, obesity, and metabolic syndrome. He quit tobacco 3 years ago. He is currently taking losartan/HCTZ 100/25 mg daily and metformin XR 500 mg twice daily.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10-year PREVENT-ASCVD =  8.4%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TC 238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LDL-C 151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HDL-C 36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TG 242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non-HDL-C 202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A1c 6.1%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F112D-42EA-100C-B051-98A43CC1E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72EAD0E8-DD39-4701-03DA-96CA804116E1}"/>
              </a:ext>
            </a:extLst>
          </p:cNvPr>
          <p:cNvSpPr/>
          <p:nvPr/>
        </p:nvSpPr>
        <p:spPr>
          <a:xfrm>
            <a:off x="4869994" y="3214083"/>
            <a:ext cx="7098846" cy="3418491"/>
          </a:xfrm>
          <a:prstGeom prst="roundRect">
            <a:avLst>
              <a:gd name="adj" fmla="val 640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7C179B-42B0-B765-7DFB-071397A03789}"/>
              </a:ext>
            </a:extLst>
          </p:cNvPr>
          <p:cNvSpPr txBox="1"/>
          <p:nvPr/>
        </p:nvSpPr>
        <p:spPr>
          <a:xfrm>
            <a:off x="4965244" y="3363628"/>
            <a:ext cx="701720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He is reluctant to take statin therapy due to uncertainty about the benefits and risks. Which of the following would be most helpful?</a:t>
            </a:r>
            <a:endParaRPr lang="en-US" sz="700" b="1">
              <a:solidFill>
                <a:schemeClr val="accent1"/>
              </a:solidFill>
            </a:endParaRPr>
          </a:p>
          <a:p>
            <a:pPr marL="457200" lvl="1" indent="0">
              <a:buNone/>
            </a:pPr>
            <a:endParaRPr lang="en-US" sz="2400">
              <a:solidFill>
                <a:schemeClr val="accent1"/>
              </a:solidFill>
            </a:endParaRP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A. </a:t>
            </a:r>
            <a:r>
              <a:rPr lang="en-US" sz="2400" err="1">
                <a:solidFill>
                  <a:schemeClr val="accent1"/>
                </a:solidFill>
              </a:rPr>
              <a:t>apoB</a:t>
            </a:r>
            <a:r>
              <a:rPr lang="en-US" sz="2400">
                <a:solidFill>
                  <a:schemeClr val="accent1"/>
                </a:solidFill>
              </a:rPr>
              <a:t>​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B. </a:t>
            </a:r>
            <a:r>
              <a:rPr lang="en-US" sz="2400" err="1">
                <a:solidFill>
                  <a:schemeClr val="accent1"/>
                </a:solidFill>
              </a:rPr>
              <a:t>hs</a:t>
            </a:r>
            <a:r>
              <a:rPr lang="en-US" sz="2400">
                <a:solidFill>
                  <a:schemeClr val="accent1"/>
                </a:solidFill>
              </a:rPr>
              <a:t>-CRP testing​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C. Creatine kinase ​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D. Coronary artery calcium testing</a:t>
            </a:r>
          </a:p>
        </p:txBody>
      </p:sp>
    </p:spTree>
    <p:extLst>
      <p:ext uri="{BB962C8B-B14F-4D97-AF65-F5344CB8AC3E}">
        <p14:creationId xmlns:p14="http://schemas.microsoft.com/office/powerpoint/2010/main" val="11949082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DA57A-A6E2-0B20-249D-014F8BC58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0A50E5-89A9-9250-27E3-FEB1773556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634" y="0"/>
            <a:ext cx="11074731" cy="1120842"/>
          </a:xfrm>
        </p:spPr>
        <p:txBody>
          <a:bodyPr/>
          <a:lstStyle/>
          <a:p>
            <a:r>
              <a:rPr lang="en-US"/>
              <a:t>Patient Case Scenario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6C830B-6467-9DB2-FE96-1B78C6E59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634" y="1205049"/>
            <a:ext cx="10641381" cy="5062400"/>
          </a:xfrm>
        </p:spPr>
        <p:txBody>
          <a:bodyPr>
            <a:normAutofit/>
          </a:bodyPr>
          <a:lstStyle/>
          <a:p>
            <a:r>
              <a:rPr lang="en-US"/>
              <a:t>AMJ is a 58 </a:t>
            </a:r>
            <a:r>
              <a:rPr lang="en-US" err="1"/>
              <a:t>yo</a:t>
            </a:r>
            <a:r>
              <a:rPr lang="en-US"/>
              <a:t> man is screened for dyslipidemia. He has no prior evidence of ASCVD. His PMH includes HTN, pre-diabetes, obesity, and metabolic syndrome. He quit tobacco 3 years ago. He is currently taking losartan/HCTZ 100/25 mg daily and metformin XR 500 mg twice daily.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10-year PREVENT-ASCVD =  8.4%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TC 238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LDL-C 151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HDL-C 36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TG 242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non-HDL-C 202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A1c 6.1%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20000"/>
                    <a:lumOff val="80000"/>
                  </a:schemeClr>
                </a:solidFill>
              </a:rPr>
              <a:t>CAC 176, 81st percentile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145581-20F8-148D-D63F-03A464141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5A38B3-5D42-B967-7211-762E7DD853C0}"/>
              </a:ext>
            </a:extLst>
          </p:cNvPr>
          <p:cNvSpPr txBox="1"/>
          <p:nvPr/>
        </p:nvSpPr>
        <p:spPr>
          <a:xfrm>
            <a:off x="5715000" y="3409950"/>
            <a:ext cx="56769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He is reluctant to take statin therapy due to uncertainty about the benefits and risks. Which of the following would be most helpful?</a:t>
            </a:r>
          </a:p>
          <a:p>
            <a:endParaRPr lang="en-US" sz="700" b="1">
              <a:solidFill>
                <a:schemeClr val="accent1"/>
              </a:solidFill>
            </a:endParaRP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A. </a:t>
            </a:r>
            <a:r>
              <a:rPr lang="en-US" sz="2400" err="1">
                <a:solidFill>
                  <a:schemeClr val="accent1"/>
                </a:solidFill>
              </a:rPr>
              <a:t>apoB</a:t>
            </a:r>
            <a:r>
              <a:rPr lang="en-US" sz="2400">
                <a:solidFill>
                  <a:schemeClr val="accent1"/>
                </a:solidFill>
              </a:rPr>
              <a:t>​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B. </a:t>
            </a:r>
            <a:r>
              <a:rPr lang="en-US" sz="2400" err="1">
                <a:solidFill>
                  <a:schemeClr val="accent1"/>
                </a:solidFill>
              </a:rPr>
              <a:t>hs</a:t>
            </a:r>
            <a:r>
              <a:rPr lang="en-US" sz="2400">
                <a:solidFill>
                  <a:schemeClr val="accent1"/>
                </a:solidFill>
              </a:rPr>
              <a:t>-CRP testing​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C. Creatine kinase ​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D. Coronary artery calcium testing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0EE6A0A-14F0-48B3-7E82-9CE581B83116}"/>
              </a:ext>
            </a:extLst>
          </p:cNvPr>
          <p:cNvSpPr/>
          <p:nvPr/>
        </p:nvSpPr>
        <p:spPr>
          <a:xfrm>
            <a:off x="4869994" y="3214083"/>
            <a:ext cx="7098846" cy="3418491"/>
          </a:xfrm>
          <a:prstGeom prst="roundRect">
            <a:avLst>
              <a:gd name="adj" fmla="val 640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1E41A4-C0D9-ABE0-1C7E-6443B7628932}"/>
              </a:ext>
            </a:extLst>
          </p:cNvPr>
          <p:cNvSpPr txBox="1"/>
          <p:nvPr/>
        </p:nvSpPr>
        <p:spPr>
          <a:xfrm>
            <a:off x="5879324" y="3630677"/>
            <a:ext cx="6496050" cy="2416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What is his LDL-C goal?</a:t>
            </a:r>
          </a:p>
          <a:p>
            <a:r>
              <a:rPr lang="en-US" sz="2400" b="1">
                <a:solidFill>
                  <a:schemeClr val="accent1"/>
                </a:solidFill>
              </a:rPr>
              <a:t>​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A. &lt; 55 mg/dL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B. &lt; 70 mg/dL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C. &lt; 100 mg/dL</a:t>
            </a:r>
          </a:p>
          <a:p>
            <a:pPr lvl="1"/>
            <a:r>
              <a:rPr lang="en-US" sz="2400">
                <a:solidFill>
                  <a:schemeClr val="accent1"/>
                </a:solidFill>
              </a:rPr>
              <a:t>D. &lt; 130 mg/dL</a:t>
            </a:r>
          </a:p>
          <a:p>
            <a:endParaRPr lang="en-US" sz="7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36466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476B7-23CF-B4FB-1930-7DE90E1F9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88371-2A42-3851-B8BB-961385FC7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634" y="0"/>
            <a:ext cx="11074731" cy="1120842"/>
          </a:xfrm>
        </p:spPr>
        <p:txBody>
          <a:bodyPr/>
          <a:lstStyle/>
          <a:p>
            <a:r>
              <a:rPr lang="en-US"/>
              <a:t>Patient Case Scenario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0FCF4-2A1B-041D-0B48-B35C6BD1DE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634" y="1205049"/>
            <a:ext cx="10641381" cy="5062400"/>
          </a:xfrm>
        </p:spPr>
        <p:txBody>
          <a:bodyPr>
            <a:normAutofit/>
          </a:bodyPr>
          <a:lstStyle/>
          <a:p>
            <a:r>
              <a:rPr lang="en-US"/>
              <a:t>AMJ is a 58 </a:t>
            </a:r>
            <a:r>
              <a:rPr lang="en-US" err="1"/>
              <a:t>yo</a:t>
            </a:r>
            <a:r>
              <a:rPr lang="en-US"/>
              <a:t> man is screened for dyslipidemia. He has no prior evidence of ASCVD. His PMH includes HTN, pre-diabetes, obesity, and metabolic syndrome. He quit tobacco 3 years ago. He is currently taking losartan/HCTZ 100/25 mg daily and metformin XR 500 mg twice daily.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10-year PREVENT-ASCVD =  8.4%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TC 238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LDL-C 151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HDL-C 36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TG 242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non-HDL-C 202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/>
              <a:t>A1c 6.1%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>
                <a:solidFill>
                  <a:schemeClr val="accent1">
                    <a:lumMod val="20000"/>
                    <a:lumOff val="80000"/>
                  </a:schemeClr>
                </a:solidFill>
              </a:rPr>
              <a:t>CAC 176, 81st percentile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4B6DD2-674A-560B-40FF-124423C4F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F82748-BA55-8ACB-3765-85253F6AE3AF}"/>
              </a:ext>
            </a:extLst>
          </p:cNvPr>
          <p:cNvSpPr txBox="1"/>
          <p:nvPr/>
        </p:nvSpPr>
        <p:spPr>
          <a:xfrm>
            <a:off x="5715000" y="3409950"/>
            <a:ext cx="5676900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He is reluctant to take statin therapy due to uncertainty about the benefits and risks. Which of the following would be most helpful?</a:t>
            </a:r>
          </a:p>
          <a:p>
            <a:endParaRPr lang="en-US" sz="700" b="1">
              <a:solidFill>
                <a:schemeClr val="accent1"/>
              </a:solidFill>
            </a:endParaRP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A. </a:t>
            </a:r>
            <a:r>
              <a:rPr lang="en-US" sz="2400" err="1">
                <a:solidFill>
                  <a:schemeClr val="accent1"/>
                </a:solidFill>
              </a:rPr>
              <a:t>apoB</a:t>
            </a:r>
            <a:r>
              <a:rPr lang="en-US" sz="2400">
                <a:solidFill>
                  <a:schemeClr val="accent1"/>
                </a:solidFill>
              </a:rPr>
              <a:t>​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B. </a:t>
            </a:r>
            <a:r>
              <a:rPr lang="en-US" sz="2400" err="1">
                <a:solidFill>
                  <a:schemeClr val="accent1"/>
                </a:solidFill>
              </a:rPr>
              <a:t>hs</a:t>
            </a:r>
            <a:r>
              <a:rPr lang="en-US" sz="2400">
                <a:solidFill>
                  <a:schemeClr val="accent1"/>
                </a:solidFill>
              </a:rPr>
              <a:t>-CRP testing​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C. Creatine kinase ​</a:t>
            </a:r>
          </a:p>
          <a:p>
            <a:pPr marL="457200" lvl="1" indent="0">
              <a:buNone/>
            </a:pPr>
            <a:r>
              <a:rPr lang="en-US" sz="2400">
                <a:solidFill>
                  <a:schemeClr val="accent1"/>
                </a:solidFill>
              </a:rPr>
              <a:t>D. Coronary artery calcium testing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BC17B44E-78B9-4E85-456C-BDDF24831974}"/>
              </a:ext>
            </a:extLst>
          </p:cNvPr>
          <p:cNvSpPr/>
          <p:nvPr/>
        </p:nvSpPr>
        <p:spPr>
          <a:xfrm>
            <a:off x="4869994" y="3214083"/>
            <a:ext cx="7098846" cy="3418491"/>
          </a:xfrm>
          <a:prstGeom prst="roundRect">
            <a:avLst>
              <a:gd name="adj" fmla="val 6408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82E11B-A2C2-1B96-CE32-87E494692386}"/>
              </a:ext>
            </a:extLst>
          </p:cNvPr>
          <p:cNvSpPr txBox="1"/>
          <p:nvPr/>
        </p:nvSpPr>
        <p:spPr>
          <a:xfrm>
            <a:off x="5171392" y="3516028"/>
            <a:ext cx="6461973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What is the most appropriate initial</a:t>
            </a:r>
          </a:p>
          <a:p>
            <a:r>
              <a:rPr lang="en-US" sz="2400" b="1">
                <a:solidFill>
                  <a:schemeClr val="accent1"/>
                </a:solidFill>
              </a:rPr>
              <a:t>pharmacotherapy?​</a:t>
            </a:r>
          </a:p>
          <a:p>
            <a:r>
              <a:rPr lang="en-US" sz="2400" b="1">
                <a:solidFill>
                  <a:schemeClr val="accent1"/>
                </a:solidFill>
              </a:rPr>
              <a:t>​</a:t>
            </a:r>
          </a:p>
          <a:p>
            <a:pPr marL="914400" lvl="1" indent="-457200">
              <a:buAutoNum type="alphaUcPeriod"/>
            </a:pPr>
            <a:r>
              <a:rPr lang="en-US" sz="2400">
                <a:solidFill>
                  <a:schemeClr val="accent1"/>
                </a:solidFill>
              </a:rPr>
              <a:t>Rosuvastatin 10 mg​</a:t>
            </a:r>
          </a:p>
          <a:p>
            <a:pPr marL="914400" lvl="1" indent="-457200">
              <a:buAutoNum type="alphaUcPeriod"/>
            </a:pPr>
            <a:r>
              <a:rPr lang="en-US" sz="2400">
                <a:solidFill>
                  <a:schemeClr val="accent1"/>
                </a:solidFill>
              </a:rPr>
              <a:t>Pravastatin 20 mg​</a:t>
            </a:r>
          </a:p>
          <a:p>
            <a:pPr marL="914400" lvl="1" indent="-457200">
              <a:buAutoNum type="alphaUcPeriod"/>
            </a:pPr>
            <a:r>
              <a:rPr lang="en-US" sz="2400">
                <a:solidFill>
                  <a:schemeClr val="accent1"/>
                </a:solidFill>
              </a:rPr>
              <a:t>Atorvastatin 40 mg​</a:t>
            </a:r>
          </a:p>
          <a:p>
            <a:pPr marL="914400" lvl="1" indent="-457200">
              <a:buAutoNum type="alphaUcPeriod"/>
            </a:pPr>
            <a:r>
              <a:rPr lang="en-US" sz="2400">
                <a:solidFill>
                  <a:schemeClr val="accent1"/>
                </a:solidFill>
              </a:rPr>
              <a:t>Lovastatin 20 mg</a:t>
            </a:r>
          </a:p>
          <a:p>
            <a:endParaRPr lang="en-US" sz="700" b="1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88071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4562D1-0CEF-1142-FA7D-1191CB7A98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79FDA-28E1-DEDC-8969-A0F1D0288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Key Updates: 2026 Dyslipidemia Guideline​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BD2F39-596F-F3FF-5DA4-E82993F928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53</a:t>
            </a:fld>
            <a:endParaRPr lang="en-US"/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B5601C9A-1FE4-EB41-A347-FD0D08919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692137"/>
              </p:ext>
            </p:extLst>
          </p:nvPr>
        </p:nvGraphicFramePr>
        <p:xfrm>
          <a:off x="680356" y="1720165"/>
          <a:ext cx="10831285" cy="4459557"/>
        </p:xfrm>
        <a:graphic>
          <a:graphicData uri="http://schemas.openxmlformats.org/drawingml/2006/table">
            <a:tbl>
              <a:tblPr bandRow="1">
                <a:tableStyleId>{7DF18680-E054-41AD-8BC1-D1AEF772440D}</a:tableStyleId>
              </a:tblPr>
              <a:tblGrid>
                <a:gridCol w="10831285">
                  <a:extLst>
                    <a:ext uri="{9D8B030D-6E8A-4147-A177-3AD203B41FA5}">
                      <a16:colId xmlns:a16="http://schemas.microsoft.com/office/drawing/2014/main" val="3197641290"/>
                    </a:ext>
                  </a:extLst>
                </a:gridCol>
              </a:tblGrid>
              <a:tr h="794657">
                <a:tc>
                  <a:txBody>
                    <a:bodyPr/>
                    <a:lstStyle/>
                    <a:p>
                      <a:pPr rtl="0" fontAlgn="base"/>
                      <a:r>
                        <a:rPr lang="en-US" sz="240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Earlier treatment to reduce lifelong exposure to atherogenic lipoproteins and lower ASCVD risk</a:t>
                      </a:r>
                      <a:r>
                        <a:rPr lang="en-US" sz="2400" b="0" kern="1200">
                          <a:solidFill>
                            <a:schemeClr val="dk1"/>
                          </a:solidFill>
                          <a:effectLst/>
                        </a:rPr>
                        <a:t>​</a:t>
                      </a:r>
                      <a:endParaRPr lang="en-US" sz="24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652288"/>
                  </a:ext>
                </a:extLst>
              </a:tr>
              <a:tr h="874449">
                <a:tc>
                  <a:txBody>
                    <a:bodyPr/>
                    <a:lstStyle/>
                    <a:p>
                      <a:pPr rtl="0" fontAlgn="base"/>
                      <a:r>
                        <a:rPr lang="en-US" sz="240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PREVENT-ASCVD replaces the ASCVD Risk Estimator to guide lipid-lowering therapy in primary prevention.</a:t>
                      </a:r>
                      <a:r>
                        <a:rPr lang="en-US" sz="2400" b="0" kern="1200">
                          <a:solidFill>
                            <a:schemeClr val="dk1"/>
                          </a:solidFill>
                          <a:effectLst/>
                        </a:rPr>
                        <a:t>​</a:t>
                      </a:r>
                      <a:endParaRPr lang="en-US" sz="24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9577320"/>
                  </a:ext>
                </a:extLst>
              </a:tr>
              <a:tr h="874449">
                <a:tc>
                  <a:txBody>
                    <a:bodyPr/>
                    <a:lstStyle/>
                    <a:p>
                      <a:pPr rtl="0" fontAlgn="base"/>
                      <a:r>
                        <a:rPr lang="en-US" sz="240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Increased role of coronary artery calcium (CAC) testing to detect subclinical atherosclerosis.</a:t>
                      </a:r>
                      <a:r>
                        <a:rPr lang="en-US" sz="2400" b="0" kern="1200">
                          <a:solidFill>
                            <a:schemeClr val="dk1"/>
                          </a:solidFill>
                          <a:effectLst/>
                        </a:rPr>
                        <a:t>​</a:t>
                      </a:r>
                      <a:endParaRPr lang="en-US" sz="24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3681566"/>
                  </a:ext>
                </a:extLst>
              </a:tr>
              <a:tr h="874449">
                <a:tc>
                  <a:txBody>
                    <a:bodyPr/>
                    <a:lstStyle/>
                    <a:p>
                      <a:pPr rtl="0" fontAlgn="base"/>
                      <a:r>
                        <a:rPr lang="en-US" sz="240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Goals of therapy for LDL-C and non-HDL-C are back to guide lipid lowering management, and guidance is provided on when to consider </a:t>
                      </a:r>
                      <a:r>
                        <a:rPr lang="en-US" sz="2400" b="0" u="none" strike="noStrike" kern="1200" err="1">
                          <a:solidFill>
                            <a:schemeClr val="dk1"/>
                          </a:solidFill>
                          <a:effectLst/>
                        </a:rPr>
                        <a:t>apoB</a:t>
                      </a:r>
                      <a:r>
                        <a:rPr lang="en-US" sz="240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 testing.</a:t>
                      </a:r>
                      <a:r>
                        <a:rPr lang="en-US" sz="2400" b="0" kern="1200">
                          <a:solidFill>
                            <a:schemeClr val="dk1"/>
                          </a:solidFill>
                          <a:effectLst/>
                        </a:rPr>
                        <a:t>​</a:t>
                      </a:r>
                      <a:endParaRPr lang="en-US" sz="24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5481684"/>
                  </a:ext>
                </a:extLst>
              </a:tr>
              <a:tr h="506625">
                <a:tc>
                  <a:txBody>
                    <a:bodyPr/>
                    <a:lstStyle/>
                    <a:p>
                      <a:pPr rtl="0" fontAlgn="base"/>
                      <a:r>
                        <a:rPr lang="en-US" sz="2400" b="0" u="none" strike="noStrike" kern="1200" err="1">
                          <a:solidFill>
                            <a:schemeClr val="dk1"/>
                          </a:solidFill>
                          <a:effectLst/>
                        </a:rPr>
                        <a:t>Lp</a:t>
                      </a:r>
                      <a:r>
                        <a:rPr lang="en-US" sz="240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(a) should be measured at least once in every adult's lifetime.</a:t>
                      </a:r>
                      <a:r>
                        <a:rPr lang="en-US" sz="2400" b="0" kern="1200">
                          <a:solidFill>
                            <a:schemeClr val="dk1"/>
                          </a:solidFill>
                          <a:effectLst/>
                        </a:rPr>
                        <a:t>​</a:t>
                      </a:r>
                      <a:endParaRPr lang="en-US" sz="24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1976640"/>
                  </a:ext>
                </a:extLst>
              </a:tr>
              <a:tr h="5066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u="none" strike="noStrike" kern="1200">
                          <a:solidFill>
                            <a:schemeClr val="dk1"/>
                          </a:solidFill>
                          <a:effectLst/>
                        </a:rPr>
                        <a:t>Clarity on the role of select non-statins to reduce ASCVD risk.</a:t>
                      </a:r>
                      <a:r>
                        <a:rPr lang="en-US" sz="2400" b="0" kern="1200">
                          <a:solidFill>
                            <a:schemeClr val="dk1"/>
                          </a:solidFill>
                          <a:effectLst/>
                        </a:rPr>
                        <a:t>​</a:t>
                      </a:r>
                      <a:endParaRPr lang="en-US" sz="2400" b="0" i="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76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09868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5312F0-7834-98EA-EA56-BE8D87A1270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80357" y="1662839"/>
            <a:ext cx="10432144" cy="460461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200"/>
              <a:t>LDL-C is a primary cause of atherosclerotic cardiovascular disease</a:t>
            </a:r>
          </a:p>
          <a:p>
            <a:pPr>
              <a:spcBef>
                <a:spcPts val="600"/>
              </a:spcBef>
            </a:pPr>
            <a:r>
              <a:rPr lang="en-US" sz="2200"/>
              <a:t>Statin therapy is the first-line pharmacological treatment to lower LDL-C and reduce ASCVD risk</a:t>
            </a:r>
          </a:p>
          <a:p>
            <a:pPr>
              <a:spcBef>
                <a:spcPts val="600"/>
              </a:spcBef>
            </a:pPr>
            <a:r>
              <a:rPr lang="en-US" sz="2200"/>
              <a:t>Select non-statins may be used with maximally tolerated statin therapy to reduce ASCVD risk further</a:t>
            </a:r>
          </a:p>
          <a:p>
            <a:pPr lvl="1">
              <a:spcBef>
                <a:spcPts val="600"/>
              </a:spcBef>
            </a:pPr>
            <a:r>
              <a:rPr lang="en-US" sz="2000" b="1">
                <a:solidFill>
                  <a:schemeClr val="accent1"/>
                </a:solidFill>
              </a:rPr>
              <a:t>RCT evidence available</a:t>
            </a:r>
            <a:r>
              <a:rPr lang="en-US" sz="2000" b="1"/>
              <a:t>: </a:t>
            </a:r>
            <a:r>
              <a:rPr lang="en-US" sz="2000"/>
              <a:t>ezetimibe, bempedoic acid, PCSK9 </a:t>
            </a:r>
            <a:r>
              <a:rPr lang="en-US" sz="2000" err="1"/>
              <a:t>mAbs</a:t>
            </a:r>
            <a:r>
              <a:rPr lang="en-US" sz="2000"/>
              <a:t>, </a:t>
            </a:r>
            <a:r>
              <a:rPr lang="en-US" sz="2000" err="1"/>
              <a:t>icosapent</a:t>
            </a:r>
            <a:r>
              <a:rPr lang="en-US" sz="2000"/>
              <a:t> ethyl</a:t>
            </a:r>
          </a:p>
          <a:p>
            <a:pPr lvl="1">
              <a:spcBef>
                <a:spcPts val="600"/>
              </a:spcBef>
            </a:pPr>
            <a:r>
              <a:rPr lang="en-US" sz="2000" b="1">
                <a:solidFill>
                  <a:schemeClr val="accent1"/>
                </a:solidFill>
              </a:rPr>
              <a:t>RCT evidence </a:t>
            </a:r>
            <a:r>
              <a:rPr lang="en-US" sz="2000" b="1" i="1">
                <a:solidFill>
                  <a:schemeClr val="accent1"/>
                </a:solidFill>
              </a:rPr>
              <a:t>pending</a:t>
            </a:r>
            <a:r>
              <a:rPr lang="en-US" sz="2000" b="1">
                <a:solidFill>
                  <a:schemeClr val="accent1"/>
                </a:solidFill>
              </a:rPr>
              <a:t>:</a:t>
            </a:r>
            <a:r>
              <a:rPr lang="en-US" sz="2000"/>
              <a:t> </a:t>
            </a:r>
            <a:r>
              <a:rPr lang="en-US" sz="2000" err="1"/>
              <a:t>inclisiran</a:t>
            </a:r>
            <a:r>
              <a:rPr lang="en-US" sz="2000"/>
              <a:t>, </a:t>
            </a:r>
            <a:r>
              <a:rPr lang="en-US" sz="2000" err="1"/>
              <a:t>lerodalcibep</a:t>
            </a:r>
            <a:endParaRPr lang="en-US" sz="2000"/>
          </a:p>
          <a:p>
            <a:pPr lvl="1">
              <a:spcBef>
                <a:spcPts val="600"/>
              </a:spcBef>
            </a:pPr>
            <a:r>
              <a:rPr lang="en-US" sz="2000" b="1">
                <a:solidFill>
                  <a:schemeClr val="accent1"/>
                </a:solidFill>
              </a:rPr>
              <a:t>Do NOT reduce ASCVD risk: </a:t>
            </a:r>
            <a:r>
              <a:rPr lang="en-US" sz="2000"/>
              <a:t>niacin, fibrates, dietary supplements </a:t>
            </a:r>
          </a:p>
          <a:p>
            <a:pPr>
              <a:spcBef>
                <a:spcPts val="600"/>
              </a:spcBef>
            </a:pPr>
            <a:r>
              <a:rPr lang="en-US" sz="2200"/>
              <a:t>Elevated TG levels are primarily managed with lifestyle modifications, addressing underlying causes, statin therapy, and in select patients, fenofibrate or prescription omega-3 fatty acids</a:t>
            </a:r>
          </a:p>
          <a:p>
            <a:pPr>
              <a:spcBef>
                <a:spcPts val="600"/>
              </a:spcBef>
            </a:pPr>
            <a:r>
              <a:rPr lang="en-US" sz="2200"/>
              <a:t>Low HDL-C is </a:t>
            </a:r>
            <a:r>
              <a:rPr lang="en-US" sz="2200" b="1">
                <a:solidFill>
                  <a:schemeClr val="accent1"/>
                </a:solidFill>
              </a:rPr>
              <a:t>NOT</a:t>
            </a:r>
            <a:r>
              <a:rPr lang="en-US" sz="2200"/>
              <a:t> a therapeutic target</a:t>
            </a:r>
          </a:p>
          <a:p>
            <a:pPr>
              <a:spcBef>
                <a:spcPts val="600"/>
              </a:spcBef>
            </a:pPr>
            <a:endParaRPr lang="en-US" sz="22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878A21-65B6-469E-0C2B-2ECB08460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Take Home Points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56F8F4-D7CB-4D53-1712-30834CDD42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6479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04CFB-00A8-D9E0-7DE6-32EA15561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20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62D66-3EA2-3E52-A2A0-AB86A1118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90A89-778F-0176-EB87-604F35AA0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092" y="1737475"/>
            <a:ext cx="3023707" cy="3292658"/>
          </a:xfrm>
        </p:spPr>
        <p:txBody>
          <a:bodyPr anchor="ctr"/>
          <a:lstStyle/>
          <a:p>
            <a:r>
              <a:rPr lang="en-US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308DCD-FBAD-59D1-5B55-272AA0594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4250" y="707520"/>
            <a:ext cx="5626127" cy="4909282"/>
          </a:xfrm>
          <a:ln>
            <a:noFill/>
          </a:ln>
        </p:spPr>
        <p:txBody>
          <a:bodyPr anchor="t">
            <a:no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b="0"/>
              <a:t>Describe the prevalence and significance of dyslipidemia and apply evidence-based risk assessment tools, including the PREVENT Calculator and coronary artery calcium (CAC) scoring, to guide ASCVD risk stratification in primary prevention patients.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b="0"/>
              <a:t>Define LDL-C, non-HDL-C, and </a:t>
            </a:r>
            <a:r>
              <a:rPr lang="en-US" b="0" err="1"/>
              <a:t>apoB</a:t>
            </a:r>
            <a:r>
              <a:rPr lang="en-US" b="0"/>
              <a:t> treatment goals and select appropriate pharmacotherapy strategies to reduce ASCVD risk.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US" b="0"/>
              <a:t>Apply current dyslipidemia clinical practice guidelines to patient case scenarios across diverse    presentations and risk categories.</a:t>
            </a:r>
          </a:p>
          <a:p>
            <a:endParaRPr lang="en-US" b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89B2DE59-798D-F180-444C-42081EA92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3981" y="778691"/>
            <a:ext cx="761074" cy="76107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890E9147-4B9E-A983-5937-96CE2F98E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7820" y="3374754"/>
            <a:ext cx="761074" cy="76107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4DD5EA72-6BA9-E680-D572-64150724D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17820" y="5027943"/>
            <a:ext cx="761074" cy="761074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165064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85DF2-0149-FEC8-6DAD-35AB5F1EE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581" y="2146878"/>
            <a:ext cx="3932237" cy="2052637"/>
          </a:xfrm>
        </p:spPr>
        <p:txBody>
          <a:bodyPr/>
          <a:lstStyle/>
          <a:p>
            <a:r>
              <a:rPr lang="en-US"/>
              <a:t>Commonly Used Acronyms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9230B35-07FD-F4EC-97E5-0D883B06248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7436703"/>
              </p:ext>
            </p:extLst>
          </p:nvPr>
        </p:nvGraphicFramePr>
        <p:xfrm>
          <a:off x="5223164" y="491835"/>
          <a:ext cx="6525491" cy="562020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22015">
                  <a:extLst>
                    <a:ext uri="{9D8B030D-6E8A-4147-A177-3AD203B41FA5}">
                      <a16:colId xmlns:a16="http://schemas.microsoft.com/office/drawing/2014/main" val="3999482416"/>
                    </a:ext>
                  </a:extLst>
                </a:gridCol>
                <a:gridCol w="5203476">
                  <a:extLst>
                    <a:ext uri="{9D8B030D-6E8A-4147-A177-3AD203B41FA5}">
                      <a16:colId xmlns:a16="http://schemas.microsoft.com/office/drawing/2014/main" val="2046664550"/>
                    </a:ext>
                  </a:extLst>
                </a:gridCol>
              </a:tblGrid>
              <a:tr h="10067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solidFill>
                            <a:schemeClr val="accent1"/>
                          </a:solidFill>
                        </a:rPr>
                        <a:t> ApoB</a:t>
                      </a:r>
                      <a:endParaRPr lang="en-US" sz="2400" b="1">
                        <a:solidFill>
                          <a:schemeClr val="accent1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 Apolipoprotein B (Blood test)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34980492"/>
                  </a:ext>
                </a:extLst>
              </a:tr>
              <a:tr h="100677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 ASCVD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 Atherosclerotic Cardiovascular             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 Disease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69503178"/>
                  </a:ext>
                </a:extLst>
              </a:tr>
              <a:tr h="70035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 CAC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0"/>
                        <a:t> Coronary artery calcium</a:t>
                      </a:r>
                      <a:endParaRPr lang="en-US" sz="240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33593366"/>
                  </a:ext>
                </a:extLst>
              </a:tr>
              <a:tr h="5812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 HDL-C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 High-Density Lipoprotein Cholesterol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82311899"/>
                  </a:ext>
                </a:extLst>
              </a:tr>
              <a:tr h="5812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 LDL-C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 Low-Density Lipoprotein Cholesterol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8571013"/>
                  </a:ext>
                </a:extLst>
              </a:tr>
              <a:tr h="5812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 </a:t>
                      </a:r>
                      <a:r>
                        <a:rPr lang="en-US" sz="2400" b="1" err="1">
                          <a:effectLst/>
                        </a:rPr>
                        <a:t>Lp</a:t>
                      </a:r>
                      <a:r>
                        <a:rPr lang="en-US" sz="2400" b="1">
                          <a:effectLst/>
                        </a:rPr>
                        <a:t>(a)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 Lipoprotein(a)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3127035"/>
                  </a:ext>
                </a:extLst>
              </a:tr>
              <a:tr h="5812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 T2DM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400"/>
                        <a:t> Type 2 Diabetes Mellitus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65581506"/>
                  </a:ext>
                </a:extLst>
              </a:tr>
              <a:tr h="58126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>
                          <a:effectLst/>
                        </a:rPr>
                        <a:t> VLDL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/>
                        <a:t> Very-low-density lipoprotein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26797440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1CC1D4-3C46-8EC2-011E-795B01665E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117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B923B-DFA0-05B3-C9D5-A66D65360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1" y="2780926"/>
            <a:ext cx="3730220" cy="2052637"/>
          </a:xfrm>
        </p:spPr>
        <p:txBody>
          <a:bodyPr>
            <a:noAutofit/>
          </a:bodyPr>
          <a:lstStyle/>
          <a:p>
            <a:r>
              <a:rPr lang="en-US">
                <a:solidFill>
                  <a:srgbClr val="FFFFFF"/>
                </a:solidFill>
              </a:rPr>
              <a:t>Importance of Dyslipidemia Management in ASCVD Prevention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AA3B2-A7C8-8676-14D2-8B30DF5CDF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r>
              <a:rPr lang="en-US"/>
              <a:t>Dyslipidemia is a </a:t>
            </a:r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causal factor </a:t>
            </a:r>
            <a:r>
              <a:rPr lang="en-US"/>
              <a:t>in the </a:t>
            </a:r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development of ASCVD</a:t>
            </a:r>
          </a:p>
          <a:p>
            <a:pPr lvl="1"/>
            <a:r>
              <a:rPr lang="en-US"/>
              <a:t>Nearly 1 in 10 deaths every year can be attributed to high LDL-C levels</a:t>
            </a:r>
          </a:p>
          <a:p>
            <a:r>
              <a:rPr lang="en-US"/>
              <a:t>In most individuals, </a:t>
            </a:r>
            <a:r>
              <a:rPr lang="en-US" b="1">
                <a:solidFill>
                  <a:schemeClr val="accent1">
                    <a:lumMod val="60000"/>
                    <a:lumOff val="40000"/>
                  </a:schemeClr>
                </a:solidFill>
              </a:rPr>
              <a:t>elevated LDL-C is genetically determined</a:t>
            </a:r>
            <a:r>
              <a:rPr lang="en-US"/>
              <a:t>, with diet and lifestyle acting as modulators rather than primary causes.</a:t>
            </a:r>
          </a:p>
          <a:p>
            <a:r>
              <a:rPr lang="en-US">
                <a:latin typeface="Arial"/>
                <a:cs typeface="Arial"/>
              </a:rPr>
              <a:t>Goal with treatment is to reduce cumulative lifetime exposure to LDL-C and prevent ASCVD events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F26D8D-4503-95B5-23C3-C34C1911CEBF}"/>
              </a:ext>
            </a:extLst>
          </p:cNvPr>
          <p:cNvSpPr txBox="1"/>
          <p:nvPr/>
        </p:nvSpPr>
        <p:spPr>
          <a:xfrm>
            <a:off x="0" y="6176963"/>
            <a:ext cx="47115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/>
              <a:t>Circulation</a:t>
            </a:r>
            <a:r>
              <a:rPr lang="en-US"/>
              <a:t>. 2026;153:e1154–e1276.</a:t>
            </a:r>
          </a:p>
          <a:p>
            <a:r>
              <a:rPr lang="en-US"/>
              <a:t>Centers for Disease Control and Prevention.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17D7B2-F0F2-6250-1DE2-068C6BDCA9F4}"/>
              </a:ext>
            </a:extLst>
          </p:cNvPr>
          <p:cNvSpPr txBox="1"/>
          <p:nvPr/>
        </p:nvSpPr>
        <p:spPr>
          <a:xfrm>
            <a:off x="2092732" y="6261033"/>
            <a:ext cx="955894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 fontAlgn="base"/>
            <a:r>
              <a:rPr lang="en-US" sz="1600" i="1"/>
              <a:t>Circulation</a:t>
            </a:r>
            <a:r>
              <a:rPr lang="en-US" sz="1600"/>
              <a:t>. 2026;153:e1154–e1276.​ </a:t>
            </a:r>
          </a:p>
          <a:p>
            <a:pPr algn="r" fontAlgn="base"/>
            <a:r>
              <a:rPr lang="en-US" sz="1600"/>
              <a:t>Centers for Disease Control and Prevention.​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9C6B5F-0889-7002-424A-6FD08CA4A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026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C8828-B5C8-9DB1-FFFF-B75DE99BC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EE798-18EF-F9F5-8E13-7A3FDB6CD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89634"/>
            <a:ext cx="12192000" cy="692346"/>
          </a:xfrm>
        </p:spPr>
        <p:txBody>
          <a:bodyPr>
            <a:noAutofit/>
          </a:bodyPr>
          <a:lstStyle/>
          <a:p>
            <a:pPr algn="ctr"/>
            <a:r>
              <a:rPr lang="en-US" sz="3600"/>
              <a:t>Cumulative LDL-C Exposure and Lifetime ASCVD Risk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A82CE46-284F-16F8-5380-8ABFCC293441}"/>
              </a:ext>
            </a:extLst>
          </p:cNvPr>
          <p:cNvSpPr txBox="1"/>
          <p:nvPr/>
        </p:nvSpPr>
        <p:spPr>
          <a:xfrm>
            <a:off x="8706629" y="1290903"/>
            <a:ext cx="737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240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0F07491-0F5F-ABA1-C357-C73DEE75E1FD}"/>
              </a:ext>
            </a:extLst>
          </p:cNvPr>
          <p:cNvGrpSpPr/>
          <p:nvPr/>
        </p:nvGrpSpPr>
        <p:grpSpPr>
          <a:xfrm>
            <a:off x="2401814" y="1336271"/>
            <a:ext cx="6471558" cy="4928937"/>
            <a:chOff x="102126" y="2043319"/>
            <a:chExt cx="5660372" cy="400232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ED86D92-90DD-AEE9-9730-320E540F89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87200" y="5552804"/>
              <a:ext cx="4852646" cy="0"/>
            </a:xfrm>
            <a:prstGeom prst="line">
              <a:avLst/>
            </a:prstGeom>
            <a:ln w="38100">
              <a:solidFill>
                <a:schemeClr val="tx1"/>
              </a:solidFill>
              <a:head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51D5B8F-C22D-BE3A-CD02-4CDFA75EB772}"/>
                </a:ext>
              </a:extLst>
            </p:cNvPr>
            <p:cNvSpPr txBox="1"/>
            <p:nvPr/>
          </p:nvSpPr>
          <p:spPr>
            <a:xfrm rot="16200000">
              <a:off x="-1497171" y="3696568"/>
              <a:ext cx="3548552" cy="3499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Cumulative Lifetime Risk of MACE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358E78B-BC7B-FBDC-E9D6-E1FFC7B70723}"/>
                </a:ext>
              </a:extLst>
            </p:cNvPr>
            <p:cNvSpPr txBox="1"/>
            <p:nvPr/>
          </p:nvSpPr>
          <p:spPr>
            <a:xfrm>
              <a:off x="753626" y="5524443"/>
              <a:ext cx="418704" cy="27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30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2C7B07E-E3A3-E7EE-2673-F66BB42A4EB5}"/>
                </a:ext>
              </a:extLst>
            </p:cNvPr>
            <p:cNvSpPr txBox="1"/>
            <p:nvPr/>
          </p:nvSpPr>
          <p:spPr>
            <a:xfrm>
              <a:off x="5343794" y="5524443"/>
              <a:ext cx="418704" cy="27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80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5694E55-0E32-082A-C01A-531E13DA2929}"/>
                </a:ext>
              </a:extLst>
            </p:cNvPr>
            <p:cNvSpPr txBox="1"/>
            <p:nvPr/>
          </p:nvSpPr>
          <p:spPr>
            <a:xfrm>
              <a:off x="4481746" y="5524443"/>
              <a:ext cx="418704" cy="27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70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601437-C09A-6B98-5829-FBB86303AF63}"/>
                </a:ext>
              </a:extLst>
            </p:cNvPr>
            <p:cNvSpPr txBox="1"/>
            <p:nvPr/>
          </p:nvSpPr>
          <p:spPr>
            <a:xfrm>
              <a:off x="3535128" y="5524443"/>
              <a:ext cx="418704" cy="27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60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A96859-A2B9-F51A-8749-D8618B202803}"/>
                </a:ext>
              </a:extLst>
            </p:cNvPr>
            <p:cNvSpPr txBox="1"/>
            <p:nvPr/>
          </p:nvSpPr>
          <p:spPr>
            <a:xfrm>
              <a:off x="2588510" y="5524443"/>
              <a:ext cx="418704" cy="27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50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D7AE27A-BC19-0A1A-47A8-E17B39F6F326}"/>
                </a:ext>
              </a:extLst>
            </p:cNvPr>
            <p:cNvSpPr txBox="1"/>
            <p:nvPr/>
          </p:nvSpPr>
          <p:spPr>
            <a:xfrm>
              <a:off x="1663899" y="5524443"/>
              <a:ext cx="418704" cy="27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40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7450E76-7C31-FDDE-93CF-08A82968389A}"/>
                </a:ext>
              </a:extLst>
            </p:cNvPr>
            <p:cNvSpPr txBox="1"/>
            <p:nvPr/>
          </p:nvSpPr>
          <p:spPr>
            <a:xfrm>
              <a:off x="563795" y="5367048"/>
              <a:ext cx="345676" cy="27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86ED085-0931-829E-D60D-AB07DB464E7B}"/>
                </a:ext>
              </a:extLst>
            </p:cNvPr>
            <p:cNvSpPr txBox="1"/>
            <p:nvPr/>
          </p:nvSpPr>
          <p:spPr>
            <a:xfrm>
              <a:off x="417700" y="2043319"/>
              <a:ext cx="644703" cy="27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4CB46B1-83FC-CF0F-E84A-89A77825B5EC}"/>
                </a:ext>
              </a:extLst>
            </p:cNvPr>
            <p:cNvSpPr txBox="1"/>
            <p:nvPr/>
          </p:nvSpPr>
          <p:spPr>
            <a:xfrm>
              <a:off x="417700" y="2879954"/>
              <a:ext cx="644703" cy="27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15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214F9A7-6411-3318-EC98-68527A020D5E}"/>
                </a:ext>
              </a:extLst>
            </p:cNvPr>
            <p:cNvSpPr txBox="1"/>
            <p:nvPr/>
          </p:nvSpPr>
          <p:spPr>
            <a:xfrm>
              <a:off x="527627" y="4516182"/>
              <a:ext cx="644703" cy="27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5C5C8F1-5314-A353-1512-2C30DD7DF910}"/>
                </a:ext>
              </a:extLst>
            </p:cNvPr>
            <p:cNvSpPr txBox="1"/>
            <p:nvPr/>
          </p:nvSpPr>
          <p:spPr>
            <a:xfrm>
              <a:off x="414281" y="3716041"/>
              <a:ext cx="644703" cy="27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F5FDD70-D00B-9E62-8846-97F68A1DCBAA}"/>
                </a:ext>
              </a:extLst>
            </p:cNvPr>
            <p:cNvSpPr txBox="1"/>
            <p:nvPr/>
          </p:nvSpPr>
          <p:spPr>
            <a:xfrm>
              <a:off x="2682131" y="5720752"/>
              <a:ext cx="1118462" cy="324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Age, years</a:t>
              </a: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EB53E45-7D4F-3DA4-C5E5-3534E3F886F2}"/>
              </a:ext>
            </a:extLst>
          </p:cNvPr>
          <p:cNvCxnSpPr>
            <a:cxnSpLocks/>
          </p:cNvCxnSpPr>
          <p:nvPr/>
        </p:nvCxnSpPr>
        <p:spPr>
          <a:xfrm>
            <a:off x="3199814" y="1456141"/>
            <a:ext cx="0" cy="4214190"/>
          </a:xfrm>
          <a:prstGeom prst="line">
            <a:avLst/>
          </a:prstGeom>
          <a:ln w="381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ACEFCFE-028B-B406-754D-BE9648114979}"/>
              </a:ext>
            </a:extLst>
          </p:cNvPr>
          <p:cNvCxnSpPr>
            <a:cxnSpLocks/>
          </p:cNvCxnSpPr>
          <p:nvPr/>
        </p:nvCxnSpPr>
        <p:spPr>
          <a:xfrm>
            <a:off x="8693926" y="1411268"/>
            <a:ext cx="25407" cy="4246998"/>
          </a:xfrm>
          <a:prstGeom prst="line">
            <a:avLst/>
          </a:prstGeom>
          <a:ln w="38100">
            <a:solidFill>
              <a:schemeClr val="tx1"/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>
            <a:extLst>
              <a:ext uri="{FF2B5EF4-FFF2-40B4-BE49-F238E27FC236}">
                <a16:creationId xmlns:a16="http://schemas.microsoft.com/office/drawing/2014/main" id="{51EDBA86-877D-68BA-22EB-56D2E19D083F}"/>
              </a:ext>
            </a:extLst>
          </p:cNvPr>
          <p:cNvSpPr/>
          <p:nvPr/>
        </p:nvSpPr>
        <p:spPr>
          <a:xfrm>
            <a:off x="3276239" y="1456141"/>
            <a:ext cx="2816942" cy="4100052"/>
          </a:xfrm>
          <a:custGeom>
            <a:avLst/>
            <a:gdLst>
              <a:gd name="connsiteX0" fmla="*/ 0 w 2816942"/>
              <a:gd name="connsiteY0" fmla="*/ 4100052 h 4100052"/>
              <a:gd name="connsiteX1" fmla="*/ 766916 w 2816942"/>
              <a:gd name="connsiteY1" fmla="*/ 3805084 h 4100052"/>
              <a:gd name="connsiteX2" fmla="*/ 1946787 w 2816942"/>
              <a:gd name="connsiteY2" fmla="*/ 2566220 h 4100052"/>
              <a:gd name="connsiteX3" fmla="*/ 2816942 w 2816942"/>
              <a:gd name="connsiteY3" fmla="*/ 0 h 4100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6942" h="4100052">
                <a:moveTo>
                  <a:pt x="0" y="4100052"/>
                </a:moveTo>
                <a:cubicBezTo>
                  <a:pt x="221226" y="4080387"/>
                  <a:pt x="442452" y="4060723"/>
                  <a:pt x="766916" y="3805084"/>
                </a:cubicBezTo>
                <a:cubicBezTo>
                  <a:pt x="1091380" y="3549445"/>
                  <a:pt x="1605116" y="3200401"/>
                  <a:pt x="1946787" y="2566220"/>
                </a:cubicBezTo>
                <a:cubicBezTo>
                  <a:pt x="2288458" y="1932039"/>
                  <a:pt x="2552700" y="966019"/>
                  <a:pt x="2816942" y="0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" name="Freeform 62">
            <a:extLst>
              <a:ext uri="{FF2B5EF4-FFF2-40B4-BE49-F238E27FC236}">
                <a16:creationId xmlns:a16="http://schemas.microsoft.com/office/drawing/2014/main" id="{255F66BB-E382-CD2A-B687-11FA635D2DC6}"/>
              </a:ext>
            </a:extLst>
          </p:cNvPr>
          <p:cNvSpPr/>
          <p:nvPr/>
        </p:nvSpPr>
        <p:spPr>
          <a:xfrm>
            <a:off x="3185067" y="1490036"/>
            <a:ext cx="4780757" cy="4078575"/>
          </a:xfrm>
          <a:custGeom>
            <a:avLst/>
            <a:gdLst>
              <a:gd name="connsiteX0" fmla="*/ 0 w 2816942"/>
              <a:gd name="connsiteY0" fmla="*/ 4100052 h 4100052"/>
              <a:gd name="connsiteX1" fmla="*/ 766916 w 2816942"/>
              <a:gd name="connsiteY1" fmla="*/ 3805084 h 4100052"/>
              <a:gd name="connsiteX2" fmla="*/ 1946787 w 2816942"/>
              <a:gd name="connsiteY2" fmla="*/ 2566220 h 4100052"/>
              <a:gd name="connsiteX3" fmla="*/ 2816942 w 2816942"/>
              <a:gd name="connsiteY3" fmla="*/ 0 h 4100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6942" h="4100052">
                <a:moveTo>
                  <a:pt x="0" y="4100052"/>
                </a:moveTo>
                <a:cubicBezTo>
                  <a:pt x="221226" y="4080387"/>
                  <a:pt x="442452" y="4060723"/>
                  <a:pt x="766916" y="3805084"/>
                </a:cubicBezTo>
                <a:cubicBezTo>
                  <a:pt x="1091380" y="3549445"/>
                  <a:pt x="1605116" y="3200401"/>
                  <a:pt x="1946787" y="2566220"/>
                </a:cubicBezTo>
                <a:cubicBezTo>
                  <a:pt x="2288458" y="1932039"/>
                  <a:pt x="2552700" y="966019"/>
                  <a:pt x="2816942" y="0"/>
                </a:cubicBezTo>
              </a:path>
            </a:pathLst>
          </a:custGeom>
          <a:noFill/>
          <a:ln w="3810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4" name="Freeform 63">
            <a:extLst>
              <a:ext uri="{FF2B5EF4-FFF2-40B4-BE49-F238E27FC236}">
                <a16:creationId xmlns:a16="http://schemas.microsoft.com/office/drawing/2014/main" id="{13A53A48-FC3F-8327-80D3-147B46BE3204}"/>
              </a:ext>
            </a:extLst>
          </p:cNvPr>
          <p:cNvSpPr/>
          <p:nvPr/>
        </p:nvSpPr>
        <p:spPr>
          <a:xfrm>
            <a:off x="3224821" y="3528273"/>
            <a:ext cx="5440333" cy="2040337"/>
          </a:xfrm>
          <a:custGeom>
            <a:avLst/>
            <a:gdLst>
              <a:gd name="connsiteX0" fmla="*/ 0 w 2816942"/>
              <a:gd name="connsiteY0" fmla="*/ 4100052 h 4100052"/>
              <a:gd name="connsiteX1" fmla="*/ 766916 w 2816942"/>
              <a:gd name="connsiteY1" fmla="*/ 3805084 h 4100052"/>
              <a:gd name="connsiteX2" fmla="*/ 1946787 w 2816942"/>
              <a:gd name="connsiteY2" fmla="*/ 2566220 h 4100052"/>
              <a:gd name="connsiteX3" fmla="*/ 2816942 w 2816942"/>
              <a:gd name="connsiteY3" fmla="*/ 0 h 4100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6942" h="4100052">
                <a:moveTo>
                  <a:pt x="0" y="4100052"/>
                </a:moveTo>
                <a:cubicBezTo>
                  <a:pt x="221226" y="4080387"/>
                  <a:pt x="442452" y="4060723"/>
                  <a:pt x="766916" y="3805084"/>
                </a:cubicBezTo>
                <a:cubicBezTo>
                  <a:pt x="1091380" y="3549445"/>
                  <a:pt x="1605116" y="3200401"/>
                  <a:pt x="1946787" y="2566220"/>
                </a:cubicBezTo>
                <a:cubicBezTo>
                  <a:pt x="2288458" y="1932039"/>
                  <a:pt x="2552700" y="966019"/>
                  <a:pt x="2816942" y="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5" name="Freeform 64">
            <a:extLst>
              <a:ext uri="{FF2B5EF4-FFF2-40B4-BE49-F238E27FC236}">
                <a16:creationId xmlns:a16="http://schemas.microsoft.com/office/drawing/2014/main" id="{2728103C-C1F5-DFB8-7C9E-17EA4B06A3C4}"/>
              </a:ext>
            </a:extLst>
          </p:cNvPr>
          <p:cNvSpPr/>
          <p:nvPr/>
        </p:nvSpPr>
        <p:spPr>
          <a:xfrm>
            <a:off x="3250836" y="5192268"/>
            <a:ext cx="5383180" cy="376344"/>
          </a:xfrm>
          <a:custGeom>
            <a:avLst/>
            <a:gdLst>
              <a:gd name="connsiteX0" fmla="*/ 0 w 2816942"/>
              <a:gd name="connsiteY0" fmla="*/ 4100052 h 4100052"/>
              <a:gd name="connsiteX1" fmla="*/ 766916 w 2816942"/>
              <a:gd name="connsiteY1" fmla="*/ 3805084 h 4100052"/>
              <a:gd name="connsiteX2" fmla="*/ 1946787 w 2816942"/>
              <a:gd name="connsiteY2" fmla="*/ 2566220 h 4100052"/>
              <a:gd name="connsiteX3" fmla="*/ 2816942 w 2816942"/>
              <a:gd name="connsiteY3" fmla="*/ 0 h 4100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6942" h="4100052">
                <a:moveTo>
                  <a:pt x="0" y="4100052"/>
                </a:moveTo>
                <a:cubicBezTo>
                  <a:pt x="221226" y="4080387"/>
                  <a:pt x="442452" y="4060723"/>
                  <a:pt x="766916" y="3805084"/>
                </a:cubicBezTo>
                <a:cubicBezTo>
                  <a:pt x="1091380" y="3549445"/>
                  <a:pt x="1605116" y="3200401"/>
                  <a:pt x="1946787" y="2566220"/>
                </a:cubicBezTo>
                <a:cubicBezTo>
                  <a:pt x="2288458" y="1932039"/>
                  <a:pt x="2552700" y="966019"/>
                  <a:pt x="2816942" y="0"/>
                </a:cubicBez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91EC54E-593F-5ACD-2069-5BD572B6B362}"/>
              </a:ext>
            </a:extLst>
          </p:cNvPr>
          <p:cNvSpPr txBox="1"/>
          <p:nvPr/>
        </p:nvSpPr>
        <p:spPr>
          <a:xfrm>
            <a:off x="8713525" y="5223028"/>
            <a:ext cx="5928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130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702D533-D2BA-647A-710B-50AC4CDE0043}"/>
              </a:ext>
            </a:extLst>
          </p:cNvPr>
          <p:cNvSpPr txBox="1"/>
          <p:nvPr/>
        </p:nvSpPr>
        <p:spPr>
          <a:xfrm>
            <a:off x="8742444" y="2366602"/>
            <a:ext cx="737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220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54089B8-A25A-A2FF-7E83-202E0F75B7C6}"/>
              </a:ext>
            </a:extLst>
          </p:cNvPr>
          <p:cNvSpPr txBox="1"/>
          <p:nvPr/>
        </p:nvSpPr>
        <p:spPr>
          <a:xfrm>
            <a:off x="8713109" y="4381647"/>
            <a:ext cx="737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170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5937453-304D-D7D7-F76E-166D8BE38402}"/>
              </a:ext>
            </a:extLst>
          </p:cNvPr>
          <p:cNvSpPr txBox="1"/>
          <p:nvPr/>
        </p:nvSpPr>
        <p:spPr>
          <a:xfrm>
            <a:off x="8738535" y="3396259"/>
            <a:ext cx="7370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200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8675BD19-5C8A-EBB5-FAC0-62DA623E6D15}"/>
              </a:ext>
            </a:extLst>
          </p:cNvPr>
          <p:cNvCxnSpPr>
            <a:cxnSpLocks/>
            <a:stCxn id="67" idx="1"/>
          </p:cNvCxnSpPr>
          <p:nvPr/>
        </p:nvCxnSpPr>
        <p:spPr>
          <a:xfrm flipH="1">
            <a:off x="3224821" y="1460180"/>
            <a:ext cx="5481808" cy="29857"/>
          </a:xfrm>
          <a:prstGeom prst="line">
            <a:avLst/>
          </a:prstGeom>
          <a:ln w="25400">
            <a:solidFill>
              <a:schemeClr val="tx1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B716792-0C47-6603-E0B0-EB6D7FD46935}"/>
              </a:ext>
            </a:extLst>
          </p:cNvPr>
          <p:cNvCxnSpPr>
            <a:cxnSpLocks/>
          </p:cNvCxnSpPr>
          <p:nvPr/>
        </p:nvCxnSpPr>
        <p:spPr>
          <a:xfrm flipH="1">
            <a:off x="3193686" y="2529880"/>
            <a:ext cx="5440332" cy="17324"/>
          </a:xfrm>
          <a:prstGeom prst="line">
            <a:avLst/>
          </a:prstGeom>
          <a:ln w="25400">
            <a:solidFill>
              <a:schemeClr val="tx1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EBA3ADE3-C1FE-56D0-CB82-09683637750D}"/>
              </a:ext>
            </a:extLst>
          </p:cNvPr>
          <p:cNvCxnSpPr>
            <a:cxnSpLocks/>
          </p:cNvCxnSpPr>
          <p:nvPr/>
        </p:nvCxnSpPr>
        <p:spPr>
          <a:xfrm flipH="1">
            <a:off x="3214562" y="3577535"/>
            <a:ext cx="5456253" cy="8784"/>
          </a:xfrm>
          <a:prstGeom prst="line">
            <a:avLst/>
          </a:prstGeom>
          <a:ln w="25400">
            <a:solidFill>
              <a:schemeClr val="tx1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B9A8EC10-FBCB-896A-7BFC-46C150AC456D}"/>
              </a:ext>
            </a:extLst>
          </p:cNvPr>
          <p:cNvCxnSpPr>
            <a:cxnSpLocks/>
            <a:stCxn id="69" idx="1"/>
          </p:cNvCxnSpPr>
          <p:nvPr/>
        </p:nvCxnSpPr>
        <p:spPr>
          <a:xfrm flipH="1" flipV="1">
            <a:off x="3214562" y="4533399"/>
            <a:ext cx="5498547" cy="17525"/>
          </a:xfrm>
          <a:prstGeom prst="line">
            <a:avLst/>
          </a:prstGeom>
          <a:ln w="25400">
            <a:solidFill>
              <a:schemeClr val="tx1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71935A79-3BE6-CCF5-0436-6CAAB8E239D5}"/>
              </a:ext>
            </a:extLst>
          </p:cNvPr>
          <p:cNvCxnSpPr>
            <a:cxnSpLocks/>
            <a:stCxn id="66" idx="1"/>
          </p:cNvCxnSpPr>
          <p:nvPr/>
        </p:nvCxnSpPr>
        <p:spPr>
          <a:xfrm flipH="1">
            <a:off x="3204233" y="5392305"/>
            <a:ext cx="5509292" cy="0"/>
          </a:xfrm>
          <a:prstGeom prst="line">
            <a:avLst/>
          </a:prstGeom>
          <a:ln w="25400">
            <a:solidFill>
              <a:schemeClr val="tx1"/>
            </a:solidFill>
            <a:prstDash val="sysDot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5D2A4389-D2E0-27CB-48E5-A91FFAE34EEC}"/>
              </a:ext>
            </a:extLst>
          </p:cNvPr>
          <p:cNvSpPr txBox="1"/>
          <p:nvPr/>
        </p:nvSpPr>
        <p:spPr>
          <a:xfrm>
            <a:off x="2937220" y="5199301"/>
            <a:ext cx="3952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50855FD-A886-CC33-C85E-F33BF2DD377D}"/>
              </a:ext>
            </a:extLst>
          </p:cNvPr>
          <p:cNvSpPr txBox="1"/>
          <p:nvPr/>
        </p:nvSpPr>
        <p:spPr>
          <a:xfrm>
            <a:off x="4215512" y="1587651"/>
            <a:ext cx="1734264" cy="554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50% higher </a:t>
            </a:r>
          </a:p>
          <a:p>
            <a:pPr marL="0" marR="0" lvl="0" indent="0" algn="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LDL-C Level 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8AF3D33-7259-85EA-3301-EEE71EA3B816}"/>
              </a:ext>
            </a:extLst>
          </p:cNvPr>
          <p:cNvSpPr txBox="1"/>
          <p:nvPr/>
        </p:nvSpPr>
        <p:spPr>
          <a:xfrm>
            <a:off x="5880399" y="1992565"/>
            <a:ext cx="1663915" cy="554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Average LDL-C Level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DA5AD81-FEAC-D0D4-4D17-31B352384E4E}"/>
              </a:ext>
            </a:extLst>
          </p:cNvPr>
          <p:cNvSpPr txBox="1"/>
          <p:nvPr/>
        </p:nvSpPr>
        <p:spPr>
          <a:xfrm>
            <a:off x="6670931" y="3007960"/>
            <a:ext cx="2036941" cy="554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30% Lower LDL-C Level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1B5CFEE-422F-6625-3DC5-DD9B337D797F}"/>
              </a:ext>
            </a:extLst>
          </p:cNvPr>
          <p:cNvSpPr txBox="1"/>
          <p:nvPr/>
        </p:nvSpPr>
        <p:spPr>
          <a:xfrm>
            <a:off x="6675263" y="4665622"/>
            <a:ext cx="2057880" cy="554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&gt;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50% Lower LDL-C Level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1237FF4-8C08-5562-F939-E62755FE7661}"/>
              </a:ext>
            </a:extLst>
          </p:cNvPr>
          <p:cNvSpPr txBox="1"/>
          <p:nvPr/>
        </p:nvSpPr>
        <p:spPr>
          <a:xfrm rot="5400000">
            <a:off x="7126021" y="3476982"/>
            <a:ext cx="47003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Cumulative Lifetime LDL-C Exposure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5803C1-24F9-0A2A-EAA4-55E233CAC789}"/>
              </a:ext>
            </a:extLst>
          </p:cNvPr>
          <p:cNvSpPr txBox="1"/>
          <p:nvPr/>
        </p:nvSpPr>
        <p:spPr>
          <a:xfrm>
            <a:off x="2092732" y="6261033"/>
            <a:ext cx="9558941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endParaRPr lang="en-US" sz="1600"/>
          </a:p>
          <a:p>
            <a:pPr algn="r"/>
            <a:r>
              <a:rPr lang="en-US" sz="1600"/>
              <a:t>Nature Reviews Cardiology | Volume 21 | October 2024 | 701–716 701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07C7E0B8-00FA-CC2F-385F-5DF2F05FA757}"/>
              </a:ext>
            </a:extLst>
          </p:cNvPr>
          <p:cNvSpPr/>
          <p:nvPr/>
        </p:nvSpPr>
        <p:spPr>
          <a:xfrm>
            <a:off x="1516654" y="6157097"/>
            <a:ext cx="3496780" cy="603445"/>
          </a:xfrm>
          <a:prstGeom prst="roundRect">
            <a:avLst>
              <a:gd name="adj" fmla="val 15325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>
                <a:solidFill>
                  <a:schemeClr val="accent1"/>
                </a:solidFill>
              </a:rPr>
              <a:t>FH: familial hypercholesterolemia MACE: major adverse CV event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5BAA87-2396-B065-2440-A9D4FAD7F4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1D71972-4D9B-4849-B57D-2F08B444211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225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64" grpId="0" animBg="1"/>
      <p:bldP spid="65" grpId="0" animBg="1"/>
      <p:bldP spid="97" grpId="0"/>
      <p:bldP spid="98" grpId="0"/>
      <p:bldP spid="99" grpId="0"/>
      <p:bldP spid="100" grpId="0"/>
    </p:bldLst>
  </p:timing>
</p:sld>
</file>

<file path=ppt/theme/theme1.xml><?xml version="1.0" encoding="utf-8"?>
<a:theme xmlns:a="http://schemas.openxmlformats.org/drawingml/2006/main" name="Office Theme">
  <a:themeElements>
    <a:clrScheme name="CDPH Color Palette">
      <a:dk1>
        <a:srgbClr val="141F68"/>
      </a:dk1>
      <a:lt1>
        <a:srgbClr val="FFFFFF"/>
      </a:lt1>
      <a:dk2>
        <a:srgbClr val="411162"/>
      </a:dk2>
      <a:lt2>
        <a:srgbClr val="A8D3C9"/>
      </a:lt2>
      <a:accent1>
        <a:srgbClr val="002495"/>
      </a:accent1>
      <a:accent2>
        <a:srgbClr val="9C1D96"/>
      </a:accent2>
      <a:accent3>
        <a:srgbClr val="AE5018"/>
      </a:accent3>
      <a:accent4>
        <a:srgbClr val="007887"/>
      </a:accent4>
      <a:accent5>
        <a:srgbClr val="0077CF"/>
      </a:accent5>
      <a:accent6>
        <a:srgbClr val="141F68"/>
      </a:accent6>
      <a:hlink>
        <a:srgbClr val="0077CF"/>
      </a:hlink>
      <a:folHlink>
        <a:srgbClr val="9C1D9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DPH_PowerPointTemplate" id="{F792BC48-EDA7-4208-B37D-23197145A8E4}" vid="{5B70F584-CCEA-4408-AAE3-E6432EB521B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30d9947-4a96-4001-ae1e-457217792dbd">
      <Terms xmlns="http://schemas.microsoft.com/office/infopath/2007/PartnerControls"/>
    </lcf76f155ced4ddcb4097134ff3c332f>
    <TaxCatchAll xmlns="92320d63-8b77-4004-9c0a-66cb322bfdec" xsi:nil="true"/>
    <Order0 xmlns="330d9947-4a96-4001-ae1e-457217792dbd" xsi:nil="true"/>
    <PublishedDate xmlns="330d9947-4a96-4001-ae1e-457217792dbd" xsi:nil="true"/>
    <SortOrder xmlns="330d9947-4a96-4001-ae1e-457217792db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36281ADE13BD040AE1C01CBF0FAB752" ma:contentTypeVersion="23" ma:contentTypeDescription="Create a new document." ma:contentTypeScope="" ma:versionID="0725b4f10a30640915c512c59ff12b34">
  <xsd:schema xmlns:xsd="http://www.w3.org/2001/XMLSchema" xmlns:xs="http://www.w3.org/2001/XMLSchema" xmlns:p="http://schemas.microsoft.com/office/2006/metadata/properties" xmlns:ns2="330d9947-4a96-4001-ae1e-457217792dbd" xmlns:ns3="92320d63-8b77-4004-9c0a-66cb322bfdec" targetNamespace="http://schemas.microsoft.com/office/2006/metadata/properties" ma:root="true" ma:fieldsID="3a8bf8cfe9f3b6a1fddaee9fe0659ebf" ns2:_="" ns3:_="">
    <xsd:import namespace="330d9947-4a96-4001-ae1e-457217792dbd"/>
    <xsd:import namespace="92320d63-8b77-4004-9c0a-66cb322bfd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PublishedDa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SortOrder" minOccurs="0"/>
                <xsd:element ref="ns2:Order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0d9947-4a96-4001-ae1e-457217792d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PublishedDate" ma:index="20" nillable="true" ma:displayName="Published Date" ma:format="DateOnly" ma:internalName="PublishedDate">
      <xsd:simpleType>
        <xsd:restriction base="dms:DateTime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d85898b0-629b-46d0-975d-bb6888cf1a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  <xsd:element name="SortOrder" ma:index="28" nillable="true" ma:displayName="SortOrder" ma:format="Dropdown" ma:internalName="SortOrder">
      <xsd:simpleType>
        <xsd:restriction base="dms:Text">
          <xsd:maxLength value="255"/>
        </xsd:restriction>
      </xsd:simpleType>
    </xsd:element>
    <xsd:element name="Order0" ma:index="29" nillable="true" ma:displayName="Order" ma:format="Dropdown" ma:internalName="Order0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320d63-8b77-4004-9c0a-66cb322bfdec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a02d1582-2c88-4c32-8022-472af100ba87}" ma:internalName="TaxCatchAll" ma:showField="CatchAllData" ma:web="92320d63-8b77-4004-9c0a-66cb322bfd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AADA683-C94D-49F5-A094-9EF68F35D082}">
  <ds:schemaRefs>
    <ds:schemaRef ds:uri="92320d63-8b77-4004-9c0a-66cb322bfdec"/>
    <ds:schemaRef ds:uri="http://schemas.microsoft.com/office/2006/documentManagement/types"/>
    <ds:schemaRef ds:uri="http://purl.org/dc/dcmitype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330d9947-4a96-4001-ae1e-457217792dbd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704ED37-FEBD-4693-8E46-FB2A0086F42F}">
  <ds:schemaRefs>
    <ds:schemaRef ds:uri="330d9947-4a96-4001-ae1e-457217792dbd"/>
    <ds:schemaRef ds:uri="92320d63-8b77-4004-9c0a-66cb322bfde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D20C666-19AC-43AB-87F2-6473B2AC76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1311</TotalTime>
  <Words>4511</Words>
  <Application>Microsoft Macintosh PowerPoint</Application>
  <PresentationFormat>Widescreen</PresentationFormat>
  <Paragraphs>676</Paragraphs>
  <Slides>55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61" baseType="lpstr">
      <vt:lpstr>Aptos</vt:lpstr>
      <vt:lpstr>Arial</vt:lpstr>
      <vt:lpstr>Calibri</vt:lpstr>
      <vt:lpstr>Lato</vt:lpstr>
      <vt:lpstr>Wingdings</vt:lpstr>
      <vt:lpstr>Office Theme</vt:lpstr>
      <vt:lpstr>Overview of the 2026 AHA/ACC/Multi-society Dyslipidemia Guidelines</vt:lpstr>
      <vt:lpstr>HeartBeat California Program</vt:lpstr>
      <vt:lpstr>Today’s Agenda</vt:lpstr>
      <vt:lpstr>How to Claim Your CME</vt:lpstr>
      <vt:lpstr>Dave L. Dixon PharmD, FACC, FAHA, FCCP, FNLA, BCACP, CLS</vt:lpstr>
      <vt:lpstr>Learning Objectives</vt:lpstr>
      <vt:lpstr>Commonly Used Acronyms</vt:lpstr>
      <vt:lpstr>Importance of Dyslipidemia Management in ASCVD Prevention   </vt:lpstr>
      <vt:lpstr>Cumulative LDL-C Exposure and Lifetime ASCVD Risk</vt:lpstr>
      <vt:lpstr>Lower LDL-C for Longer is BEST</vt:lpstr>
      <vt:lpstr>ASCVD Risk Assessment, Goal Setting, and Statin Intensity</vt:lpstr>
      <vt:lpstr>ASCVD Risk Categories</vt:lpstr>
      <vt:lpstr>Principles of LDL-C Goal Setting</vt:lpstr>
      <vt:lpstr>LDL-C Goals for ASCVD Risk Reduction</vt:lpstr>
      <vt:lpstr>LDL-C Goals for ASCVD Risk Reduction</vt:lpstr>
      <vt:lpstr>LDL-C Goals for ASCVD Risk Reduction</vt:lpstr>
      <vt:lpstr>Can LDL-C Be Too Low?</vt:lpstr>
      <vt:lpstr>Statins are First Line for Reducing  LDL-C and ASCVD Risk</vt:lpstr>
      <vt:lpstr>Which Statin Intensity Do I Use?</vt:lpstr>
      <vt:lpstr>Frequently Asked Questions: Statin Therapy</vt:lpstr>
      <vt:lpstr>Frequently Asked Questions: Statin Therapy</vt:lpstr>
      <vt:lpstr>PowerPoint Presentation</vt:lpstr>
      <vt:lpstr>Clinical ASCVD: Very High Risk</vt:lpstr>
      <vt:lpstr>Subclinical Atherosclerosis</vt:lpstr>
      <vt:lpstr>Severe Hypercholesterolemia (LDL-C ≥190 mg/dL)</vt:lpstr>
      <vt:lpstr>Diabetes Mellitus (Type 1 and 2)</vt:lpstr>
      <vt:lpstr>Calculate-Personalize-Reclassify (CPR) Framework for Risk Evaluation in Primary Prevention</vt:lpstr>
      <vt:lpstr>PREVENT-ASCVD Risk Score</vt:lpstr>
      <vt:lpstr>PREVENT-CVD Calculator  In Action</vt:lpstr>
      <vt:lpstr>PREVENT-ASCVD Score Interpretation</vt:lpstr>
      <vt:lpstr>Risk Factor vs. Risk-Enhancing Factor</vt:lpstr>
      <vt:lpstr>Risk-Enhancing Factors – Primary Prevention For patients at borderline PREVENT-ASCVD risk</vt:lpstr>
      <vt:lpstr>Lipid Measurement Controversy</vt:lpstr>
      <vt:lpstr>ApoB Particles Drive ASCVD Risk</vt:lpstr>
      <vt:lpstr>Which Patient is at Higher Risk?</vt:lpstr>
      <vt:lpstr>Comparison of Lipid Measurements</vt:lpstr>
      <vt:lpstr>Guideline Recommendations on Lipid Testing</vt:lpstr>
      <vt:lpstr>Follow up</vt:lpstr>
      <vt:lpstr>Lipoprotein(a)</vt:lpstr>
      <vt:lpstr>Role of Non-Statin Therapy to Reduce LDL-C and ASCVD Risk</vt:lpstr>
      <vt:lpstr>Comparison of LDL-C Lowering Non-Statins</vt:lpstr>
      <vt:lpstr>Not Recommended for ASCVD Risk Reduction Due to Lack of Benefit</vt:lpstr>
      <vt:lpstr>Management of              High Triglycerides</vt:lpstr>
      <vt:lpstr>What do elevated triglycerides tell us?</vt:lpstr>
      <vt:lpstr>STEP 1  Evaluate and Address Secondary Causes</vt:lpstr>
      <vt:lpstr>PowerPoint Presentation</vt:lpstr>
      <vt:lpstr>PowerPoint Presentation</vt:lpstr>
      <vt:lpstr>HDL Cholesterol: More Questions than Answers</vt:lpstr>
      <vt:lpstr>Patient Case Scenario</vt:lpstr>
      <vt:lpstr>Patient Case Scenario</vt:lpstr>
      <vt:lpstr>Patient Case Scenario</vt:lpstr>
      <vt:lpstr>Patient Case Scenario</vt:lpstr>
      <vt:lpstr>Key Updates: 2026 Dyslipidemia Guideline​</vt:lpstr>
      <vt:lpstr>Take Home Points</vt:lpstr>
      <vt:lpstr>PowerPoint Presentation</vt:lpstr>
    </vt:vector>
  </TitlesOfParts>
  <Company>Department of Public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CDPH PowerPoint Template</dc:title>
  <dc:creator>Newman, Nicole@CDPH</dc:creator>
  <cp:lastModifiedBy>Dave Dixon</cp:lastModifiedBy>
  <cp:revision>5</cp:revision>
  <dcterms:created xsi:type="dcterms:W3CDTF">2024-09-25T18:10:48Z</dcterms:created>
  <dcterms:modified xsi:type="dcterms:W3CDTF">2026-07-16T18:17:09Z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0x010100036281ADE13BD040AE1C01CBF0FAB752</vt:lpwstr>
  </property>
  <property fmtid="{D5CDD505-2E9C-101B-9397-08002B2CF9AE}" pid="3" name="ClassificationContentMarkingFooterLocations">
    <vt:lpwstr>Office Theme:5</vt:lpwstr>
  </property>
  <property fmtid="{D5CDD505-2E9C-101B-9397-08002B2CF9AE}" pid="4" name="ClassificationContentMarkingFooterText">
    <vt:lpwstr>Confidential - Low</vt:lpwstr>
  </property>
  <property fmtid="{D5CDD505-2E9C-101B-9397-08002B2CF9AE}" pid="5" name="MSIP_Label_213b91bf-ff26-4203-8076-653b9b8a5c80_Enabled">
    <vt:lpwstr>true</vt:lpwstr>
  </property>
  <property fmtid="{D5CDD505-2E9C-101B-9397-08002B2CF9AE}" pid="6" name="MSIP_Label_213b91bf-ff26-4203-8076-653b9b8a5c80_SetDate">
    <vt:lpwstr>2026-01-27T00:31:01Z</vt:lpwstr>
  </property>
  <property fmtid="{D5CDD505-2E9C-101B-9397-08002B2CF9AE}" pid="7" name="MSIP_Label_213b91bf-ff26-4203-8076-653b9b8a5c80_Method">
    <vt:lpwstr>Standard</vt:lpwstr>
  </property>
  <property fmtid="{D5CDD505-2E9C-101B-9397-08002B2CF9AE}" pid="8" name="MSIP_Label_213b91bf-ff26-4203-8076-653b9b8a5c80_Name">
    <vt:lpwstr>Confidential - Low</vt:lpwstr>
  </property>
  <property fmtid="{D5CDD505-2E9C-101B-9397-08002B2CF9AE}" pid="9" name="MSIP_Label_213b91bf-ff26-4203-8076-653b9b8a5c80_SiteId">
    <vt:lpwstr>1f311b51-f6d9-4153-9bac-55e0ef9641b8</vt:lpwstr>
  </property>
  <property fmtid="{D5CDD505-2E9C-101B-9397-08002B2CF9AE}" pid="10" name="MSIP_Label_213b91bf-ff26-4203-8076-653b9b8a5c80_ActionId">
    <vt:lpwstr>ab922c2c-7bea-442a-9d35-0ff9903726ce</vt:lpwstr>
  </property>
  <property fmtid="{D5CDD505-2E9C-101B-9397-08002B2CF9AE}" pid="11" name="MSIP_Label_213b91bf-ff26-4203-8076-653b9b8a5c80_ContentBits">
    <vt:lpwstr>0</vt:lpwstr>
  </property>
  <property fmtid="{D5CDD505-2E9C-101B-9397-08002B2CF9AE}" pid="12" name="MSIP_Label_213b91bf-ff26-4203-8076-653b9b8a5c80_Tag">
    <vt:lpwstr>10, 3, 0, 2</vt:lpwstr>
  </property>
  <property fmtid="{D5CDD505-2E9C-101B-9397-08002B2CF9AE}" pid="13" name="MediaServiceImageTags">
    <vt:lpwstr/>
  </property>
</Properties>
</file>