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44_CBAE07DF.xml" ContentType="application/vnd.ms-powerpoint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modernComment_14C_FDF24FD7.xml" ContentType="application/vnd.ms-powerpoint.comments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3"/>
  </p:notesMasterIdLst>
  <p:sldIdLst>
    <p:sldId id="312" r:id="rId5"/>
    <p:sldId id="377" r:id="rId6"/>
    <p:sldId id="375" r:id="rId7"/>
    <p:sldId id="374" r:id="rId8"/>
    <p:sldId id="376" r:id="rId9"/>
    <p:sldId id="313" r:id="rId10"/>
    <p:sldId id="314" r:id="rId11"/>
    <p:sldId id="315" r:id="rId12"/>
    <p:sldId id="317" r:id="rId13"/>
    <p:sldId id="372" r:id="rId14"/>
    <p:sldId id="320" r:id="rId15"/>
    <p:sldId id="321" r:id="rId16"/>
    <p:sldId id="324" r:id="rId17"/>
    <p:sldId id="325" r:id="rId18"/>
    <p:sldId id="326" r:id="rId19"/>
    <p:sldId id="328" r:id="rId20"/>
    <p:sldId id="329" r:id="rId21"/>
    <p:sldId id="330" r:id="rId22"/>
    <p:sldId id="331" r:id="rId23"/>
    <p:sldId id="333" r:id="rId24"/>
    <p:sldId id="334" r:id="rId25"/>
    <p:sldId id="335" r:id="rId26"/>
    <p:sldId id="336" r:id="rId27"/>
    <p:sldId id="337" r:id="rId28"/>
    <p:sldId id="347" r:id="rId29"/>
    <p:sldId id="349" r:id="rId30"/>
    <p:sldId id="350" r:id="rId31"/>
    <p:sldId id="378" r:id="rId32"/>
    <p:sldId id="316" r:id="rId33"/>
    <p:sldId id="362" r:id="rId34"/>
    <p:sldId id="363" r:id="rId35"/>
    <p:sldId id="322" r:id="rId36"/>
    <p:sldId id="323" r:id="rId37"/>
    <p:sldId id="354" r:id="rId38"/>
    <p:sldId id="355" r:id="rId39"/>
    <p:sldId id="356" r:id="rId40"/>
    <p:sldId id="357" r:id="rId41"/>
    <p:sldId id="344" r:id="rId42"/>
    <p:sldId id="358" r:id="rId43"/>
    <p:sldId id="332" r:id="rId44"/>
    <p:sldId id="364" r:id="rId45"/>
    <p:sldId id="365" r:id="rId46"/>
    <p:sldId id="367" r:id="rId47"/>
    <p:sldId id="368" r:id="rId48"/>
    <p:sldId id="369" r:id="rId49"/>
    <p:sldId id="370" r:id="rId50"/>
    <p:sldId id="256" r:id="rId51"/>
    <p:sldId id="373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9BC41B-5CCB-E82F-F62A-8D1527A42D03}" name="Tara Pfund" initials="TP" userId="S::tara.pfund@innovationhorizons.net::3705ba9d-79a5-4692-aa96-a452e5457423" providerId="AD"/>
  <p188:author id="{B2157294-653C-DD81-B9D3-CCFB958A860B}" name="Melanie Plotke" initials="MP" userId="S::melanie.plotke@innovationhorizons.net::0095ef06-8c0c-40fa-b5f8-a25d2e68de5e" providerId="AD"/>
  <p188:author id="{8DFFB895-D4F0-10B2-6B5B-AF548449898E}" name="Isabella Cooney" initials="" userId="S::isabella.cooney@innovationhorizons.net::6d2abf26-e345-4500-b43a-75fb1969ee99" providerId="AD"/>
  <p188:author id="{342BF8CB-8683-31A0-C2BB-19AF7E50FEDA}" name="Zarah Mayewski" initials="ZM" userId="S::zarah.mayewski@innovationhorizons.net::6c232792-4a70-4ee0-9949-f0cd9582bbef" providerId="AD"/>
  <p188:author id="{C048CCFB-A58C-B095-77BC-001356BD74C7}" name="Guest User" initials="GU" userId="S::urn:spo:tenantanon#6d597f2e-d03b-4792-8ce2-4c42c31487be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51E28"/>
    <a:srgbClr val="71BEE3"/>
    <a:srgbClr val="C10E20"/>
    <a:srgbClr val="EDD3EB"/>
    <a:srgbClr val="A8D3C9"/>
    <a:srgbClr val="C6E5F4"/>
    <a:srgbClr val="E9D4E9"/>
    <a:srgbClr val="902A92"/>
    <a:srgbClr val="0024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59"/>
    <p:restoredTop sz="94634"/>
  </p:normalViewPr>
  <p:slideViewPr>
    <p:cSldViewPr snapToGrid="0">
      <p:cViewPr varScale="1">
        <p:scale>
          <a:sx n="162" d="100"/>
          <a:sy n="162" d="100"/>
        </p:scale>
        <p:origin x="11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% BP Control by Race/Ethnicity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51-5044-BB22-30B25C27190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351-5044-BB22-30B25C27190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351-5044-BB22-30B25C271907}"/>
              </c:ext>
            </c:extLst>
          </c:dPt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351-5044-BB22-30B25C271907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51-5044-BB22-30B25C271907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51-5044-BB22-30B25C271907}"/>
                </c:ext>
              </c:extLst>
            </c:dLbl>
            <c:dLbl>
              <c:idx val="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51-5044-BB22-30B25C2719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non-Hispanic White</c:v>
                </c:pt>
                <c:pt idx="1">
                  <c:v>non-Hispanic Black</c:v>
                </c:pt>
                <c:pt idx="2">
                  <c:v>Hispanic</c:v>
                </c:pt>
                <c:pt idx="3">
                  <c:v>non-Hispanic Asian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32</c:v>
                </c:pt>
                <c:pt idx="1">
                  <c:v>25</c:v>
                </c:pt>
                <c:pt idx="2">
                  <c:v>25</c:v>
                </c:pt>
                <c:pt idx="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51-5044-BB22-30B25C271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-27"/>
        <c:axId val="1802042240"/>
        <c:axId val="1802034176"/>
      </c:barChart>
      <c:catAx>
        <c:axId val="180204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2034176"/>
        <c:crosses val="autoZero"/>
        <c:auto val="1"/>
        <c:lblAlgn val="ctr"/>
        <c:lblOffset val="100"/>
        <c:noMultiLvlLbl val="0"/>
      </c:catAx>
      <c:valAx>
        <c:axId val="1802034176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>
                    <a:solidFill>
                      <a:schemeClr val="tx1"/>
                    </a:solidFill>
                  </a:rPr>
                  <a:t>Proportion</a:t>
                </a:r>
                <a:r>
                  <a:rPr lang="en-US" sz="1800" baseline="0">
                    <a:solidFill>
                      <a:schemeClr val="tx1"/>
                    </a:solidFill>
                  </a:rPr>
                  <a:t> with Controlled BP, %</a:t>
                </a:r>
                <a:endParaRPr lang="en-US" sz="18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2799224709639005E-2"/>
              <c:y val="0.204403655258633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2042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44_CBAE07D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20C7DB8-8A2C-49FD-BFCE-F1EE4386C5BF}" authorId="{919BC41B-5CCB-E82F-F62A-8D1527A42D03}" status="resolved" created="2026-04-26T18:38:34.89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417180127" sldId="324"/>
      <ac:spMk id="3" creationId="{1A09AF34-5982-DF65-5E02-3F590E99FB15}"/>
      <ac:txMk cp="57" len="4">
        <ac:context len="227" hash="1717489576"/>
      </ac:txMk>
    </ac:txMkLst>
    <p188:replyLst>
      <p188:reply id="{969EDE56-1B42-4577-A226-0FF364C62803}" authorId="{C048CCFB-A58C-B095-77BC-001356BD74C7}" created="2026-04-28T14:44:55.539">
        <p188:txBody>
          <a:bodyPr/>
          <a:lstStyle/>
          <a:p>
            <a:r>
              <a:rPr lang="en-US"/>
              <a:t>Home BP monitoring is preferred and used in the guidelines, not SMBP. Ambulatory BP monitoring is different and illustrated in the top image. I labeled them to help.</a:t>
            </a:r>
          </a:p>
        </p188:txBody>
      </p188:reply>
    </p188:replyLst>
    <p188:txBody>
      <a:bodyPr/>
      <a:lstStyle/>
      <a:p>
        <a:r>
          <a:rPr lang="en-US"/>
          <a:t>Define acronyms? I usually SMBP</a:t>
        </a:r>
      </a:p>
    </p188:txBody>
  </p188:cm>
</p188:cmLst>
</file>

<file path=ppt/comments/modernComment_14C_FDF24FD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A85A73D-F1D1-4C79-9406-619CE9BD60DC}" authorId="{342BF8CB-8683-31A0-C2BB-19AF7E50FEDA}" status="resolved" created="2026-04-22T14:16:12.35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60515799" sldId="332"/>
      <ac:spMk id="2" creationId="{65C0D634-5F4D-0F6B-1218-FAC8FB161810}"/>
      <ac:txMk cp="12" len="13">
        <ac:context len="26" hash="381393395"/>
      </ac:txMk>
    </ac:txMkLst>
    <p188:pos x="6167886" y="618226"/>
    <p188:replyLst>
      <p188:reply id="{55F756B9-1C30-4042-BF4B-4366B5EC7082}" authorId="{C048CCFB-A58C-B095-77BC-001356BD74C7}" created="2026-04-28T14:55:20.002">
        <p188:txBody>
          <a:bodyPr/>
          <a:lstStyle/>
          <a:p>
            <a:r>
              <a:rPr lang="en-US"/>
              <a:t>added</a:t>
            </a:r>
          </a:p>
        </p188:txBody>
      </p188:reply>
    </p188:replyLst>
    <p188:txBody>
      <a:bodyPr/>
      <a:lstStyle/>
      <a:p>
        <a:r>
          <a:rPr lang="en-US"/>
          <a:t>what are the first line medications? 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7F48EC-41A2-9A44-828F-6F295E1A133A}" type="doc">
      <dgm:prSet loTypeId="urn:microsoft.com/office/officeart/2005/8/layout/v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C04536-99EB-DD45-B331-32BB32204124}">
      <dgm:prSet phldrT="[Text]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Use access link + code sent by email after the session ​</a:t>
          </a:r>
          <a:endParaRPr lang="en-US">
            <a:solidFill>
              <a:srgbClr val="000000"/>
            </a:solidFill>
          </a:endParaRPr>
        </a:p>
      </dgm:t>
    </dgm:pt>
    <dgm:pt modelId="{054AFC86-D4D9-C247-8980-61477298B3E4}" type="parTrans" cxnId="{6E227A7A-BCA2-7F47-9A6E-C58A44345FE9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5A48A7E7-CAF9-784A-AC1F-B6604F59BEB1}" type="sibTrans" cxnId="{6E227A7A-BCA2-7F47-9A6E-C58A44345FE9}">
      <dgm:prSet/>
      <dgm:spPr>
        <a:solidFill>
          <a:schemeClr val="bg2">
            <a:lumMod val="50000"/>
            <a:alpha val="90000"/>
          </a:schemeClr>
        </a:solidFill>
        <a:ln>
          <a:solidFill>
            <a:schemeClr val="bg2">
              <a:lumMod val="50000"/>
              <a:alpha val="90000"/>
            </a:schemeClr>
          </a:solidFill>
        </a:ln>
      </dgm:spPr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BB6F8FEB-3D33-8745-A017-4408A56A04B9}">
      <dgm:prSet phldrT="[Text]" phldr="1"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7E66B65-2F3F-3C40-BF14-0288CC144F15}" type="parTrans" cxnId="{93F83957-07FF-FD4B-939B-EC7525CDCDD8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02075B65-582F-8D4D-9DCE-5D4F9FFAB08D}" type="sibTrans" cxnId="{93F83957-07FF-FD4B-939B-EC7525CDCDD8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4C216AD8-D2A5-5D46-A535-B0056AE5F4D7}">
      <dgm:prSet phldrT="[Text]" phldr="1"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508479E5-EE86-1749-8D3C-582F114D40B3}" type="parTrans" cxnId="{DE27B30D-FA22-DC4E-AC94-2B13C49990CD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B452D66-FD37-874D-9C16-87EB67264A62}" type="sibTrans" cxnId="{DE27B30D-FA22-DC4E-AC94-2B13C49990CD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C80CF14F-4937-4C48-9E06-3BBAD79D42D9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Enroll in the course using the link ​</a:t>
          </a:r>
        </a:p>
      </dgm:t>
    </dgm:pt>
    <dgm:pt modelId="{7E6AED42-5054-1040-84DA-23A05D920489}" type="parTrans" cxnId="{E934DB4F-F255-3C48-85E2-EA39BC04A3D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057F8291-C281-8B49-85FA-E9AC46B0C0B3}" type="sibTrans" cxnId="{E934DB4F-F255-3C48-85E2-EA39BC04A3D1}">
      <dgm:prSet/>
      <dgm:spPr>
        <a:solidFill>
          <a:schemeClr val="bg2">
            <a:lumMod val="50000"/>
            <a:alpha val="90000"/>
          </a:schemeClr>
        </a:solidFill>
        <a:ln>
          <a:solidFill>
            <a:schemeClr val="bg2">
              <a:lumMod val="50000"/>
              <a:alpha val="90000"/>
            </a:schemeClr>
          </a:solidFill>
        </a:ln>
      </dgm:spPr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F3D0A97F-AD81-4D41-B3F8-A10B8F0CA2D7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Enter access code to unlock content ​</a:t>
          </a:r>
        </a:p>
      </dgm:t>
    </dgm:pt>
    <dgm:pt modelId="{C8885B32-117C-9342-9C01-F48D0227442C}" type="parTrans" cxnId="{2107C27E-8C78-D247-9263-92FD5D06B0D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5F3164F-5FB8-4B43-8FC2-A4670F8C4AA1}" type="sibTrans" cxnId="{2107C27E-8C78-D247-9263-92FD5D06B0DE}">
      <dgm:prSet/>
      <dgm:spPr>
        <a:solidFill>
          <a:schemeClr val="bg2">
            <a:lumMod val="50000"/>
            <a:alpha val="90000"/>
          </a:schemeClr>
        </a:solidFill>
        <a:ln>
          <a:solidFill>
            <a:schemeClr val="bg2">
              <a:lumMod val="50000"/>
              <a:alpha val="90000"/>
            </a:schemeClr>
          </a:solidFill>
        </a:ln>
      </dgm:spPr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BA432733-563A-FE4A-AA20-28BE9219981F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Complete knowledge checks and evaluation ​</a:t>
          </a:r>
        </a:p>
      </dgm:t>
    </dgm:pt>
    <dgm:pt modelId="{A4CFC9E4-67E4-9E43-B4DE-02ABF6BBDA42}" type="parTrans" cxnId="{A92D9C28-9F59-4D4C-844B-ADE8E15D8F0B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73B9CFBB-43D4-964F-BF78-F07C91DF757C}" type="sibTrans" cxnId="{A92D9C28-9F59-4D4C-844B-ADE8E15D8F0B}">
      <dgm:prSet/>
      <dgm:spPr>
        <a:solidFill>
          <a:schemeClr val="bg2">
            <a:lumMod val="50000"/>
            <a:alpha val="90000"/>
          </a:schemeClr>
        </a:solidFill>
        <a:ln>
          <a:solidFill>
            <a:schemeClr val="bg2">
              <a:lumMod val="50000"/>
              <a:alpha val="90000"/>
            </a:schemeClr>
          </a:solidFill>
        </a:ln>
      </dgm:spPr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6B8399F9-2FB7-8A45-AD89-594DFAA11564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Claim credit and download certificate​</a:t>
          </a:r>
        </a:p>
      </dgm:t>
    </dgm:pt>
    <dgm:pt modelId="{FEBD98D9-22B3-C74D-BE10-AFA9D4757AEF}" type="parTrans" cxnId="{ECD93725-9771-B240-9164-F79C9AD2A618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5FE9E7A0-091B-2D41-8DC5-5A254FE0B97A}" type="sibTrans" cxnId="{ECD93725-9771-B240-9164-F79C9AD2A618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2103CC0-F379-5C42-AF27-EA293587FDFE}">
      <dgm:prSet/>
      <dgm:spPr/>
      <dgm:t>
        <a:bodyPr/>
        <a:lstStyle/>
        <a:p>
          <a:endParaRPr lang="en-US">
            <a:solidFill>
              <a:srgbClr val="000000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0E6B4D12-9CCB-0149-B49B-2A21D6D35944}" type="parTrans" cxnId="{0BBE144E-0C3B-534E-B9B3-89EA422980BA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3050B252-13BF-404C-90D5-C9055C2FDBCD}" type="sibTrans" cxnId="{0BBE144E-0C3B-534E-B9B3-89EA422980BA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F555AF8-73D4-144C-B8D7-7D3BEBC77A81}" type="pres">
      <dgm:prSet presAssocID="{687F48EC-41A2-9A44-828F-6F295E1A133A}" presName="outerComposite" presStyleCnt="0">
        <dgm:presLayoutVars>
          <dgm:chMax val="5"/>
          <dgm:dir/>
          <dgm:resizeHandles val="exact"/>
        </dgm:presLayoutVars>
      </dgm:prSet>
      <dgm:spPr/>
    </dgm:pt>
    <dgm:pt modelId="{A7340737-2754-464F-AE90-20927A5ACCD2}" type="pres">
      <dgm:prSet presAssocID="{687F48EC-41A2-9A44-828F-6F295E1A133A}" presName="dummyMaxCanvas" presStyleCnt="0">
        <dgm:presLayoutVars/>
      </dgm:prSet>
      <dgm:spPr/>
    </dgm:pt>
    <dgm:pt modelId="{79A568D1-904E-2741-80C3-6AD21581526C}" type="pres">
      <dgm:prSet presAssocID="{687F48EC-41A2-9A44-828F-6F295E1A133A}" presName="FiveNodes_1" presStyleLbl="node1" presStyleIdx="0" presStyleCnt="5" custLinFactNeighborX="-194" custLinFactNeighborY="-39999">
        <dgm:presLayoutVars>
          <dgm:bulletEnabled val="1"/>
        </dgm:presLayoutVars>
      </dgm:prSet>
      <dgm:spPr/>
    </dgm:pt>
    <dgm:pt modelId="{CBA4176C-0701-4F43-A867-4F4223474A47}" type="pres">
      <dgm:prSet presAssocID="{687F48EC-41A2-9A44-828F-6F295E1A133A}" presName="FiveNodes_2" presStyleLbl="node1" presStyleIdx="1" presStyleCnt="5">
        <dgm:presLayoutVars>
          <dgm:bulletEnabled val="1"/>
        </dgm:presLayoutVars>
      </dgm:prSet>
      <dgm:spPr/>
    </dgm:pt>
    <dgm:pt modelId="{06530D5E-A4DC-D048-8EFE-9603AF7FE770}" type="pres">
      <dgm:prSet presAssocID="{687F48EC-41A2-9A44-828F-6F295E1A133A}" presName="FiveNodes_3" presStyleLbl="node1" presStyleIdx="2" presStyleCnt="5">
        <dgm:presLayoutVars>
          <dgm:bulletEnabled val="1"/>
        </dgm:presLayoutVars>
      </dgm:prSet>
      <dgm:spPr/>
    </dgm:pt>
    <dgm:pt modelId="{5EAEF161-0243-DF46-A841-5D2A72BEF906}" type="pres">
      <dgm:prSet presAssocID="{687F48EC-41A2-9A44-828F-6F295E1A133A}" presName="FiveNodes_4" presStyleLbl="node1" presStyleIdx="3" presStyleCnt="5">
        <dgm:presLayoutVars>
          <dgm:bulletEnabled val="1"/>
        </dgm:presLayoutVars>
      </dgm:prSet>
      <dgm:spPr/>
    </dgm:pt>
    <dgm:pt modelId="{4D4710B0-3607-C840-92BE-A09193DF9A7E}" type="pres">
      <dgm:prSet presAssocID="{687F48EC-41A2-9A44-828F-6F295E1A133A}" presName="FiveNodes_5" presStyleLbl="node1" presStyleIdx="4" presStyleCnt="5">
        <dgm:presLayoutVars>
          <dgm:bulletEnabled val="1"/>
        </dgm:presLayoutVars>
      </dgm:prSet>
      <dgm:spPr/>
    </dgm:pt>
    <dgm:pt modelId="{C371555C-D5EB-9745-8CB4-DD5CF82A4520}" type="pres">
      <dgm:prSet presAssocID="{687F48EC-41A2-9A44-828F-6F295E1A133A}" presName="FiveConn_1-2" presStyleLbl="fgAccFollowNode1" presStyleIdx="0" presStyleCnt="4">
        <dgm:presLayoutVars>
          <dgm:bulletEnabled val="1"/>
        </dgm:presLayoutVars>
      </dgm:prSet>
      <dgm:spPr/>
    </dgm:pt>
    <dgm:pt modelId="{8E0E99DE-6D92-0B46-B497-2FDB1EF22ED6}" type="pres">
      <dgm:prSet presAssocID="{687F48EC-41A2-9A44-828F-6F295E1A133A}" presName="FiveConn_2-3" presStyleLbl="fgAccFollowNode1" presStyleIdx="1" presStyleCnt="4">
        <dgm:presLayoutVars>
          <dgm:bulletEnabled val="1"/>
        </dgm:presLayoutVars>
      </dgm:prSet>
      <dgm:spPr/>
    </dgm:pt>
    <dgm:pt modelId="{3B28A18E-F331-994F-8974-32DD092544E9}" type="pres">
      <dgm:prSet presAssocID="{687F48EC-41A2-9A44-828F-6F295E1A133A}" presName="FiveConn_3-4" presStyleLbl="fgAccFollowNode1" presStyleIdx="2" presStyleCnt="4">
        <dgm:presLayoutVars>
          <dgm:bulletEnabled val="1"/>
        </dgm:presLayoutVars>
      </dgm:prSet>
      <dgm:spPr/>
    </dgm:pt>
    <dgm:pt modelId="{C48441F3-F1B9-214C-8FE0-29AA554A1209}" type="pres">
      <dgm:prSet presAssocID="{687F48EC-41A2-9A44-828F-6F295E1A133A}" presName="FiveConn_4-5" presStyleLbl="fgAccFollowNode1" presStyleIdx="3" presStyleCnt="4">
        <dgm:presLayoutVars>
          <dgm:bulletEnabled val="1"/>
        </dgm:presLayoutVars>
      </dgm:prSet>
      <dgm:spPr/>
    </dgm:pt>
    <dgm:pt modelId="{7BD6FD37-0A24-3E49-BF75-90E1E825E5B9}" type="pres">
      <dgm:prSet presAssocID="{687F48EC-41A2-9A44-828F-6F295E1A133A}" presName="FiveNodes_1_text" presStyleLbl="node1" presStyleIdx="4" presStyleCnt="5">
        <dgm:presLayoutVars>
          <dgm:bulletEnabled val="1"/>
        </dgm:presLayoutVars>
      </dgm:prSet>
      <dgm:spPr/>
    </dgm:pt>
    <dgm:pt modelId="{ADEF2163-9743-6643-9A21-BBF3C92CA2A1}" type="pres">
      <dgm:prSet presAssocID="{687F48EC-41A2-9A44-828F-6F295E1A133A}" presName="FiveNodes_2_text" presStyleLbl="node1" presStyleIdx="4" presStyleCnt="5">
        <dgm:presLayoutVars>
          <dgm:bulletEnabled val="1"/>
        </dgm:presLayoutVars>
      </dgm:prSet>
      <dgm:spPr/>
    </dgm:pt>
    <dgm:pt modelId="{608B7ECA-55A5-E747-88B7-6A7F16945C5A}" type="pres">
      <dgm:prSet presAssocID="{687F48EC-41A2-9A44-828F-6F295E1A133A}" presName="FiveNodes_3_text" presStyleLbl="node1" presStyleIdx="4" presStyleCnt="5">
        <dgm:presLayoutVars>
          <dgm:bulletEnabled val="1"/>
        </dgm:presLayoutVars>
      </dgm:prSet>
      <dgm:spPr/>
    </dgm:pt>
    <dgm:pt modelId="{20FE11EB-9970-8249-B380-0EA6B72C9AEC}" type="pres">
      <dgm:prSet presAssocID="{687F48EC-41A2-9A44-828F-6F295E1A133A}" presName="FiveNodes_4_text" presStyleLbl="node1" presStyleIdx="4" presStyleCnt="5">
        <dgm:presLayoutVars>
          <dgm:bulletEnabled val="1"/>
        </dgm:presLayoutVars>
      </dgm:prSet>
      <dgm:spPr/>
    </dgm:pt>
    <dgm:pt modelId="{E2785CB8-7F72-DC46-822C-6F8A0C391E91}" type="pres">
      <dgm:prSet presAssocID="{687F48EC-41A2-9A44-828F-6F295E1A133A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EC61B02-1FDE-454C-95A0-CC97E38DC619}" type="presOf" srcId="{4BC04536-99EB-DD45-B331-32BB32204124}" destId="{7BD6FD37-0A24-3E49-BF75-90E1E825E5B9}" srcOrd="1" destOrd="0" presId="urn:microsoft.com/office/officeart/2005/8/layout/vProcess5"/>
    <dgm:cxn modelId="{A9412F0B-CBF8-E040-9DA0-8872E780EF99}" type="presOf" srcId="{687F48EC-41A2-9A44-828F-6F295E1A133A}" destId="{AF555AF8-73D4-144C-B8D7-7D3BEBC77A81}" srcOrd="0" destOrd="0" presId="urn:microsoft.com/office/officeart/2005/8/layout/vProcess5"/>
    <dgm:cxn modelId="{DE27B30D-FA22-DC4E-AC94-2B13C49990CD}" srcId="{687F48EC-41A2-9A44-828F-6F295E1A133A}" destId="{4C216AD8-D2A5-5D46-A535-B0056AE5F4D7}" srcOrd="7" destOrd="0" parTransId="{508479E5-EE86-1749-8D3C-582F114D40B3}" sibTransId="{1B452D66-FD37-874D-9C16-87EB67264A62}"/>
    <dgm:cxn modelId="{0654FA0F-C194-7E43-BE44-3FE515DA455C}" type="presOf" srcId="{C80CF14F-4937-4C48-9E06-3BBAD79D42D9}" destId="{ADEF2163-9743-6643-9A21-BBF3C92CA2A1}" srcOrd="1" destOrd="0" presId="urn:microsoft.com/office/officeart/2005/8/layout/vProcess5"/>
    <dgm:cxn modelId="{D7A1B110-24E9-A943-9B46-387D25025CA8}" type="presOf" srcId="{4BC04536-99EB-DD45-B331-32BB32204124}" destId="{79A568D1-904E-2741-80C3-6AD21581526C}" srcOrd="0" destOrd="0" presId="urn:microsoft.com/office/officeart/2005/8/layout/vProcess5"/>
    <dgm:cxn modelId="{FDCD9115-0245-F04B-ABCC-1DAC4FC3760B}" type="presOf" srcId="{F3D0A97F-AD81-4D41-B3F8-A10B8F0CA2D7}" destId="{06530D5E-A4DC-D048-8EFE-9603AF7FE770}" srcOrd="0" destOrd="0" presId="urn:microsoft.com/office/officeart/2005/8/layout/vProcess5"/>
    <dgm:cxn modelId="{F91B191F-76FE-664A-9EE8-97ED4631776B}" type="presOf" srcId="{73B9CFBB-43D4-964F-BF78-F07C91DF757C}" destId="{C48441F3-F1B9-214C-8FE0-29AA554A1209}" srcOrd="0" destOrd="0" presId="urn:microsoft.com/office/officeart/2005/8/layout/vProcess5"/>
    <dgm:cxn modelId="{ECD93725-9771-B240-9164-F79C9AD2A618}" srcId="{687F48EC-41A2-9A44-828F-6F295E1A133A}" destId="{6B8399F9-2FB7-8A45-AD89-594DFAA11564}" srcOrd="4" destOrd="0" parTransId="{FEBD98D9-22B3-C74D-BE10-AFA9D4757AEF}" sibTransId="{5FE9E7A0-091B-2D41-8DC5-5A254FE0B97A}"/>
    <dgm:cxn modelId="{A92D9C28-9F59-4D4C-844B-ADE8E15D8F0B}" srcId="{687F48EC-41A2-9A44-828F-6F295E1A133A}" destId="{BA432733-563A-FE4A-AA20-28BE9219981F}" srcOrd="3" destOrd="0" parTransId="{A4CFC9E4-67E4-9E43-B4DE-02ABF6BBDA42}" sibTransId="{73B9CFBB-43D4-964F-BF78-F07C91DF757C}"/>
    <dgm:cxn modelId="{8BF4312A-401E-7A42-BDEF-149574D33941}" type="presOf" srcId="{5A48A7E7-CAF9-784A-AC1F-B6604F59BEB1}" destId="{C371555C-D5EB-9745-8CB4-DD5CF82A4520}" srcOrd="0" destOrd="0" presId="urn:microsoft.com/office/officeart/2005/8/layout/vProcess5"/>
    <dgm:cxn modelId="{61575B32-208C-2746-AE9A-A1878D496FCD}" type="presOf" srcId="{BA432733-563A-FE4A-AA20-28BE9219981F}" destId="{5EAEF161-0243-DF46-A841-5D2A72BEF906}" srcOrd="0" destOrd="0" presId="urn:microsoft.com/office/officeart/2005/8/layout/vProcess5"/>
    <dgm:cxn modelId="{B0AA7E39-8DD1-2D40-B827-AD5121C19B62}" type="presOf" srcId="{F3D0A97F-AD81-4D41-B3F8-A10B8F0CA2D7}" destId="{608B7ECA-55A5-E747-88B7-6A7F16945C5A}" srcOrd="1" destOrd="0" presId="urn:microsoft.com/office/officeart/2005/8/layout/vProcess5"/>
    <dgm:cxn modelId="{0BBE144E-0C3B-534E-B9B3-89EA422980BA}" srcId="{687F48EC-41A2-9A44-828F-6F295E1A133A}" destId="{A2103CC0-F379-5C42-AF27-EA293587FDFE}" srcOrd="5" destOrd="0" parTransId="{0E6B4D12-9CCB-0149-B49B-2A21D6D35944}" sibTransId="{3050B252-13BF-404C-90D5-C9055C2FDBCD}"/>
    <dgm:cxn modelId="{E934DB4F-F255-3C48-85E2-EA39BC04A3D1}" srcId="{687F48EC-41A2-9A44-828F-6F295E1A133A}" destId="{C80CF14F-4937-4C48-9E06-3BBAD79D42D9}" srcOrd="1" destOrd="0" parTransId="{7E6AED42-5054-1040-84DA-23A05D920489}" sibTransId="{057F8291-C281-8B49-85FA-E9AC46B0C0B3}"/>
    <dgm:cxn modelId="{93F83957-07FF-FD4B-939B-EC7525CDCDD8}" srcId="{687F48EC-41A2-9A44-828F-6F295E1A133A}" destId="{BB6F8FEB-3D33-8745-A017-4408A56A04B9}" srcOrd="6" destOrd="0" parTransId="{17E66B65-2F3F-3C40-BF14-0288CC144F15}" sibTransId="{02075B65-582F-8D4D-9DCE-5D4F9FFAB08D}"/>
    <dgm:cxn modelId="{D663E05B-A60A-F542-AF4B-ED2E7309A2FB}" type="presOf" srcId="{057F8291-C281-8B49-85FA-E9AC46B0C0B3}" destId="{8E0E99DE-6D92-0B46-B497-2FDB1EF22ED6}" srcOrd="0" destOrd="0" presId="urn:microsoft.com/office/officeart/2005/8/layout/vProcess5"/>
    <dgm:cxn modelId="{84E40973-4F28-D24F-A124-3AE6C6A5A884}" type="presOf" srcId="{6B8399F9-2FB7-8A45-AD89-594DFAA11564}" destId="{4D4710B0-3607-C840-92BE-A09193DF9A7E}" srcOrd="0" destOrd="0" presId="urn:microsoft.com/office/officeart/2005/8/layout/vProcess5"/>
    <dgm:cxn modelId="{6E227A7A-BCA2-7F47-9A6E-C58A44345FE9}" srcId="{687F48EC-41A2-9A44-828F-6F295E1A133A}" destId="{4BC04536-99EB-DD45-B331-32BB32204124}" srcOrd="0" destOrd="0" parTransId="{054AFC86-D4D9-C247-8980-61477298B3E4}" sibTransId="{5A48A7E7-CAF9-784A-AC1F-B6604F59BEB1}"/>
    <dgm:cxn modelId="{2107C27E-8C78-D247-9263-92FD5D06B0DE}" srcId="{687F48EC-41A2-9A44-828F-6F295E1A133A}" destId="{F3D0A97F-AD81-4D41-B3F8-A10B8F0CA2D7}" srcOrd="2" destOrd="0" parTransId="{C8885B32-117C-9342-9C01-F48D0227442C}" sibTransId="{A5F3164F-5FB8-4B43-8FC2-A4670F8C4AA1}"/>
    <dgm:cxn modelId="{2D3DE381-A7AC-314B-9A43-75AF424A83C2}" type="presOf" srcId="{A5F3164F-5FB8-4B43-8FC2-A4670F8C4AA1}" destId="{3B28A18E-F331-994F-8974-32DD092544E9}" srcOrd="0" destOrd="0" presId="urn:microsoft.com/office/officeart/2005/8/layout/vProcess5"/>
    <dgm:cxn modelId="{1C67DAB7-25DB-1243-8956-7F0EB487828C}" type="presOf" srcId="{BA432733-563A-FE4A-AA20-28BE9219981F}" destId="{20FE11EB-9970-8249-B380-0EA6B72C9AEC}" srcOrd="1" destOrd="0" presId="urn:microsoft.com/office/officeart/2005/8/layout/vProcess5"/>
    <dgm:cxn modelId="{41856CC4-CA36-7D40-9FCC-3AD73E22B400}" type="presOf" srcId="{C80CF14F-4937-4C48-9E06-3BBAD79D42D9}" destId="{CBA4176C-0701-4F43-A867-4F4223474A47}" srcOrd="0" destOrd="0" presId="urn:microsoft.com/office/officeart/2005/8/layout/vProcess5"/>
    <dgm:cxn modelId="{3772F2DC-D82D-F440-A776-30F85B026758}" type="presOf" srcId="{6B8399F9-2FB7-8A45-AD89-594DFAA11564}" destId="{E2785CB8-7F72-DC46-822C-6F8A0C391E91}" srcOrd="1" destOrd="0" presId="urn:microsoft.com/office/officeart/2005/8/layout/vProcess5"/>
    <dgm:cxn modelId="{781E21CA-90F6-714A-9CAD-D704EE4F28EC}" type="presParOf" srcId="{AF555AF8-73D4-144C-B8D7-7D3BEBC77A81}" destId="{A7340737-2754-464F-AE90-20927A5ACCD2}" srcOrd="0" destOrd="0" presId="urn:microsoft.com/office/officeart/2005/8/layout/vProcess5"/>
    <dgm:cxn modelId="{2AF6E545-214F-824A-ACF6-E231BE5594B3}" type="presParOf" srcId="{AF555AF8-73D4-144C-B8D7-7D3BEBC77A81}" destId="{79A568D1-904E-2741-80C3-6AD21581526C}" srcOrd="1" destOrd="0" presId="urn:microsoft.com/office/officeart/2005/8/layout/vProcess5"/>
    <dgm:cxn modelId="{0D7681CF-E8D2-5444-BC72-F251451488D6}" type="presParOf" srcId="{AF555AF8-73D4-144C-B8D7-7D3BEBC77A81}" destId="{CBA4176C-0701-4F43-A867-4F4223474A47}" srcOrd="2" destOrd="0" presId="urn:microsoft.com/office/officeart/2005/8/layout/vProcess5"/>
    <dgm:cxn modelId="{8B4091CC-552C-6941-90B1-7EB1E44B755F}" type="presParOf" srcId="{AF555AF8-73D4-144C-B8D7-7D3BEBC77A81}" destId="{06530D5E-A4DC-D048-8EFE-9603AF7FE770}" srcOrd="3" destOrd="0" presId="urn:microsoft.com/office/officeart/2005/8/layout/vProcess5"/>
    <dgm:cxn modelId="{8CFAA5BD-F5CF-6445-A265-4287685A60A7}" type="presParOf" srcId="{AF555AF8-73D4-144C-B8D7-7D3BEBC77A81}" destId="{5EAEF161-0243-DF46-A841-5D2A72BEF906}" srcOrd="4" destOrd="0" presId="urn:microsoft.com/office/officeart/2005/8/layout/vProcess5"/>
    <dgm:cxn modelId="{2377C875-3281-BE4C-B025-D93825383380}" type="presParOf" srcId="{AF555AF8-73D4-144C-B8D7-7D3BEBC77A81}" destId="{4D4710B0-3607-C840-92BE-A09193DF9A7E}" srcOrd="5" destOrd="0" presId="urn:microsoft.com/office/officeart/2005/8/layout/vProcess5"/>
    <dgm:cxn modelId="{93A40EF2-3543-1E4B-9601-6AFE76E53179}" type="presParOf" srcId="{AF555AF8-73D4-144C-B8D7-7D3BEBC77A81}" destId="{C371555C-D5EB-9745-8CB4-DD5CF82A4520}" srcOrd="6" destOrd="0" presId="urn:microsoft.com/office/officeart/2005/8/layout/vProcess5"/>
    <dgm:cxn modelId="{F1B0C186-DC1F-6443-8F29-908ABE0FC731}" type="presParOf" srcId="{AF555AF8-73D4-144C-B8D7-7D3BEBC77A81}" destId="{8E0E99DE-6D92-0B46-B497-2FDB1EF22ED6}" srcOrd="7" destOrd="0" presId="urn:microsoft.com/office/officeart/2005/8/layout/vProcess5"/>
    <dgm:cxn modelId="{230AE67D-D2C6-FB43-93AF-B1D8EC07E151}" type="presParOf" srcId="{AF555AF8-73D4-144C-B8D7-7D3BEBC77A81}" destId="{3B28A18E-F331-994F-8974-32DD092544E9}" srcOrd="8" destOrd="0" presId="urn:microsoft.com/office/officeart/2005/8/layout/vProcess5"/>
    <dgm:cxn modelId="{0E4D3DE8-ECEC-A949-B513-70AD71490CE5}" type="presParOf" srcId="{AF555AF8-73D4-144C-B8D7-7D3BEBC77A81}" destId="{C48441F3-F1B9-214C-8FE0-29AA554A1209}" srcOrd="9" destOrd="0" presId="urn:microsoft.com/office/officeart/2005/8/layout/vProcess5"/>
    <dgm:cxn modelId="{89192E11-D06C-614E-8ADE-98C2B38853BE}" type="presParOf" srcId="{AF555AF8-73D4-144C-B8D7-7D3BEBC77A81}" destId="{7BD6FD37-0A24-3E49-BF75-90E1E825E5B9}" srcOrd="10" destOrd="0" presId="urn:microsoft.com/office/officeart/2005/8/layout/vProcess5"/>
    <dgm:cxn modelId="{D29C2781-C470-3047-961F-69B397A8DAE4}" type="presParOf" srcId="{AF555AF8-73D4-144C-B8D7-7D3BEBC77A81}" destId="{ADEF2163-9743-6643-9A21-BBF3C92CA2A1}" srcOrd="11" destOrd="0" presId="urn:microsoft.com/office/officeart/2005/8/layout/vProcess5"/>
    <dgm:cxn modelId="{FAEB20DB-3BD8-194C-8214-2F573BEE970C}" type="presParOf" srcId="{AF555AF8-73D4-144C-B8D7-7D3BEBC77A81}" destId="{608B7ECA-55A5-E747-88B7-6A7F16945C5A}" srcOrd="12" destOrd="0" presId="urn:microsoft.com/office/officeart/2005/8/layout/vProcess5"/>
    <dgm:cxn modelId="{A7E10DAB-90D6-AB40-A777-44B1D39F0D62}" type="presParOf" srcId="{AF555AF8-73D4-144C-B8D7-7D3BEBC77A81}" destId="{20FE11EB-9970-8249-B380-0EA6B72C9AEC}" srcOrd="13" destOrd="0" presId="urn:microsoft.com/office/officeart/2005/8/layout/vProcess5"/>
    <dgm:cxn modelId="{3EE83B1F-7B64-F441-9D05-85DB381DED3C}" type="presParOf" srcId="{AF555AF8-73D4-144C-B8D7-7D3BEBC77A81}" destId="{E2785CB8-7F72-DC46-822C-6F8A0C391E91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A0E987-AC50-2641-BD3F-948A712F78B8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4879311-717E-7749-926D-CF1450E4F238}">
      <dgm:prSet custT="1"/>
      <dgm:spPr>
        <a:solidFill>
          <a:schemeClr val="accent1"/>
        </a:solidFill>
      </dgm:spPr>
      <dgm:t>
        <a:bodyPr/>
        <a:lstStyle/>
        <a:p>
          <a:r>
            <a:rPr lang="en-US" sz="3600"/>
            <a:t>SBP goal of at least </a:t>
          </a:r>
          <a:r>
            <a:rPr lang="en-US" sz="3600" b="1"/>
            <a:t>&lt;130 </a:t>
          </a:r>
          <a:r>
            <a:rPr lang="en-US" sz="3600"/>
            <a:t>mm Hg </a:t>
          </a:r>
        </a:p>
      </dgm:t>
    </dgm:pt>
    <dgm:pt modelId="{4D0965B7-1D26-FB4A-8832-D9F8970C6231}" type="parTrans" cxnId="{E667063C-0FA0-744E-B03D-A51EE541E0FB}">
      <dgm:prSet/>
      <dgm:spPr/>
      <dgm:t>
        <a:bodyPr/>
        <a:lstStyle/>
        <a:p>
          <a:endParaRPr lang="en-US" sz="3600"/>
        </a:p>
      </dgm:t>
    </dgm:pt>
    <dgm:pt modelId="{88C17D15-00E8-8F4A-BF93-442885C44970}" type="sibTrans" cxnId="{E667063C-0FA0-744E-B03D-A51EE541E0FB}">
      <dgm:prSet/>
      <dgm:spPr/>
      <dgm:t>
        <a:bodyPr/>
        <a:lstStyle/>
        <a:p>
          <a:endParaRPr lang="en-US" sz="3600"/>
        </a:p>
      </dgm:t>
    </dgm:pt>
    <dgm:pt modelId="{98B63535-2944-584C-9AEF-FC8AD2FB05AD}">
      <dgm:prSet custT="1"/>
      <dgm:spPr/>
      <dgm:t>
        <a:bodyPr/>
        <a:lstStyle/>
        <a:p>
          <a:r>
            <a:rPr lang="en-US" sz="2800"/>
            <a:t>&lt;120 mm Hg is </a:t>
          </a:r>
          <a:r>
            <a:rPr lang="en-US" sz="2800" i="1"/>
            <a:t>encouraged</a:t>
          </a:r>
          <a:r>
            <a:rPr lang="en-US" sz="2800"/>
            <a:t> </a:t>
          </a:r>
        </a:p>
      </dgm:t>
    </dgm:pt>
    <dgm:pt modelId="{D93C3904-4225-9D4C-B6CE-C345FF0C0340}" type="parTrans" cxnId="{9FB6C7E1-7EAB-3048-AEA5-EB80C7C7C2B1}">
      <dgm:prSet/>
      <dgm:spPr/>
      <dgm:t>
        <a:bodyPr/>
        <a:lstStyle/>
        <a:p>
          <a:endParaRPr lang="en-US" sz="3600"/>
        </a:p>
      </dgm:t>
    </dgm:pt>
    <dgm:pt modelId="{E51E5588-8647-2F48-9912-6857E7E696B9}" type="sibTrans" cxnId="{9FB6C7E1-7EAB-3048-AEA5-EB80C7C7C2B1}">
      <dgm:prSet/>
      <dgm:spPr/>
      <dgm:t>
        <a:bodyPr/>
        <a:lstStyle/>
        <a:p>
          <a:endParaRPr lang="en-US" sz="3600"/>
        </a:p>
      </dgm:t>
    </dgm:pt>
    <dgm:pt modelId="{C0B59841-301A-654E-9D0E-A8DC6CAD7CEB}">
      <dgm:prSet custT="1"/>
      <dgm:spPr>
        <a:solidFill>
          <a:schemeClr val="accent3"/>
        </a:solidFill>
      </dgm:spPr>
      <dgm:t>
        <a:bodyPr/>
        <a:lstStyle/>
        <a:p>
          <a:r>
            <a:rPr lang="en-US" sz="3600"/>
            <a:t>DBP goal of at least </a:t>
          </a:r>
          <a:r>
            <a:rPr lang="en-US" sz="3600" b="1"/>
            <a:t>&lt;80 </a:t>
          </a:r>
          <a:r>
            <a:rPr lang="en-US" sz="3600"/>
            <a:t>mm Hg</a:t>
          </a:r>
        </a:p>
      </dgm:t>
    </dgm:pt>
    <dgm:pt modelId="{AED53B0D-55E6-694F-8162-32416CC20EE5}" type="parTrans" cxnId="{36F50A01-0359-D049-961D-AD0304263F27}">
      <dgm:prSet/>
      <dgm:spPr/>
      <dgm:t>
        <a:bodyPr/>
        <a:lstStyle/>
        <a:p>
          <a:endParaRPr lang="en-US" sz="3600"/>
        </a:p>
      </dgm:t>
    </dgm:pt>
    <dgm:pt modelId="{F05B8E7E-7EDA-DF4F-9D9D-335D59DCF4AA}" type="sibTrans" cxnId="{36F50A01-0359-D049-961D-AD0304263F27}">
      <dgm:prSet/>
      <dgm:spPr/>
      <dgm:t>
        <a:bodyPr/>
        <a:lstStyle/>
        <a:p>
          <a:endParaRPr lang="en-US" sz="3600"/>
        </a:p>
      </dgm:t>
    </dgm:pt>
    <dgm:pt modelId="{AE4C7B16-0302-8041-8F96-84D15CB3D47D}">
      <dgm:prSet custT="1"/>
      <dgm:spPr/>
      <dgm:t>
        <a:bodyPr/>
        <a:lstStyle/>
        <a:p>
          <a:endParaRPr lang="en-US" sz="3600"/>
        </a:p>
      </dgm:t>
    </dgm:pt>
    <dgm:pt modelId="{8E5A1227-7914-FD46-BC9D-42BBE9EA60BA}" type="parTrans" cxnId="{AE553FA0-A001-6B4D-8171-EFEB08F9D82E}">
      <dgm:prSet/>
      <dgm:spPr/>
      <dgm:t>
        <a:bodyPr/>
        <a:lstStyle/>
        <a:p>
          <a:endParaRPr lang="en-US" sz="3600"/>
        </a:p>
      </dgm:t>
    </dgm:pt>
    <dgm:pt modelId="{27A454D5-A22C-6543-A627-37D2D293C37C}" type="sibTrans" cxnId="{AE553FA0-A001-6B4D-8171-EFEB08F9D82E}">
      <dgm:prSet/>
      <dgm:spPr/>
      <dgm:t>
        <a:bodyPr/>
        <a:lstStyle/>
        <a:p>
          <a:endParaRPr lang="en-US" sz="3600"/>
        </a:p>
      </dgm:t>
    </dgm:pt>
    <dgm:pt modelId="{83085C52-4541-9943-B255-F7232908DCB9}" type="pres">
      <dgm:prSet presAssocID="{DDA0E987-AC50-2641-BD3F-948A712F78B8}" presName="linear" presStyleCnt="0">
        <dgm:presLayoutVars>
          <dgm:animLvl val="lvl"/>
          <dgm:resizeHandles val="exact"/>
        </dgm:presLayoutVars>
      </dgm:prSet>
      <dgm:spPr/>
    </dgm:pt>
    <dgm:pt modelId="{6020C1EA-6C62-AA4B-A292-6E9B36BE7274}" type="pres">
      <dgm:prSet presAssocID="{F4879311-717E-7749-926D-CF1450E4F23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737AF08-4049-1E46-AE85-95A88A964A58}" type="pres">
      <dgm:prSet presAssocID="{F4879311-717E-7749-926D-CF1450E4F238}" presName="childText" presStyleLbl="revTx" presStyleIdx="0" presStyleCnt="2">
        <dgm:presLayoutVars>
          <dgm:bulletEnabled val="1"/>
        </dgm:presLayoutVars>
      </dgm:prSet>
      <dgm:spPr/>
    </dgm:pt>
    <dgm:pt modelId="{3C7D98C8-7C3E-4E4D-B656-667EB993B461}" type="pres">
      <dgm:prSet presAssocID="{C0B59841-301A-654E-9D0E-A8DC6CAD7CE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3D21F27-DE4B-E94F-80FC-6B099CD8CA60}" type="pres">
      <dgm:prSet presAssocID="{C0B59841-301A-654E-9D0E-A8DC6CAD7CE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6F50A01-0359-D049-961D-AD0304263F27}" srcId="{DDA0E987-AC50-2641-BD3F-948A712F78B8}" destId="{C0B59841-301A-654E-9D0E-A8DC6CAD7CEB}" srcOrd="1" destOrd="0" parTransId="{AED53B0D-55E6-694F-8162-32416CC20EE5}" sibTransId="{F05B8E7E-7EDA-DF4F-9D9D-335D59DCF4AA}"/>
    <dgm:cxn modelId="{67726302-2CA6-E64C-8DCC-135906604245}" type="presOf" srcId="{C0B59841-301A-654E-9D0E-A8DC6CAD7CEB}" destId="{3C7D98C8-7C3E-4E4D-B656-667EB993B461}" srcOrd="0" destOrd="0" presId="urn:microsoft.com/office/officeart/2005/8/layout/vList2"/>
    <dgm:cxn modelId="{DE12A531-2C06-0044-ADEF-C74D3AC2C1CB}" type="presOf" srcId="{DDA0E987-AC50-2641-BD3F-948A712F78B8}" destId="{83085C52-4541-9943-B255-F7232908DCB9}" srcOrd="0" destOrd="0" presId="urn:microsoft.com/office/officeart/2005/8/layout/vList2"/>
    <dgm:cxn modelId="{E667063C-0FA0-744E-B03D-A51EE541E0FB}" srcId="{DDA0E987-AC50-2641-BD3F-948A712F78B8}" destId="{F4879311-717E-7749-926D-CF1450E4F238}" srcOrd="0" destOrd="0" parTransId="{4D0965B7-1D26-FB4A-8832-D9F8970C6231}" sibTransId="{88C17D15-00E8-8F4A-BF93-442885C44970}"/>
    <dgm:cxn modelId="{26487E4E-CB3A-A044-B2FE-C8C07ADF5BB3}" type="presOf" srcId="{98B63535-2944-584C-9AEF-FC8AD2FB05AD}" destId="{7737AF08-4049-1E46-AE85-95A88A964A58}" srcOrd="0" destOrd="0" presId="urn:microsoft.com/office/officeart/2005/8/layout/vList2"/>
    <dgm:cxn modelId="{AE553FA0-A001-6B4D-8171-EFEB08F9D82E}" srcId="{C0B59841-301A-654E-9D0E-A8DC6CAD7CEB}" destId="{AE4C7B16-0302-8041-8F96-84D15CB3D47D}" srcOrd="0" destOrd="0" parTransId="{8E5A1227-7914-FD46-BC9D-42BBE9EA60BA}" sibTransId="{27A454D5-A22C-6543-A627-37D2D293C37C}"/>
    <dgm:cxn modelId="{E7264FA6-C8A3-D046-86D8-1878A24C97C5}" type="presOf" srcId="{AE4C7B16-0302-8041-8F96-84D15CB3D47D}" destId="{73D21F27-DE4B-E94F-80FC-6B099CD8CA60}" srcOrd="0" destOrd="0" presId="urn:microsoft.com/office/officeart/2005/8/layout/vList2"/>
    <dgm:cxn modelId="{867DA0AC-B00C-1844-B2EA-248A34AB6671}" type="presOf" srcId="{F4879311-717E-7749-926D-CF1450E4F238}" destId="{6020C1EA-6C62-AA4B-A292-6E9B36BE7274}" srcOrd="0" destOrd="0" presId="urn:microsoft.com/office/officeart/2005/8/layout/vList2"/>
    <dgm:cxn modelId="{9FB6C7E1-7EAB-3048-AEA5-EB80C7C7C2B1}" srcId="{F4879311-717E-7749-926D-CF1450E4F238}" destId="{98B63535-2944-584C-9AEF-FC8AD2FB05AD}" srcOrd="0" destOrd="0" parTransId="{D93C3904-4225-9D4C-B6CE-C345FF0C0340}" sibTransId="{E51E5588-8647-2F48-9912-6857E7E696B9}"/>
    <dgm:cxn modelId="{91CBDF6E-9A87-7A49-B95C-19872408813C}" type="presParOf" srcId="{83085C52-4541-9943-B255-F7232908DCB9}" destId="{6020C1EA-6C62-AA4B-A292-6E9B36BE7274}" srcOrd="0" destOrd="0" presId="urn:microsoft.com/office/officeart/2005/8/layout/vList2"/>
    <dgm:cxn modelId="{DC547650-E117-BB40-AD19-9E5523BFE7F8}" type="presParOf" srcId="{83085C52-4541-9943-B255-F7232908DCB9}" destId="{7737AF08-4049-1E46-AE85-95A88A964A58}" srcOrd="1" destOrd="0" presId="urn:microsoft.com/office/officeart/2005/8/layout/vList2"/>
    <dgm:cxn modelId="{9C79E16F-20F1-C344-A864-75949523C571}" type="presParOf" srcId="{83085C52-4541-9943-B255-F7232908DCB9}" destId="{3C7D98C8-7C3E-4E4D-B656-667EB993B461}" srcOrd="2" destOrd="0" presId="urn:microsoft.com/office/officeart/2005/8/layout/vList2"/>
    <dgm:cxn modelId="{92D24C08-F453-B94C-BD24-8D56B0FCB503}" type="presParOf" srcId="{83085C52-4541-9943-B255-F7232908DCB9}" destId="{73D21F27-DE4B-E94F-80FC-6B099CD8CA6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34C4D-367B-604F-BEA4-1464CE5D568D}" type="doc">
      <dgm:prSet loTypeId="urn:microsoft.com/office/officeart/2005/8/layout/default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E0A57AF-17C9-6A43-A5FA-834448E8ACBE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/>
            <a:t>Weight Loss</a:t>
          </a:r>
        </a:p>
      </dgm:t>
    </dgm:pt>
    <dgm:pt modelId="{10CD157C-3336-4349-9154-498E706FEA5A}" type="parTrans" cxnId="{BF46D38D-F711-0847-B752-46D38A92DC5F}">
      <dgm:prSet/>
      <dgm:spPr/>
      <dgm:t>
        <a:bodyPr/>
        <a:lstStyle/>
        <a:p>
          <a:endParaRPr lang="en-US" sz="3200"/>
        </a:p>
      </dgm:t>
    </dgm:pt>
    <dgm:pt modelId="{9ABE42D9-20EA-9348-A7BB-5F3F4B42886C}" type="sibTrans" cxnId="{BF46D38D-F711-0847-B752-46D38A92DC5F}">
      <dgm:prSet/>
      <dgm:spPr/>
      <dgm:t>
        <a:bodyPr/>
        <a:lstStyle/>
        <a:p>
          <a:endParaRPr lang="en-US" sz="3200"/>
        </a:p>
      </dgm:t>
    </dgm:pt>
    <dgm:pt modelId="{BF600149-0D35-CA46-9241-1FA0C1FC9EC0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3200"/>
            <a:t>Low Sodium Diet</a:t>
          </a:r>
        </a:p>
      </dgm:t>
    </dgm:pt>
    <dgm:pt modelId="{5EBF95FE-B5B6-DD4A-8221-0F5903012F02}" type="parTrans" cxnId="{570EC4FA-3280-BD4A-A402-EC8498B86EAC}">
      <dgm:prSet/>
      <dgm:spPr/>
      <dgm:t>
        <a:bodyPr/>
        <a:lstStyle/>
        <a:p>
          <a:endParaRPr lang="en-US" sz="3200"/>
        </a:p>
      </dgm:t>
    </dgm:pt>
    <dgm:pt modelId="{5FB211DD-D36D-CB4C-B531-64309432DB5D}" type="sibTrans" cxnId="{570EC4FA-3280-BD4A-A402-EC8498B86EAC}">
      <dgm:prSet/>
      <dgm:spPr/>
      <dgm:t>
        <a:bodyPr/>
        <a:lstStyle/>
        <a:p>
          <a:endParaRPr lang="en-US" sz="3200"/>
        </a:p>
      </dgm:t>
    </dgm:pt>
    <dgm:pt modelId="{CD2D67BD-9ED7-4E4C-B751-D349382086E0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US" sz="3200"/>
            <a:t>Potassium-based Salt Substitutes</a:t>
          </a:r>
        </a:p>
      </dgm:t>
    </dgm:pt>
    <dgm:pt modelId="{C9A10D7A-A32F-574E-9356-8DAE3750C53D}" type="parTrans" cxnId="{045A63AC-9951-0445-AA4F-371B35736A57}">
      <dgm:prSet/>
      <dgm:spPr/>
      <dgm:t>
        <a:bodyPr/>
        <a:lstStyle/>
        <a:p>
          <a:endParaRPr lang="en-US" sz="3200"/>
        </a:p>
      </dgm:t>
    </dgm:pt>
    <dgm:pt modelId="{EA3260C6-87B4-1042-9294-DC4F67C17A7F}" type="sibTrans" cxnId="{045A63AC-9951-0445-AA4F-371B35736A57}">
      <dgm:prSet/>
      <dgm:spPr/>
      <dgm:t>
        <a:bodyPr/>
        <a:lstStyle/>
        <a:p>
          <a:endParaRPr lang="en-US" sz="3200"/>
        </a:p>
      </dgm:t>
    </dgm:pt>
    <dgm:pt modelId="{0ACF554B-FBB9-CC4C-9489-A64332D824BB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3200"/>
            <a:t>Reducing or abstaining from alcohol</a:t>
          </a:r>
        </a:p>
      </dgm:t>
    </dgm:pt>
    <dgm:pt modelId="{ED446411-BAA9-5140-A279-0593F513A6C8}" type="parTrans" cxnId="{B4BB68CE-1E54-6642-8A62-DA086EB2B40B}">
      <dgm:prSet/>
      <dgm:spPr/>
      <dgm:t>
        <a:bodyPr/>
        <a:lstStyle/>
        <a:p>
          <a:endParaRPr lang="en-US" sz="3200"/>
        </a:p>
      </dgm:t>
    </dgm:pt>
    <dgm:pt modelId="{69A53850-7E54-E246-BBBE-A0A5BAC545C8}" type="sibTrans" cxnId="{B4BB68CE-1E54-6642-8A62-DA086EB2B40B}">
      <dgm:prSet/>
      <dgm:spPr/>
      <dgm:t>
        <a:bodyPr/>
        <a:lstStyle/>
        <a:p>
          <a:endParaRPr lang="en-US" sz="3200"/>
        </a:p>
      </dgm:t>
    </dgm:pt>
    <dgm:pt modelId="{E4E0B2D3-904C-4F47-A054-FB7DD78B1610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200"/>
            <a:t>Increase physical activity</a:t>
          </a:r>
        </a:p>
      </dgm:t>
    </dgm:pt>
    <dgm:pt modelId="{40E990DD-5EF3-D54A-98E3-2F60CC7FFC2B}" type="parTrans" cxnId="{B82013F7-37B2-1645-A453-E8C571EDEC47}">
      <dgm:prSet/>
      <dgm:spPr/>
      <dgm:t>
        <a:bodyPr/>
        <a:lstStyle/>
        <a:p>
          <a:endParaRPr lang="en-US" sz="3200"/>
        </a:p>
      </dgm:t>
    </dgm:pt>
    <dgm:pt modelId="{5E03055F-64CD-3B41-8302-028AD311BB6E}" type="sibTrans" cxnId="{B82013F7-37B2-1645-A453-E8C571EDEC47}">
      <dgm:prSet/>
      <dgm:spPr/>
      <dgm:t>
        <a:bodyPr/>
        <a:lstStyle/>
        <a:p>
          <a:endParaRPr lang="en-US" sz="3200"/>
        </a:p>
      </dgm:t>
    </dgm:pt>
    <dgm:pt modelId="{25A666DC-C016-6C47-9637-D01C7A6B956E}">
      <dgm:prSet custT="1"/>
      <dgm:spPr>
        <a:solidFill>
          <a:schemeClr val="tx2"/>
        </a:solidFill>
      </dgm:spPr>
      <dgm:t>
        <a:bodyPr/>
        <a:lstStyle/>
        <a:p>
          <a:r>
            <a:rPr lang="en-US" sz="3200"/>
            <a:t>Stress reduction</a:t>
          </a:r>
        </a:p>
      </dgm:t>
    </dgm:pt>
    <dgm:pt modelId="{A168B80F-0540-A240-82E9-770289DE78F2}" type="parTrans" cxnId="{2E1DB12D-C3DA-234A-9EDD-2983A65EAC36}">
      <dgm:prSet/>
      <dgm:spPr/>
      <dgm:t>
        <a:bodyPr/>
        <a:lstStyle/>
        <a:p>
          <a:endParaRPr lang="en-US" sz="3200"/>
        </a:p>
      </dgm:t>
    </dgm:pt>
    <dgm:pt modelId="{0565F4FB-906A-F24E-9BC3-F8C9752AC160}" type="sibTrans" cxnId="{2E1DB12D-C3DA-234A-9EDD-2983A65EAC36}">
      <dgm:prSet/>
      <dgm:spPr/>
      <dgm:t>
        <a:bodyPr/>
        <a:lstStyle/>
        <a:p>
          <a:endParaRPr lang="en-US" sz="3200"/>
        </a:p>
      </dgm:t>
    </dgm:pt>
    <dgm:pt modelId="{CFF391AB-41B6-5D4C-A80A-FAAF3ACBA759}" type="pres">
      <dgm:prSet presAssocID="{CE034C4D-367B-604F-BEA4-1464CE5D568D}" presName="diagram" presStyleCnt="0">
        <dgm:presLayoutVars>
          <dgm:dir/>
          <dgm:resizeHandles val="exact"/>
        </dgm:presLayoutVars>
      </dgm:prSet>
      <dgm:spPr/>
    </dgm:pt>
    <dgm:pt modelId="{6378793B-FBCB-A147-977D-40A264716315}" type="pres">
      <dgm:prSet presAssocID="{CE0A57AF-17C9-6A43-A5FA-834448E8ACBE}" presName="node" presStyleLbl="node1" presStyleIdx="0" presStyleCnt="6" custScaleX="109281">
        <dgm:presLayoutVars>
          <dgm:bulletEnabled val="1"/>
        </dgm:presLayoutVars>
      </dgm:prSet>
      <dgm:spPr>
        <a:prstGeom prst="roundRect">
          <a:avLst/>
        </a:prstGeom>
      </dgm:spPr>
    </dgm:pt>
    <dgm:pt modelId="{94AFCCB7-190A-5048-9C07-910826DD45AC}" type="pres">
      <dgm:prSet presAssocID="{9ABE42D9-20EA-9348-A7BB-5F3F4B42886C}" presName="sibTrans" presStyleCnt="0"/>
      <dgm:spPr/>
    </dgm:pt>
    <dgm:pt modelId="{A9227BA5-8B84-CB47-BECD-A6144758CA9F}" type="pres">
      <dgm:prSet presAssocID="{BF600149-0D35-CA46-9241-1FA0C1FC9EC0}" presName="node" presStyleLbl="node1" presStyleIdx="1" presStyleCnt="6" custScaleX="109281">
        <dgm:presLayoutVars>
          <dgm:bulletEnabled val="1"/>
        </dgm:presLayoutVars>
      </dgm:prSet>
      <dgm:spPr>
        <a:prstGeom prst="roundRect">
          <a:avLst/>
        </a:prstGeom>
      </dgm:spPr>
    </dgm:pt>
    <dgm:pt modelId="{3966FC4A-31B6-6B42-A035-132779A31DA1}" type="pres">
      <dgm:prSet presAssocID="{5FB211DD-D36D-CB4C-B531-64309432DB5D}" presName="sibTrans" presStyleCnt="0"/>
      <dgm:spPr/>
    </dgm:pt>
    <dgm:pt modelId="{77F9BEDF-3C43-AA45-B282-2A74A3313D80}" type="pres">
      <dgm:prSet presAssocID="{CD2D67BD-9ED7-4E4C-B751-D349382086E0}" presName="node" presStyleLbl="node1" presStyleIdx="2" presStyleCnt="6" custScaleX="109281">
        <dgm:presLayoutVars>
          <dgm:bulletEnabled val="1"/>
        </dgm:presLayoutVars>
      </dgm:prSet>
      <dgm:spPr>
        <a:prstGeom prst="roundRect">
          <a:avLst/>
        </a:prstGeom>
      </dgm:spPr>
    </dgm:pt>
    <dgm:pt modelId="{B51A5246-B2FB-9444-A935-0215AC5BA1D5}" type="pres">
      <dgm:prSet presAssocID="{EA3260C6-87B4-1042-9294-DC4F67C17A7F}" presName="sibTrans" presStyleCnt="0"/>
      <dgm:spPr/>
    </dgm:pt>
    <dgm:pt modelId="{4F703EB2-F574-FC43-A855-4C97E1121001}" type="pres">
      <dgm:prSet presAssocID="{0ACF554B-FBB9-CC4C-9489-A64332D824BB}" presName="node" presStyleLbl="node1" presStyleIdx="3" presStyleCnt="6" custScaleX="109281">
        <dgm:presLayoutVars>
          <dgm:bulletEnabled val="1"/>
        </dgm:presLayoutVars>
      </dgm:prSet>
      <dgm:spPr>
        <a:prstGeom prst="roundRect">
          <a:avLst/>
        </a:prstGeom>
      </dgm:spPr>
    </dgm:pt>
    <dgm:pt modelId="{4EF05741-62B5-F94A-896A-BB40A62C6F1C}" type="pres">
      <dgm:prSet presAssocID="{69A53850-7E54-E246-BBBE-A0A5BAC545C8}" presName="sibTrans" presStyleCnt="0"/>
      <dgm:spPr/>
    </dgm:pt>
    <dgm:pt modelId="{BA577B58-3CAF-274F-A668-B62431993F07}" type="pres">
      <dgm:prSet presAssocID="{E4E0B2D3-904C-4F47-A054-FB7DD78B1610}" presName="node" presStyleLbl="node1" presStyleIdx="4" presStyleCnt="6" custScaleX="109281">
        <dgm:presLayoutVars>
          <dgm:bulletEnabled val="1"/>
        </dgm:presLayoutVars>
      </dgm:prSet>
      <dgm:spPr>
        <a:prstGeom prst="roundRect">
          <a:avLst/>
        </a:prstGeom>
      </dgm:spPr>
    </dgm:pt>
    <dgm:pt modelId="{B76037D3-37D8-E344-99FB-6085D9416092}" type="pres">
      <dgm:prSet presAssocID="{5E03055F-64CD-3B41-8302-028AD311BB6E}" presName="sibTrans" presStyleCnt="0"/>
      <dgm:spPr/>
    </dgm:pt>
    <dgm:pt modelId="{F677BD0D-09E9-064A-BD89-8E89FA92198B}" type="pres">
      <dgm:prSet presAssocID="{25A666DC-C016-6C47-9637-D01C7A6B956E}" presName="node" presStyleLbl="node1" presStyleIdx="5" presStyleCnt="6" custScaleX="109281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1625208-7F13-1843-8525-0A7F13AB7AED}" type="presOf" srcId="{E4E0B2D3-904C-4F47-A054-FB7DD78B1610}" destId="{BA577B58-3CAF-274F-A668-B62431993F07}" srcOrd="0" destOrd="0" presId="urn:microsoft.com/office/officeart/2005/8/layout/default"/>
    <dgm:cxn modelId="{2E1DB12D-C3DA-234A-9EDD-2983A65EAC36}" srcId="{CE034C4D-367B-604F-BEA4-1464CE5D568D}" destId="{25A666DC-C016-6C47-9637-D01C7A6B956E}" srcOrd="5" destOrd="0" parTransId="{A168B80F-0540-A240-82E9-770289DE78F2}" sibTransId="{0565F4FB-906A-F24E-9BC3-F8C9752AC160}"/>
    <dgm:cxn modelId="{F6ABAB2F-0E95-C249-B3E6-6AFF6D33DF4A}" type="presOf" srcId="{25A666DC-C016-6C47-9637-D01C7A6B956E}" destId="{F677BD0D-09E9-064A-BD89-8E89FA92198B}" srcOrd="0" destOrd="0" presId="urn:microsoft.com/office/officeart/2005/8/layout/default"/>
    <dgm:cxn modelId="{5629BE3E-5011-AC44-A991-06ABA55E1B62}" type="presOf" srcId="{CE0A57AF-17C9-6A43-A5FA-834448E8ACBE}" destId="{6378793B-FBCB-A147-977D-40A264716315}" srcOrd="0" destOrd="0" presId="urn:microsoft.com/office/officeart/2005/8/layout/default"/>
    <dgm:cxn modelId="{2194DB5E-A427-6849-9351-BF22E5D14453}" type="presOf" srcId="{BF600149-0D35-CA46-9241-1FA0C1FC9EC0}" destId="{A9227BA5-8B84-CB47-BECD-A6144758CA9F}" srcOrd="0" destOrd="0" presId="urn:microsoft.com/office/officeart/2005/8/layout/default"/>
    <dgm:cxn modelId="{DA96FB78-DAEF-3C44-AF13-2C6934B3EE6D}" type="presOf" srcId="{CD2D67BD-9ED7-4E4C-B751-D349382086E0}" destId="{77F9BEDF-3C43-AA45-B282-2A74A3313D80}" srcOrd="0" destOrd="0" presId="urn:microsoft.com/office/officeart/2005/8/layout/default"/>
    <dgm:cxn modelId="{30220D80-E05E-A648-A554-B76C9653A9D8}" type="presOf" srcId="{0ACF554B-FBB9-CC4C-9489-A64332D824BB}" destId="{4F703EB2-F574-FC43-A855-4C97E1121001}" srcOrd="0" destOrd="0" presId="urn:microsoft.com/office/officeart/2005/8/layout/default"/>
    <dgm:cxn modelId="{BF46D38D-F711-0847-B752-46D38A92DC5F}" srcId="{CE034C4D-367B-604F-BEA4-1464CE5D568D}" destId="{CE0A57AF-17C9-6A43-A5FA-834448E8ACBE}" srcOrd="0" destOrd="0" parTransId="{10CD157C-3336-4349-9154-498E706FEA5A}" sibTransId="{9ABE42D9-20EA-9348-A7BB-5F3F4B42886C}"/>
    <dgm:cxn modelId="{045A63AC-9951-0445-AA4F-371B35736A57}" srcId="{CE034C4D-367B-604F-BEA4-1464CE5D568D}" destId="{CD2D67BD-9ED7-4E4C-B751-D349382086E0}" srcOrd="2" destOrd="0" parTransId="{C9A10D7A-A32F-574E-9356-8DAE3750C53D}" sibTransId="{EA3260C6-87B4-1042-9294-DC4F67C17A7F}"/>
    <dgm:cxn modelId="{B4BB68CE-1E54-6642-8A62-DA086EB2B40B}" srcId="{CE034C4D-367B-604F-BEA4-1464CE5D568D}" destId="{0ACF554B-FBB9-CC4C-9489-A64332D824BB}" srcOrd="3" destOrd="0" parTransId="{ED446411-BAA9-5140-A279-0593F513A6C8}" sibTransId="{69A53850-7E54-E246-BBBE-A0A5BAC545C8}"/>
    <dgm:cxn modelId="{617A52EB-48F6-2D4B-BEAF-14D63A396FC0}" type="presOf" srcId="{CE034C4D-367B-604F-BEA4-1464CE5D568D}" destId="{CFF391AB-41B6-5D4C-A80A-FAAF3ACBA759}" srcOrd="0" destOrd="0" presId="urn:microsoft.com/office/officeart/2005/8/layout/default"/>
    <dgm:cxn modelId="{B82013F7-37B2-1645-A453-E8C571EDEC47}" srcId="{CE034C4D-367B-604F-BEA4-1464CE5D568D}" destId="{E4E0B2D3-904C-4F47-A054-FB7DD78B1610}" srcOrd="4" destOrd="0" parTransId="{40E990DD-5EF3-D54A-98E3-2F60CC7FFC2B}" sibTransId="{5E03055F-64CD-3B41-8302-028AD311BB6E}"/>
    <dgm:cxn modelId="{570EC4FA-3280-BD4A-A402-EC8498B86EAC}" srcId="{CE034C4D-367B-604F-BEA4-1464CE5D568D}" destId="{BF600149-0D35-CA46-9241-1FA0C1FC9EC0}" srcOrd="1" destOrd="0" parTransId="{5EBF95FE-B5B6-DD4A-8221-0F5903012F02}" sibTransId="{5FB211DD-D36D-CB4C-B531-64309432DB5D}"/>
    <dgm:cxn modelId="{6E01AEEB-678F-0140-9E49-F1A710C59127}" type="presParOf" srcId="{CFF391AB-41B6-5D4C-A80A-FAAF3ACBA759}" destId="{6378793B-FBCB-A147-977D-40A264716315}" srcOrd="0" destOrd="0" presId="urn:microsoft.com/office/officeart/2005/8/layout/default"/>
    <dgm:cxn modelId="{5AFB563A-AE28-D148-8DEF-00C001E84E5D}" type="presParOf" srcId="{CFF391AB-41B6-5D4C-A80A-FAAF3ACBA759}" destId="{94AFCCB7-190A-5048-9C07-910826DD45AC}" srcOrd="1" destOrd="0" presId="urn:microsoft.com/office/officeart/2005/8/layout/default"/>
    <dgm:cxn modelId="{308F1562-C394-7146-9E77-D4613A1EF425}" type="presParOf" srcId="{CFF391AB-41B6-5D4C-A80A-FAAF3ACBA759}" destId="{A9227BA5-8B84-CB47-BECD-A6144758CA9F}" srcOrd="2" destOrd="0" presId="urn:microsoft.com/office/officeart/2005/8/layout/default"/>
    <dgm:cxn modelId="{3141B20F-3AD1-D44D-8341-46F45DEA296F}" type="presParOf" srcId="{CFF391AB-41B6-5D4C-A80A-FAAF3ACBA759}" destId="{3966FC4A-31B6-6B42-A035-132779A31DA1}" srcOrd="3" destOrd="0" presId="urn:microsoft.com/office/officeart/2005/8/layout/default"/>
    <dgm:cxn modelId="{E261D7AA-76C2-EB4C-AD87-B6F3315C82B7}" type="presParOf" srcId="{CFF391AB-41B6-5D4C-A80A-FAAF3ACBA759}" destId="{77F9BEDF-3C43-AA45-B282-2A74A3313D80}" srcOrd="4" destOrd="0" presId="urn:microsoft.com/office/officeart/2005/8/layout/default"/>
    <dgm:cxn modelId="{EDC60F04-786C-294E-A9C9-725DB58BA072}" type="presParOf" srcId="{CFF391AB-41B6-5D4C-A80A-FAAF3ACBA759}" destId="{B51A5246-B2FB-9444-A935-0215AC5BA1D5}" srcOrd="5" destOrd="0" presId="urn:microsoft.com/office/officeart/2005/8/layout/default"/>
    <dgm:cxn modelId="{9C7D4ECC-79F8-0745-97BE-2EC7AA8D61FC}" type="presParOf" srcId="{CFF391AB-41B6-5D4C-A80A-FAAF3ACBA759}" destId="{4F703EB2-F574-FC43-A855-4C97E1121001}" srcOrd="6" destOrd="0" presId="urn:microsoft.com/office/officeart/2005/8/layout/default"/>
    <dgm:cxn modelId="{BE70B33D-66E8-D04D-8417-EE4327F1B0EA}" type="presParOf" srcId="{CFF391AB-41B6-5D4C-A80A-FAAF3ACBA759}" destId="{4EF05741-62B5-F94A-896A-BB40A62C6F1C}" srcOrd="7" destOrd="0" presId="urn:microsoft.com/office/officeart/2005/8/layout/default"/>
    <dgm:cxn modelId="{88EBA8DB-F5D4-2246-B7D0-9864BDD999D6}" type="presParOf" srcId="{CFF391AB-41B6-5D4C-A80A-FAAF3ACBA759}" destId="{BA577B58-3CAF-274F-A668-B62431993F07}" srcOrd="8" destOrd="0" presId="urn:microsoft.com/office/officeart/2005/8/layout/default"/>
    <dgm:cxn modelId="{6E02FECC-D382-0644-B8B7-77B9BC68AEF0}" type="presParOf" srcId="{CFF391AB-41B6-5D4C-A80A-FAAF3ACBA759}" destId="{B76037D3-37D8-E344-99FB-6085D9416092}" srcOrd="9" destOrd="0" presId="urn:microsoft.com/office/officeart/2005/8/layout/default"/>
    <dgm:cxn modelId="{E5766F51-A729-5442-B1FB-9155A09D933C}" type="presParOf" srcId="{CFF391AB-41B6-5D4C-A80A-FAAF3ACBA759}" destId="{F677BD0D-09E9-064A-BD89-8E89FA92198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568D1-904E-2741-80C3-6AD21581526C}">
      <dsp:nvSpPr>
        <dsp:cNvPr id="0" name=""/>
        <dsp:cNvSpPr/>
      </dsp:nvSpPr>
      <dsp:spPr>
        <a:xfrm>
          <a:off x="0" y="0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Use access link + code sent by email after the session ​</a:t>
          </a:r>
          <a:endParaRPr lang="en-US" sz="2200" kern="1200">
            <a:solidFill>
              <a:srgbClr val="000000"/>
            </a:solidFill>
          </a:endParaRPr>
        </a:p>
      </dsp:txBody>
      <dsp:txXfrm>
        <a:off x="20368" y="20368"/>
        <a:ext cx="6899610" cy="654680"/>
      </dsp:txXfrm>
    </dsp:sp>
    <dsp:sp modelId="{CBA4176C-0701-4F43-A867-4F4223474A47}">
      <dsp:nvSpPr>
        <dsp:cNvPr id="0" name=""/>
        <dsp:cNvSpPr/>
      </dsp:nvSpPr>
      <dsp:spPr>
        <a:xfrm>
          <a:off x="577343" y="792001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Enroll in the course using the link ​</a:t>
          </a:r>
        </a:p>
      </dsp:txBody>
      <dsp:txXfrm>
        <a:off x="597711" y="812369"/>
        <a:ext cx="6661282" cy="654680"/>
      </dsp:txXfrm>
    </dsp:sp>
    <dsp:sp modelId="{06530D5E-A4DC-D048-8EFE-9603AF7FE770}">
      <dsp:nvSpPr>
        <dsp:cNvPr id="0" name=""/>
        <dsp:cNvSpPr/>
      </dsp:nvSpPr>
      <dsp:spPr>
        <a:xfrm>
          <a:off x="1154687" y="1584003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Enter access code to unlock content ​</a:t>
          </a:r>
        </a:p>
      </dsp:txBody>
      <dsp:txXfrm>
        <a:off x="1175055" y="1604371"/>
        <a:ext cx="6661282" cy="654680"/>
      </dsp:txXfrm>
    </dsp:sp>
    <dsp:sp modelId="{5EAEF161-0243-DF46-A841-5D2A72BEF906}">
      <dsp:nvSpPr>
        <dsp:cNvPr id="0" name=""/>
        <dsp:cNvSpPr/>
      </dsp:nvSpPr>
      <dsp:spPr>
        <a:xfrm>
          <a:off x="1732030" y="2376005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Complete knowledge checks and evaluation ​</a:t>
          </a:r>
        </a:p>
      </dsp:txBody>
      <dsp:txXfrm>
        <a:off x="1752398" y="2396373"/>
        <a:ext cx="6661282" cy="654680"/>
      </dsp:txXfrm>
    </dsp:sp>
    <dsp:sp modelId="{4D4710B0-3607-C840-92BE-A09193DF9A7E}">
      <dsp:nvSpPr>
        <dsp:cNvPr id="0" name=""/>
        <dsp:cNvSpPr/>
      </dsp:nvSpPr>
      <dsp:spPr>
        <a:xfrm>
          <a:off x="2309374" y="3168007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Claim credit and download certificate​</a:t>
          </a:r>
        </a:p>
      </dsp:txBody>
      <dsp:txXfrm>
        <a:off x="2329742" y="3188375"/>
        <a:ext cx="6661282" cy="654680"/>
      </dsp:txXfrm>
    </dsp:sp>
    <dsp:sp modelId="{C371555C-D5EB-9745-8CB4-DD5CF82A4520}">
      <dsp:nvSpPr>
        <dsp:cNvPr id="0" name=""/>
        <dsp:cNvSpPr/>
      </dsp:nvSpPr>
      <dsp:spPr>
        <a:xfrm>
          <a:off x="7279362" y="508040"/>
          <a:ext cx="452020" cy="4520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50000"/>
            <a:alpha val="90000"/>
          </a:schemeClr>
        </a:solidFill>
        <a:ln w="19050" cap="flat" cmpd="sng" algn="ctr">
          <a:solidFill>
            <a:schemeClr val="bg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solidFill>
              <a:srgbClr val="000000"/>
            </a:solidFill>
          </a:endParaRPr>
        </a:p>
      </dsp:txBody>
      <dsp:txXfrm>
        <a:off x="7381066" y="508040"/>
        <a:ext cx="248612" cy="340145"/>
      </dsp:txXfrm>
    </dsp:sp>
    <dsp:sp modelId="{8E0E99DE-6D92-0B46-B497-2FDB1EF22ED6}">
      <dsp:nvSpPr>
        <dsp:cNvPr id="0" name=""/>
        <dsp:cNvSpPr/>
      </dsp:nvSpPr>
      <dsp:spPr>
        <a:xfrm>
          <a:off x="7856705" y="1300042"/>
          <a:ext cx="452020" cy="4520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50000"/>
            <a:alpha val="90000"/>
          </a:schemeClr>
        </a:solidFill>
        <a:ln w="19050" cap="flat" cmpd="sng" algn="ctr">
          <a:solidFill>
            <a:schemeClr val="bg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solidFill>
              <a:srgbClr val="000000"/>
            </a:solidFill>
          </a:endParaRPr>
        </a:p>
      </dsp:txBody>
      <dsp:txXfrm>
        <a:off x="7958409" y="1300042"/>
        <a:ext cx="248612" cy="340145"/>
      </dsp:txXfrm>
    </dsp:sp>
    <dsp:sp modelId="{3B28A18E-F331-994F-8974-32DD092544E9}">
      <dsp:nvSpPr>
        <dsp:cNvPr id="0" name=""/>
        <dsp:cNvSpPr/>
      </dsp:nvSpPr>
      <dsp:spPr>
        <a:xfrm>
          <a:off x="8434049" y="2080453"/>
          <a:ext cx="452020" cy="4520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50000"/>
            <a:alpha val="90000"/>
          </a:schemeClr>
        </a:solidFill>
        <a:ln w="19050" cap="flat" cmpd="sng" algn="ctr">
          <a:solidFill>
            <a:schemeClr val="bg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solidFill>
              <a:srgbClr val="000000"/>
            </a:solidFill>
          </a:endParaRPr>
        </a:p>
      </dsp:txBody>
      <dsp:txXfrm>
        <a:off x="8535753" y="2080453"/>
        <a:ext cx="248612" cy="340145"/>
      </dsp:txXfrm>
    </dsp:sp>
    <dsp:sp modelId="{C48441F3-F1B9-214C-8FE0-29AA554A1209}">
      <dsp:nvSpPr>
        <dsp:cNvPr id="0" name=""/>
        <dsp:cNvSpPr/>
      </dsp:nvSpPr>
      <dsp:spPr>
        <a:xfrm>
          <a:off x="9011392" y="2880182"/>
          <a:ext cx="452020" cy="4520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50000"/>
            <a:alpha val="90000"/>
          </a:schemeClr>
        </a:solidFill>
        <a:ln w="19050" cap="flat" cmpd="sng" algn="ctr">
          <a:solidFill>
            <a:schemeClr val="bg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solidFill>
              <a:srgbClr val="000000"/>
            </a:solidFill>
          </a:endParaRPr>
        </a:p>
      </dsp:txBody>
      <dsp:txXfrm>
        <a:off x="9113096" y="2880182"/>
        <a:ext cx="248612" cy="3401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0C1EA-6C62-AA4B-A292-6E9B36BE7274}">
      <dsp:nvSpPr>
        <dsp:cNvPr id="0" name=""/>
        <dsp:cNvSpPr/>
      </dsp:nvSpPr>
      <dsp:spPr>
        <a:xfrm>
          <a:off x="0" y="9163"/>
          <a:ext cx="10226448" cy="1029600"/>
        </a:xfrm>
        <a:prstGeom prst="roundRect">
          <a:avLst/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SBP goal of at least </a:t>
          </a:r>
          <a:r>
            <a:rPr lang="en-US" sz="3600" b="1" kern="1200"/>
            <a:t>&lt;130 </a:t>
          </a:r>
          <a:r>
            <a:rPr lang="en-US" sz="3600" kern="1200"/>
            <a:t>mm Hg </a:t>
          </a:r>
        </a:p>
      </dsp:txBody>
      <dsp:txXfrm>
        <a:off x="50261" y="59424"/>
        <a:ext cx="10125926" cy="929078"/>
      </dsp:txXfrm>
    </dsp:sp>
    <dsp:sp modelId="{7737AF08-4049-1E46-AE85-95A88A964A58}">
      <dsp:nvSpPr>
        <dsp:cNvPr id="0" name=""/>
        <dsp:cNvSpPr/>
      </dsp:nvSpPr>
      <dsp:spPr>
        <a:xfrm>
          <a:off x="0" y="1038763"/>
          <a:ext cx="10226448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469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/>
            <a:t>&lt;120 mm Hg is </a:t>
          </a:r>
          <a:r>
            <a:rPr lang="en-US" sz="2800" i="1" kern="1200"/>
            <a:t>encouraged</a:t>
          </a:r>
          <a:r>
            <a:rPr lang="en-US" sz="2800" kern="1200"/>
            <a:t> </a:t>
          </a:r>
        </a:p>
      </dsp:txBody>
      <dsp:txXfrm>
        <a:off x="0" y="1038763"/>
        <a:ext cx="10226448" cy="910800"/>
      </dsp:txXfrm>
    </dsp:sp>
    <dsp:sp modelId="{3C7D98C8-7C3E-4E4D-B656-667EB993B461}">
      <dsp:nvSpPr>
        <dsp:cNvPr id="0" name=""/>
        <dsp:cNvSpPr/>
      </dsp:nvSpPr>
      <dsp:spPr>
        <a:xfrm>
          <a:off x="0" y="1949563"/>
          <a:ext cx="10226448" cy="1029600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DBP goal of at least </a:t>
          </a:r>
          <a:r>
            <a:rPr lang="en-US" sz="3600" b="1" kern="1200"/>
            <a:t>&lt;80 </a:t>
          </a:r>
          <a:r>
            <a:rPr lang="en-US" sz="3600" kern="1200"/>
            <a:t>mm Hg</a:t>
          </a:r>
        </a:p>
      </dsp:txBody>
      <dsp:txXfrm>
        <a:off x="50261" y="1999824"/>
        <a:ext cx="10125926" cy="929078"/>
      </dsp:txXfrm>
    </dsp:sp>
    <dsp:sp modelId="{73D21F27-DE4B-E94F-80FC-6B099CD8CA60}">
      <dsp:nvSpPr>
        <dsp:cNvPr id="0" name=""/>
        <dsp:cNvSpPr/>
      </dsp:nvSpPr>
      <dsp:spPr>
        <a:xfrm>
          <a:off x="0" y="2979163"/>
          <a:ext cx="10226448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4690" tIns="45720" rIns="256032" bIns="4572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3600" kern="1200"/>
        </a:p>
      </dsp:txBody>
      <dsp:txXfrm>
        <a:off x="0" y="2979163"/>
        <a:ext cx="10226448" cy="9108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8793B-FBCB-A147-977D-40A264716315}">
      <dsp:nvSpPr>
        <dsp:cNvPr id="0" name=""/>
        <dsp:cNvSpPr/>
      </dsp:nvSpPr>
      <dsp:spPr>
        <a:xfrm>
          <a:off x="856995" y="765"/>
          <a:ext cx="3291851" cy="1807368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Weight Loss</a:t>
          </a:r>
        </a:p>
      </dsp:txBody>
      <dsp:txXfrm>
        <a:off x="945223" y="88993"/>
        <a:ext cx="3115395" cy="1630912"/>
      </dsp:txXfrm>
    </dsp:sp>
    <dsp:sp modelId="{A9227BA5-8B84-CB47-BECD-A6144758CA9F}">
      <dsp:nvSpPr>
        <dsp:cNvPr id="0" name=""/>
        <dsp:cNvSpPr/>
      </dsp:nvSpPr>
      <dsp:spPr>
        <a:xfrm>
          <a:off x="4450074" y="765"/>
          <a:ext cx="3291851" cy="1807368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Low Sodium Diet</a:t>
          </a:r>
        </a:p>
      </dsp:txBody>
      <dsp:txXfrm>
        <a:off x="4538302" y="88993"/>
        <a:ext cx="3115395" cy="1630912"/>
      </dsp:txXfrm>
    </dsp:sp>
    <dsp:sp modelId="{77F9BEDF-3C43-AA45-B282-2A74A3313D80}">
      <dsp:nvSpPr>
        <dsp:cNvPr id="0" name=""/>
        <dsp:cNvSpPr/>
      </dsp:nvSpPr>
      <dsp:spPr>
        <a:xfrm>
          <a:off x="8043153" y="765"/>
          <a:ext cx="3291851" cy="1807368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Potassium-based Salt Substitutes</a:t>
          </a:r>
        </a:p>
      </dsp:txBody>
      <dsp:txXfrm>
        <a:off x="8131381" y="88993"/>
        <a:ext cx="3115395" cy="1630912"/>
      </dsp:txXfrm>
    </dsp:sp>
    <dsp:sp modelId="{4F703EB2-F574-FC43-A855-4C97E1121001}">
      <dsp:nvSpPr>
        <dsp:cNvPr id="0" name=""/>
        <dsp:cNvSpPr/>
      </dsp:nvSpPr>
      <dsp:spPr>
        <a:xfrm>
          <a:off x="856995" y="2109362"/>
          <a:ext cx="3291851" cy="1807368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Reducing or abstaining from alcohol</a:t>
          </a:r>
        </a:p>
      </dsp:txBody>
      <dsp:txXfrm>
        <a:off x="945223" y="2197590"/>
        <a:ext cx="3115395" cy="1630912"/>
      </dsp:txXfrm>
    </dsp:sp>
    <dsp:sp modelId="{BA577B58-3CAF-274F-A668-B62431993F07}">
      <dsp:nvSpPr>
        <dsp:cNvPr id="0" name=""/>
        <dsp:cNvSpPr/>
      </dsp:nvSpPr>
      <dsp:spPr>
        <a:xfrm>
          <a:off x="4450074" y="2109362"/>
          <a:ext cx="3291851" cy="1807368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Increase physical activity</a:t>
          </a:r>
        </a:p>
      </dsp:txBody>
      <dsp:txXfrm>
        <a:off x="4538302" y="2197590"/>
        <a:ext cx="3115395" cy="1630912"/>
      </dsp:txXfrm>
    </dsp:sp>
    <dsp:sp modelId="{F677BD0D-09E9-064A-BD89-8E89FA92198B}">
      <dsp:nvSpPr>
        <dsp:cNvPr id="0" name=""/>
        <dsp:cNvSpPr/>
      </dsp:nvSpPr>
      <dsp:spPr>
        <a:xfrm>
          <a:off x="8043153" y="2109362"/>
          <a:ext cx="3291851" cy="1807368"/>
        </a:xfrm>
        <a:prstGeom prst="roundRect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Stress reduction</a:t>
          </a:r>
        </a:p>
      </dsp:txBody>
      <dsp:txXfrm>
        <a:off x="8131381" y="2197590"/>
        <a:ext cx="3115395" cy="1630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C77C2-516E-4646-9B9C-E9DC24CA8343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2F182-08E6-1645-ABBF-2D59D86DF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7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rofessional.heart.org/en/guidelines-and-statements/prevent-calculator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127E7-83A4-BA26-B13A-29CF894F6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E6210E-C170-C180-2BE7-5F781BA7C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3D46B9-BEE6-05C7-820F-05CF12FBB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952AE-12CC-F339-F415-B7DDDC570C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2F182-08E6-1645-ABBF-2D59D86DFF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06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1EA547-01D4-1D4B-B7A2-10EA41D8B86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85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02F46-1EFA-3DA7-3F89-D50A407B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63A802-9A89-DB84-4CAC-9EC9FCCA9D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60C7C5-53B7-FCC7-AA32-67797F739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B2FD2-34D0-D265-FF04-D5D6D9E55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1EA547-01D4-1D4B-B7A2-10EA41D8B86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79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https://professional.heart.org/en/guidelines-and-statements/prevent-calculator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2F182-08E6-1645-ABBF-2D59D86DFF5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8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94E15-D8E2-C64F-B94A-1C949A7FEC1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73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cdph.ca.gov/" TargetMode="Externa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FFDC776-411E-D410-64CB-F81B6BDCC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330D1A-B1C7-4D50-528A-6FC01A4AF7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0A934-4000-1FE1-2845-E46DBCF43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65554-94AF-4104-9631-1DBCC83B8E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8721" y="618098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6" name="Picture 5" descr="The California Department of Public Health Logo.">
            <a:extLst>
              <a:ext uri="{FF2B5EF4-FFF2-40B4-BE49-F238E27FC236}">
                <a16:creationId xmlns:a16="http://schemas.microsoft.com/office/drawing/2014/main" id="{BA960E11-0E6F-471E-5035-5887659A0A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2668" y="310705"/>
            <a:ext cx="2063967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8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7782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05924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56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42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467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72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01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32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745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4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511588-8DE0-2C60-4C52-57EE93265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D8295C-3B12-BD00-49BF-F88BD17E7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05" r="205"/>
          <a:stretch/>
        </p:blipFill>
        <p:spPr>
          <a:xfrm>
            <a:off x="6988629" y="0"/>
            <a:ext cx="5203372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E1D6F7D-FB65-9CDE-FFB6-2047ADD21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1538" y="3131820"/>
            <a:ext cx="6050541" cy="231636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C68CFE7-ED88-7FD9-0C9D-C15C3BD41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1538" y="2163826"/>
            <a:ext cx="6050541" cy="87765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EED605B-CDC6-A4AA-10B8-ED8A098541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2916" y="618098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2" name="Picture 1" descr="The California Department of Public Health Logo.">
            <a:extLst>
              <a:ext uri="{FF2B5EF4-FFF2-40B4-BE49-F238E27FC236}">
                <a16:creationId xmlns:a16="http://schemas.microsoft.com/office/drawing/2014/main" id="{7C875843-90F9-D1E8-445D-8DD55A9D445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99835" y="338415"/>
            <a:ext cx="2063967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8335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48B1A7-67A6-4784-1E1F-4B01DB985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37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1 Column,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95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- 1 Column,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50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- 1 Column,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14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- 1 Column, light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795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- 1 Column, dark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02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- 1 Column, dark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00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- 1 Column, light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88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head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18F051-D59E-CB02-C877-1B2BD41F3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745C3A6-838D-C38D-0FBC-541FEDDA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489634"/>
            <a:ext cx="10831286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A0B1472-4AB9-A8B0-BA1D-567E746FC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356" y="1767015"/>
            <a:ext cx="10839447" cy="47838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7F9DEF9-C2EB-67B2-9454-E88FFA4BAEB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2348089"/>
            <a:ext cx="10831285" cy="3682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EC58D88-3502-A2F5-DC01-8C3A8E771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52FC50-666B-2FEE-DFAB-BEF6AA5A9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72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FB08CD-9CDA-91BC-AD38-84493D2714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8ECE62-F40F-2341-4960-D05C7A77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4368E80-B0CA-A87B-E8F0-DA376FFCB77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1767014"/>
            <a:ext cx="5181600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BB590-967C-C199-49DB-2ED803A6E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0043" y="1767014"/>
            <a:ext cx="5181600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EF6EBFF-B3F0-4B25-37D7-65A0379C1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344827-BBCB-9C0C-9229-6F4DA9618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3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F4289F0-6F38-B13B-7701-340C9714D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58832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F86EC5-891A-A7AA-060B-80B7F74A2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1013" y="1782671"/>
            <a:ext cx="2686298" cy="3292658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56CFC-83C1-3F8B-170F-0454A0930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9340" y="988081"/>
            <a:ext cx="5644987" cy="4881838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D34C23-14EC-62D1-506D-4D62513D2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56" y="-1507"/>
            <a:ext cx="12172944" cy="684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898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head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029F703-8396-FD41-535C-3D4A53974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489634"/>
            <a:ext cx="10831286" cy="99317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8D311B9-E25A-8BDD-6B75-49F2C8A71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357" y="1767015"/>
            <a:ext cx="5185505" cy="47838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E693342-C3AE-3116-22EF-8A41D9DC0A2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2348089"/>
            <a:ext cx="5181600" cy="3682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142342-41F5-D931-AE08-CDFE32DC69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8456" y="1767015"/>
            <a:ext cx="5183188" cy="47838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003C91E-806F-F65F-2E9B-1A6B60AB3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0043" y="2348089"/>
            <a:ext cx="5181600" cy="3682007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139B76-4239-077A-ABCF-41105ACA8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779"/>
            <a:ext cx="12192000" cy="469702"/>
          </a:xfrm>
          <a:prstGeom prst="rect">
            <a:avLst/>
          </a:prstGeom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FD80724-7C39-0219-8A5A-E13CBB8FE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8CF2F4-CBDA-6D82-0371-0BB843470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621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1E6AB-FDEC-0089-F740-A045FA133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8ECE62-F40F-2341-4960-D05C7A77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4368E80-B0CA-A87B-E8F0-DA376FFCB77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1767014"/>
            <a:ext cx="3393803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016AD8A-6D2E-D34E-058D-01412EB0CD7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99098" y="1767014"/>
            <a:ext cx="3393803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0ADF8F6-D46B-6854-A2EC-D0991FD4075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658" y="1767014"/>
            <a:ext cx="3393803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547B261-077C-EFE5-579B-B6F4C86D1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CC7594-97CE-7694-3540-6F896718C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877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head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C67C5E5-0289-B72A-E325-87F85E29D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489634"/>
            <a:ext cx="10831286" cy="99317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24A44B2-D17E-52C8-AEB7-457ADCA5A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357" y="1760767"/>
            <a:ext cx="3393804" cy="472132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4368E80-B0CA-A87B-E8F0-DA376FFCB77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2348089"/>
            <a:ext cx="3393803" cy="3688190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0B1E6F-BDE5-15A4-67E5-7E47DF3AB255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395355" y="1767015"/>
            <a:ext cx="3401288" cy="472132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016AD8A-6D2E-D34E-058D-01412EB0CD7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99098" y="2348089"/>
            <a:ext cx="3393803" cy="3688190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F5CF3D5-79ED-747C-8FD1-E4B100F1A2AC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8117165" y="1760767"/>
            <a:ext cx="3401288" cy="47838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0ADF8F6-D46B-6854-A2EC-D0991FD4075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658" y="2348089"/>
            <a:ext cx="3393803" cy="3688190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120C38-7D0D-9945-C483-78E911E11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2C94239-BEA7-133A-FEB5-F96641AC1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6304E4-B8FC-62DB-1E94-266E5903D0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757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9F928F-06ED-FE82-30A6-BDB0C1263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2061C47-9C17-A628-B8BC-1FA7D2A74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0EADDD4-954A-B7E6-5051-AAC38FC74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CB4BEB-A967-3D1F-B2D7-5A048E0C1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727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2CE6BF-293E-3B7A-E34D-F67BEB6C8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B9F782-BA46-0AC0-6D9E-E2DA688F3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640326-6C2B-C264-2732-AE8ECCA2B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BB78CF-4734-C38F-4521-AAB13BBC5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09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E5E2A0-43A4-D942-3680-D6EF86618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D4D3435-6FA3-147F-A367-A8873462E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D6B6542-57A8-7DE2-7791-2FCAD8BCAB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4A673F-4CF7-43C6-856C-ACA4F0F54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843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79AAB-F736-C851-A23D-6F14EBD97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0F36AEF-A1B1-9990-4D78-94FD75328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4BEBFE7-843C-BE4B-4AD9-C1ADE20C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D07183-B4AA-5B3F-1BA5-F653929E4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2538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plit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C049D8-A9E2-A8D8-CAF5-B5838ED03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FAAE7-E1B6-DC51-5C1F-380359A19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C8C549F-A6A2-6853-7414-F490C10B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E9B19-6B1D-16A2-BE57-CD4647ADA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01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plit Content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FAAE7-E1B6-DC51-5C1F-380359A19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C8C549F-A6A2-6853-7414-F490C10B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E9B19-6B1D-16A2-BE57-CD4647ADA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402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plit Content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FAAE7-E1B6-DC51-5C1F-380359A19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C8C549F-A6A2-6853-7414-F490C10B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E9B19-6B1D-16A2-BE57-CD4647ADA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4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638971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D40B9CEF-C9E4-8404-BE49-FC0BFBFC9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81836" y="2186550"/>
            <a:ext cx="4720535" cy="209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27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7A803-45C9-058D-BEA9-36B16B2ED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60" y="982843"/>
            <a:ext cx="10515600" cy="738581"/>
          </a:xfrm>
        </p:spPr>
        <p:txBody>
          <a:bodyPr>
            <a:noAutofit/>
          </a:bodyPr>
          <a:lstStyle>
            <a:lvl1pPr>
              <a:defRPr sz="5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D43A39-837B-7BFD-9FF9-3C7E89D6A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026638-F96E-817A-163C-93B140532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DA1FB2-2829-2ECD-6007-8445803F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5D33-111B-47FE-ACDE-735B208BF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548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E3017-DA99-267F-9669-68F8A05CD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56427-F222-93BE-BA60-A4976D000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CDFA1-94CF-A364-A2C6-25CA9E877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A7C3D-F849-F010-57A4-5D41F7F51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90225B-66FA-1C2B-729F-022A0D9AF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FACA2-437A-0AFE-A0C2-042AF6CDA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0EF5-9F7D-FE49-891B-D460D79EC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2441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262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D172E2-A49B-BBA5-BB66-D5B2B6EBE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2386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644737-5D69-9A86-2FA4-C12421DBF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04257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84617-2E4B-AA60-D7EA-5326915CC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889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5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CCA334-B766-660F-8C57-4F113AFA9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43137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14396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E60E4B-757A-55AA-F002-1FBC8F6D1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489634"/>
            <a:ext cx="10831286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E101B-EDF9-A972-7FA4-476169D64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357" y="1767015"/>
            <a:ext cx="10831286" cy="4263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4898C-8E32-65AD-40F0-DCA81BB95E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99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4" r:id="rId4"/>
    <p:sldLayoutId id="2147483651" r:id="rId5"/>
    <p:sldLayoutId id="2147483661" r:id="rId6"/>
    <p:sldLayoutId id="2147483662" r:id="rId7"/>
    <p:sldLayoutId id="2147483663" r:id="rId8"/>
    <p:sldLayoutId id="2147483678" r:id="rId9"/>
    <p:sldLayoutId id="2147483679" r:id="rId10"/>
    <p:sldLayoutId id="2147483680" r:id="rId11"/>
    <p:sldLayoutId id="2147483665" r:id="rId12"/>
    <p:sldLayoutId id="2147483669" r:id="rId13"/>
    <p:sldLayoutId id="2147483668" r:id="rId14"/>
    <p:sldLayoutId id="2147483667" r:id="rId15"/>
    <p:sldLayoutId id="2147483666" r:id="rId16"/>
    <p:sldLayoutId id="2147483681" r:id="rId17"/>
    <p:sldLayoutId id="2147483682" r:id="rId18"/>
    <p:sldLayoutId id="2147483683" r:id="rId19"/>
    <p:sldLayoutId id="2147483654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55" r:id="rId28"/>
    <p:sldLayoutId id="2147483652" r:id="rId29"/>
    <p:sldLayoutId id="2147483653" r:id="rId30"/>
    <p:sldLayoutId id="2147483675" r:id="rId31"/>
    <p:sldLayoutId id="2147483676" r:id="rId32"/>
    <p:sldLayoutId id="2147483674" r:id="rId33"/>
    <p:sldLayoutId id="2147483673" r:id="rId34"/>
    <p:sldLayoutId id="2147483671" r:id="rId35"/>
    <p:sldLayoutId id="2147483672" r:id="rId36"/>
    <p:sldLayoutId id="2147483656" r:id="rId37"/>
    <p:sldLayoutId id="2147483691" r:id="rId38"/>
    <p:sldLayoutId id="2147483692" r:id="rId39"/>
    <p:sldLayoutId id="2147483677" r:id="rId40"/>
    <p:sldLayoutId id="2147483693" r:id="rId41"/>
    <p:sldLayoutId id="2147483694" r:id="rId42"/>
    <p:sldLayoutId id="2147483695" r:id="rId4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microsoft.com/office/2018/10/relationships/comments" Target="../comments/modernComment_144_CBAE07DF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4C_FDF24FD7.xml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874F7-8E6C-564D-8190-FCF698772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150" y="1472325"/>
            <a:ext cx="8815893" cy="23876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Overview of the 2025 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AHA/ACC Guidelines on High Blood Pressure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35413-91E0-053D-5341-A8B6D59D29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151" y="4371602"/>
            <a:ext cx="6445227" cy="2617459"/>
          </a:xfrm>
        </p:spPr>
        <p:txBody>
          <a:bodyPr>
            <a:normAutofit/>
          </a:bodyPr>
          <a:lstStyle/>
          <a:p>
            <a:r>
              <a:rPr lang="en-US" sz="2800" dirty="0"/>
              <a:t>Dave L. Dixon, PharmD, FACC, FAHA, FCCP, FNLA, BCACP, CLS</a:t>
            </a:r>
          </a:p>
        </p:txBody>
      </p:sp>
    </p:spTree>
    <p:extLst>
      <p:ext uri="{BB962C8B-B14F-4D97-AF65-F5344CB8AC3E}">
        <p14:creationId xmlns:p14="http://schemas.microsoft.com/office/powerpoint/2010/main" val="2329850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37798-FEE2-2E77-57BE-B4154AF4F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CBD1277-6CCD-69C2-0A18-89266414A19C}"/>
              </a:ext>
            </a:extLst>
          </p:cNvPr>
          <p:cNvGrpSpPr/>
          <p:nvPr/>
        </p:nvGrpSpPr>
        <p:grpSpPr>
          <a:xfrm>
            <a:off x="681038" y="1658382"/>
            <a:ext cx="10829925" cy="4024875"/>
            <a:chOff x="681038" y="1658382"/>
            <a:chExt cx="10829925" cy="4024875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609183A0-214F-CCF0-2F4B-3EE6139BD311}"/>
                </a:ext>
              </a:extLst>
            </p:cNvPr>
            <p:cNvSpPr/>
            <p:nvPr/>
          </p:nvSpPr>
          <p:spPr>
            <a:xfrm>
              <a:off x="681038" y="2122062"/>
              <a:ext cx="10829925" cy="1304100"/>
            </a:xfrm>
            <a:prstGeom prst="roundRect">
              <a:avLst>
                <a:gd name="adj" fmla="val 10293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40523" tIns="479044" rIns="840523" bIns="163576" numCol="1" spcCol="1270" anchor="t" anchorCtr="0">
              <a:noAutofit/>
            </a:bodyPr>
            <a:lstStyle/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/>
                <a:t>~10% RRR for every 5 mm Hg SBP lowering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/>
                <a:t>Benefit is similar among those with and without CVD</a:t>
              </a:r>
            </a:p>
            <a:p>
              <a:pPr marL="0" lvl="1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400" kern="1200"/>
                <a:t> 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7D61868-09B3-2816-CD9E-A64F2C6503AA}"/>
                </a:ext>
              </a:extLst>
            </p:cNvPr>
            <p:cNvSpPr/>
            <p:nvPr/>
          </p:nvSpPr>
          <p:spPr>
            <a:xfrm>
              <a:off x="1222534" y="1658382"/>
              <a:ext cx="8003107" cy="803160"/>
            </a:xfrm>
            <a:custGeom>
              <a:avLst/>
              <a:gdLst>
                <a:gd name="csX0" fmla="*/ 0 w 7580947"/>
                <a:gd name="csY0" fmla="*/ 113162 h 678960"/>
                <a:gd name="csX1" fmla="*/ 113162 w 7580947"/>
                <a:gd name="csY1" fmla="*/ 0 h 678960"/>
                <a:gd name="csX2" fmla="*/ 7467785 w 7580947"/>
                <a:gd name="csY2" fmla="*/ 0 h 678960"/>
                <a:gd name="csX3" fmla="*/ 7580947 w 7580947"/>
                <a:gd name="csY3" fmla="*/ 113162 h 678960"/>
                <a:gd name="csX4" fmla="*/ 7580947 w 7580947"/>
                <a:gd name="csY4" fmla="*/ 565798 h 678960"/>
                <a:gd name="csX5" fmla="*/ 7467785 w 7580947"/>
                <a:gd name="csY5" fmla="*/ 678960 h 678960"/>
                <a:gd name="csX6" fmla="*/ 113162 w 7580947"/>
                <a:gd name="csY6" fmla="*/ 678960 h 678960"/>
                <a:gd name="csX7" fmla="*/ 0 w 7580947"/>
                <a:gd name="csY7" fmla="*/ 565798 h 678960"/>
                <a:gd name="csX8" fmla="*/ 0 w 7580947"/>
                <a:gd name="csY8" fmla="*/ 113162 h 6789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580947" h="678960">
                  <a:moveTo>
                    <a:pt x="0" y="113162"/>
                  </a:moveTo>
                  <a:cubicBezTo>
                    <a:pt x="0" y="50664"/>
                    <a:pt x="50664" y="0"/>
                    <a:pt x="113162" y="0"/>
                  </a:cubicBezTo>
                  <a:lnTo>
                    <a:pt x="7467785" y="0"/>
                  </a:lnTo>
                  <a:cubicBezTo>
                    <a:pt x="7530283" y="0"/>
                    <a:pt x="7580947" y="50664"/>
                    <a:pt x="7580947" y="113162"/>
                  </a:cubicBezTo>
                  <a:lnTo>
                    <a:pt x="7580947" y="565798"/>
                  </a:lnTo>
                  <a:cubicBezTo>
                    <a:pt x="7580947" y="628296"/>
                    <a:pt x="7530283" y="678960"/>
                    <a:pt x="7467785" y="678960"/>
                  </a:cubicBezTo>
                  <a:lnTo>
                    <a:pt x="113162" y="678960"/>
                  </a:lnTo>
                  <a:cubicBezTo>
                    <a:pt x="50664" y="678960"/>
                    <a:pt x="0" y="628296"/>
                    <a:pt x="0" y="565798"/>
                  </a:cubicBezTo>
                  <a:lnTo>
                    <a:pt x="0" y="113162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9686" tIns="33144" rIns="319686" bIns="33144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/>
                <a:t>BP reduction to reduce CVD risk </a:t>
              </a:r>
              <a:r>
                <a:rPr lang="en-US" sz="2400" kern="1200"/>
                <a:t>is supported by observational data, clinical trials, and meta-analyses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F2EF91B5-7B8D-067B-EB67-CF5D32CEE3FD}"/>
                </a:ext>
              </a:extLst>
            </p:cNvPr>
            <p:cNvSpPr/>
            <p:nvPr/>
          </p:nvSpPr>
          <p:spPr>
            <a:xfrm>
              <a:off x="681038" y="4053132"/>
              <a:ext cx="10829925" cy="1630125"/>
            </a:xfrm>
            <a:prstGeom prst="roundRect">
              <a:avLst>
                <a:gd name="adj" fmla="val 8168"/>
              </a:avLst>
            </a:prstGeom>
          </p:spPr>
          <p:style>
            <a:lnRef idx="2">
              <a:schemeClr val="accent4">
                <a:hueOff val="1130462"/>
                <a:satOff val="0"/>
                <a:lumOff val="14117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40523" tIns="479044" rIns="840523" bIns="163576" numCol="1" spcCol="1270" anchor="t" anchorCtr="0">
              <a:noAutofit/>
            </a:bodyPr>
            <a:lstStyle/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/>
                <a:t>12% to 19% reduction in dementia incidence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/>
                <a:t>Dementia risk decreases with only 3-4 years of intensive blood pressure treatment</a:t>
              </a: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A9942CB-C87A-BC26-05A3-03660173A651}"/>
                </a:ext>
              </a:extLst>
            </p:cNvPr>
            <p:cNvSpPr/>
            <p:nvPr/>
          </p:nvSpPr>
          <p:spPr>
            <a:xfrm>
              <a:off x="1222534" y="3592286"/>
              <a:ext cx="8003107" cy="800326"/>
            </a:xfrm>
            <a:custGeom>
              <a:avLst/>
              <a:gdLst>
                <a:gd name="csX0" fmla="*/ 0 w 7580947"/>
                <a:gd name="csY0" fmla="*/ 113162 h 678960"/>
                <a:gd name="csX1" fmla="*/ 113162 w 7580947"/>
                <a:gd name="csY1" fmla="*/ 0 h 678960"/>
                <a:gd name="csX2" fmla="*/ 7467785 w 7580947"/>
                <a:gd name="csY2" fmla="*/ 0 h 678960"/>
                <a:gd name="csX3" fmla="*/ 7580947 w 7580947"/>
                <a:gd name="csY3" fmla="*/ 113162 h 678960"/>
                <a:gd name="csX4" fmla="*/ 7580947 w 7580947"/>
                <a:gd name="csY4" fmla="*/ 565798 h 678960"/>
                <a:gd name="csX5" fmla="*/ 7467785 w 7580947"/>
                <a:gd name="csY5" fmla="*/ 678960 h 678960"/>
                <a:gd name="csX6" fmla="*/ 113162 w 7580947"/>
                <a:gd name="csY6" fmla="*/ 678960 h 678960"/>
                <a:gd name="csX7" fmla="*/ 0 w 7580947"/>
                <a:gd name="csY7" fmla="*/ 565798 h 678960"/>
                <a:gd name="csX8" fmla="*/ 0 w 7580947"/>
                <a:gd name="csY8" fmla="*/ 113162 h 6789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580947" h="678960">
                  <a:moveTo>
                    <a:pt x="0" y="113162"/>
                  </a:moveTo>
                  <a:cubicBezTo>
                    <a:pt x="0" y="50664"/>
                    <a:pt x="50664" y="0"/>
                    <a:pt x="113162" y="0"/>
                  </a:cubicBezTo>
                  <a:lnTo>
                    <a:pt x="7467785" y="0"/>
                  </a:lnTo>
                  <a:cubicBezTo>
                    <a:pt x="7530283" y="0"/>
                    <a:pt x="7580947" y="50664"/>
                    <a:pt x="7580947" y="113162"/>
                  </a:cubicBezTo>
                  <a:lnTo>
                    <a:pt x="7580947" y="565798"/>
                  </a:lnTo>
                  <a:cubicBezTo>
                    <a:pt x="7580947" y="628296"/>
                    <a:pt x="7530283" y="678960"/>
                    <a:pt x="7467785" y="678960"/>
                  </a:cubicBezTo>
                  <a:lnTo>
                    <a:pt x="113162" y="678960"/>
                  </a:lnTo>
                  <a:cubicBezTo>
                    <a:pt x="50664" y="678960"/>
                    <a:pt x="0" y="628296"/>
                    <a:pt x="0" y="565798"/>
                  </a:cubicBezTo>
                  <a:lnTo>
                    <a:pt x="0" y="113162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130462"/>
                <a:satOff val="0"/>
                <a:lumOff val="14117"/>
                <a:alphaOff val="0"/>
              </a:schemeClr>
            </a:fillRef>
            <a:effectRef idx="0">
              <a:schemeClr val="accent4">
                <a:hueOff val="1130462"/>
                <a:satOff val="0"/>
                <a:lumOff val="1411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9686" tIns="33144" rIns="319686" bIns="33144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/>
                <a:t>BP reduction to reduce dementia risk</a:t>
              </a:r>
              <a:r>
                <a:rPr lang="en-US" sz="2400" kern="1200"/>
                <a:t> is supported by clinical trials and meta-analyses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0F6D4C6B-DCE1-5BCC-7FBF-6F20C6601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Reducing BP Reduces Risk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4D1001-18AB-91C5-3445-556810AA4B6A}"/>
              </a:ext>
            </a:extLst>
          </p:cNvPr>
          <p:cNvSpPr txBox="1"/>
          <p:nvPr/>
        </p:nvSpPr>
        <p:spPr>
          <a:xfrm>
            <a:off x="4461165" y="6313401"/>
            <a:ext cx="7049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354BBB-4AB9-EB2D-F187-9082EF05E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83E883-4A3A-95D4-EF67-86C9C593D596}"/>
              </a:ext>
            </a:extLst>
          </p:cNvPr>
          <p:cNvSpPr/>
          <p:nvPr/>
        </p:nvSpPr>
        <p:spPr>
          <a:xfrm>
            <a:off x="1530448" y="6267448"/>
            <a:ext cx="2930717" cy="365125"/>
          </a:xfrm>
          <a:prstGeom prst="roundRect">
            <a:avLst>
              <a:gd name="adj" fmla="val 15325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accent1"/>
                </a:solidFill>
              </a:rPr>
              <a:t>RRR: relative risk reduction</a:t>
            </a:r>
          </a:p>
        </p:txBody>
      </p:sp>
    </p:spTree>
    <p:extLst>
      <p:ext uri="{BB962C8B-B14F-4D97-AF65-F5344CB8AC3E}">
        <p14:creationId xmlns:p14="http://schemas.microsoft.com/office/powerpoint/2010/main" val="1384029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BB48A-2FF8-0BD6-6B96-9D6E4BF70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91A3D-C0AE-FA61-0311-BB86C6F81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9779632" cy="2387600"/>
          </a:xfrm>
        </p:spPr>
        <p:txBody>
          <a:bodyPr/>
          <a:lstStyle/>
          <a:p>
            <a:r>
              <a:rPr lang="en-US"/>
              <a:t>Diagnosis of Hypertension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6E3BDA-BF22-15EB-02ED-86214DFAC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70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8"/>
          <p:cNvSpPr txBox="1">
            <a:spLocks noGrp="1"/>
          </p:cNvSpPr>
          <p:nvPr>
            <p:ph type="title"/>
          </p:nvPr>
        </p:nvSpPr>
        <p:spPr>
          <a:xfrm>
            <a:off x="680357" y="581758"/>
            <a:ext cx="10831285" cy="993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/>
              <a:t>Blood Pressure Categories (since 2017)</a:t>
            </a:r>
            <a:endParaRPr sz="4000"/>
          </a:p>
        </p:txBody>
      </p:sp>
      <p:graphicFrame>
        <p:nvGraphicFramePr>
          <p:cNvPr id="463" name="Google Shape;463;p8"/>
          <p:cNvGraphicFramePr/>
          <p:nvPr>
            <p:extLst>
              <p:ext uri="{D42A27DB-BD31-4B8C-83A1-F6EECF244321}">
                <p14:modId xmlns:p14="http://schemas.microsoft.com/office/powerpoint/2010/main" val="917482825"/>
              </p:ext>
            </p:extLst>
          </p:nvPr>
        </p:nvGraphicFramePr>
        <p:xfrm>
          <a:off x="404650" y="1509234"/>
          <a:ext cx="11382700" cy="372325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77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6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4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246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649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bg1"/>
                          </a:solidFill>
                        </a:rPr>
                        <a:t>Category</a:t>
                      </a:r>
                      <a:endParaRPr sz="1400" b="1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bg1"/>
                          </a:solidFill>
                        </a:rPr>
                        <a:t>Systolic BP, mm Hg</a:t>
                      </a:r>
                      <a:endParaRPr sz="1400" b="1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bg1"/>
                          </a:solidFill>
                        </a:rPr>
                        <a:t>Qualifier</a:t>
                      </a:r>
                      <a:endParaRPr sz="1400" b="1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bg1"/>
                          </a:solidFill>
                        </a:rPr>
                        <a:t>Diastolic BP, mm Hg</a:t>
                      </a:r>
                      <a:endParaRPr sz="1400" b="1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94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Normal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LESS THAN 120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rgbClr val="000000"/>
                          </a:solidFill>
                        </a:rPr>
                        <a:t>AND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LESS THAN 80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94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Elevated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120 – 129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rgbClr val="000000"/>
                          </a:solidFill>
                        </a:rPr>
                        <a:t>AND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LESS THAN 80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94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Stage 1 Hypertension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130 – 139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rgbClr val="000000"/>
                          </a:solidFill>
                        </a:rPr>
                        <a:t>OR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80 – 89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594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Stage 2 Hypertension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140 OR HIGHER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rgbClr val="000000"/>
                          </a:solidFill>
                        </a:rPr>
                        <a:t>OR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90 OR HIGHER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C55A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594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Hypertensive Emergency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HIGHER THAN 180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rgbClr val="000000"/>
                          </a:solidFill>
                        </a:rPr>
                        <a:t>AND/OR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0000"/>
                          </a:solidFill>
                        </a:rPr>
                        <a:t>HIGHER THAN 120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10A206F-EC50-13DB-55B8-7C156CB31E19}"/>
              </a:ext>
            </a:extLst>
          </p:cNvPr>
          <p:cNvSpPr txBox="1"/>
          <p:nvPr/>
        </p:nvSpPr>
        <p:spPr>
          <a:xfrm>
            <a:off x="1284523" y="5295084"/>
            <a:ext cx="9312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NOTE: 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Hypertension during pregnancy is defined 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≥140 mm Hg </a:t>
            </a:r>
            <a:r>
              <a:rPr kumimoji="0" lang="en-US" sz="2400" b="1" i="0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AND/OR 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≥90 mm Hg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70EBBB-C1F9-F56B-360D-6CC91F19F2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76C889-3B76-58AA-D780-997955767BCF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0FB5C9-7BD5-32CE-A342-97002222782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8" y="1767014"/>
            <a:ext cx="5848034" cy="4601352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Out-of-office BP measurements obtained by either 24-hour ABPM or HBPM are </a:t>
            </a:r>
            <a:r>
              <a:rPr lang="en-US" sz="2800" b="1" dirty="0">
                <a:solidFill>
                  <a:schemeClr val="accent1"/>
                </a:solidFill>
              </a:rPr>
              <a:t>recommended to confirm a hypertension diagnosis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Cuffless BP devices are </a:t>
            </a:r>
            <a:r>
              <a:rPr lang="en-US" sz="2800" b="1" dirty="0">
                <a:solidFill>
                  <a:schemeClr val="accent1"/>
                </a:solidFill>
              </a:rPr>
              <a:t>NOT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 recommended</a:t>
            </a:r>
          </a:p>
          <a:p>
            <a:pPr marL="457200" lvl="1" indent="0">
              <a:buNone/>
            </a:pP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HBPM Protocol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2 readings 1 minute part twice a day for 3-7 days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9CD819-5B0B-27EA-959F-FC004822D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/>
            </a:br>
            <a:r>
              <a:rPr lang="en-US"/>
              <a:t>Hypertension Diagnosis</a:t>
            </a:r>
          </a:p>
        </p:txBody>
      </p:sp>
      <p:pic>
        <p:nvPicPr>
          <p:cNvPr id="1028" name="Picture 4" descr="Ambulatory blood pressure monitoring ...">
            <a:extLst>
              <a:ext uri="{FF2B5EF4-FFF2-40B4-BE49-F238E27FC236}">
                <a16:creationId xmlns:a16="http://schemas.microsoft.com/office/drawing/2014/main" id="{99B58DC0-C594-4ED7-B68D-16373699F3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9" r="3405"/>
          <a:stretch>
            <a:fillRect/>
          </a:stretch>
        </p:blipFill>
        <p:spPr bwMode="auto">
          <a:xfrm>
            <a:off x="7086786" y="896060"/>
            <a:ext cx="3615593" cy="2742956"/>
          </a:xfrm>
          <a:prstGeom prst="roundRect">
            <a:avLst>
              <a:gd name="adj" fmla="val 7377"/>
            </a:avLst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elch Allyn Home Blood Pressure Monitor">
            <a:extLst>
              <a:ext uri="{FF2B5EF4-FFF2-40B4-BE49-F238E27FC236}">
                <a16:creationId xmlns:a16="http://schemas.microsoft.com/office/drawing/2014/main" id="{F7BED9B4-2567-A8B1-168F-5566DD2A1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" t="19215" r="11324" b="21773"/>
          <a:stretch>
            <a:fillRect/>
          </a:stretch>
        </p:blipFill>
        <p:spPr bwMode="auto">
          <a:xfrm>
            <a:off x="7995074" y="3290453"/>
            <a:ext cx="3612629" cy="2742956"/>
          </a:xfrm>
          <a:prstGeom prst="roundRect">
            <a:avLst>
              <a:gd name="adj" fmla="val 7923"/>
            </a:avLst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6F9B26F-2593-C4A7-4B70-E9FC1746A2D2}"/>
              </a:ext>
            </a:extLst>
          </p:cNvPr>
          <p:cNvGrpSpPr/>
          <p:nvPr/>
        </p:nvGrpSpPr>
        <p:grpSpPr>
          <a:xfrm>
            <a:off x="7664514" y="5571477"/>
            <a:ext cx="1469020" cy="606495"/>
            <a:chOff x="6528393" y="1169377"/>
            <a:chExt cx="2598022" cy="606495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66F284C7-FC8C-8147-E187-ECF21A2D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28393" y="1169377"/>
              <a:ext cx="2598022" cy="606495"/>
            </a:xfrm>
            <a:prstGeom prst="roundRect">
              <a:avLst>
                <a:gd name="adj" fmla="val 12666"/>
              </a:avLst>
            </a:prstGeom>
            <a:solidFill>
              <a:srgbClr val="EDD3EB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3" algn="ctr"/>
              <a:endParaRPr lang="en-US" sz="20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 Placeholder 1">
              <a:extLst>
                <a:ext uri="{FF2B5EF4-FFF2-40B4-BE49-F238E27FC236}">
                  <a16:creationId xmlns:a16="http://schemas.microsoft.com/office/drawing/2014/main" id="{23170448-C5E0-5707-53F2-25B3C385AF20}"/>
                </a:ext>
              </a:extLst>
            </p:cNvPr>
            <p:cNvSpPr txBox="1">
              <a:spLocks/>
            </p:cNvSpPr>
            <p:nvPr/>
          </p:nvSpPr>
          <p:spPr>
            <a:xfrm>
              <a:off x="6681400" y="1274885"/>
              <a:ext cx="2321922" cy="378568"/>
            </a:xfrm>
            <a:prstGeom prst="rect">
              <a:avLst/>
            </a:prstGeom>
            <a:solidFill>
              <a:srgbClr val="EDD3EB"/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5"/>
                </a:buClr>
                <a:buFont typeface="Arial" panose="020B0604020202020204" pitchFamily="34" charset="0"/>
                <a:buNone/>
                <a:defRPr sz="2400" b="1" kern="1200">
                  <a:solidFill>
                    <a:schemeClr val="accent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Arial" panose="020B0604020202020204" pitchFamily="34" charset="0"/>
                <a:buNone/>
                <a:defRPr sz="2000" b="1" kern="1200">
                  <a:solidFill>
                    <a:srgbClr val="6A707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3"/>
                </a:buClr>
                <a:buFont typeface="Arial" panose="020B0604020202020204" pitchFamily="34" charset="0"/>
                <a:buNone/>
                <a:defRPr sz="1800" b="1" kern="1200">
                  <a:solidFill>
                    <a:srgbClr val="6A707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4"/>
                </a:buClr>
                <a:buFont typeface="Arial" panose="020B0604020202020204" pitchFamily="34" charset="0"/>
                <a:buNone/>
                <a:defRPr sz="1600" b="1" kern="1200">
                  <a:solidFill>
                    <a:srgbClr val="6A707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None/>
                <a:defRPr sz="1600" b="1" kern="1200">
                  <a:solidFill>
                    <a:srgbClr val="6A707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>
                  <a:solidFill>
                    <a:srgbClr val="000000"/>
                  </a:solidFill>
                </a:rPr>
                <a:t>HBPM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082AA1D-CD24-E1CF-DAC7-4ABFEA028C3E}"/>
              </a:ext>
            </a:extLst>
          </p:cNvPr>
          <p:cNvGrpSpPr/>
          <p:nvPr/>
        </p:nvGrpSpPr>
        <p:grpSpPr>
          <a:xfrm>
            <a:off x="6772436" y="3107685"/>
            <a:ext cx="2598022" cy="606495"/>
            <a:chOff x="6528393" y="1169377"/>
            <a:chExt cx="2598022" cy="606495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8435D450-99B9-22C2-BD10-C1C7228FB5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28393" y="1169377"/>
              <a:ext cx="2598022" cy="606495"/>
            </a:xfrm>
            <a:prstGeom prst="roundRect">
              <a:avLst>
                <a:gd name="adj" fmla="val 12666"/>
              </a:avLst>
            </a:prstGeom>
            <a:solidFill>
              <a:srgbClr val="EDD3EB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3"/>
              <a:endParaRPr lang="en-US" sz="20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 Placeholder 1">
              <a:extLst>
                <a:ext uri="{FF2B5EF4-FFF2-40B4-BE49-F238E27FC236}">
                  <a16:creationId xmlns:a16="http://schemas.microsoft.com/office/drawing/2014/main" id="{41754108-CB33-D74D-60B2-64C2CFCDFD6A}"/>
                </a:ext>
              </a:extLst>
            </p:cNvPr>
            <p:cNvSpPr txBox="1">
              <a:spLocks/>
            </p:cNvSpPr>
            <p:nvPr/>
          </p:nvSpPr>
          <p:spPr>
            <a:xfrm>
              <a:off x="6681400" y="1274885"/>
              <a:ext cx="2321922" cy="378568"/>
            </a:xfrm>
            <a:prstGeom prst="rect">
              <a:avLst/>
            </a:prstGeom>
            <a:solidFill>
              <a:srgbClr val="EDD3EB"/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5"/>
                </a:buClr>
                <a:buFont typeface="Arial" panose="020B0604020202020204" pitchFamily="34" charset="0"/>
                <a:buNone/>
                <a:defRPr sz="2400" b="1" kern="1200">
                  <a:solidFill>
                    <a:schemeClr val="accent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Arial" panose="020B0604020202020204" pitchFamily="34" charset="0"/>
                <a:buNone/>
                <a:defRPr sz="2000" b="1" kern="1200">
                  <a:solidFill>
                    <a:srgbClr val="6A707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3"/>
                </a:buClr>
                <a:buFont typeface="Arial" panose="020B0604020202020204" pitchFamily="34" charset="0"/>
                <a:buNone/>
                <a:defRPr sz="1800" b="1" kern="1200">
                  <a:solidFill>
                    <a:srgbClr val="6A707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4"/>
                </a:buClr>
                <a:buFont typeface="Arial" panose="020B0604020202020204" pitchFamily="34" charset="0"/>
                <a:buNone/>
                <a:defRPr sz="1600" b="1" kern="1200">
                  <a:solidFill>
                    <a:srgbClr val="6A707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None/>
                <a:defRPr sz="1600" b="1" kern="1200">
                  <a:solidFill>
                    <a:srgbClr val="6A707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solidFill>
                    <a:srgbClr val="000000"/>
                  </a:solidFill>
                </a:rPr>
                <a:t>24-hour ABPM 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5DDAEE-4322-EBFF-1BB8-277EF0897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D5B8B7-656B-E74C-B528-CF0A600A70BC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341718012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4A44D-B394-D5EA-35FA-BA2324A8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360" y="623082"/>
            <a:ext cx="10515600" cy="738581"/>
          </a:xfrm>
        </p:spPr>
        <p:txBody>
          <a:bodyPr>
            <a:noAutofit/>
          </a:bodyPr>
          <a:lstStyle/>
          <a:p>
            <a:r>
              <a:rPr lang="en-US" sz="4000"/>
              <a:t>Blood Pressure Phenotypes Based on Office and Out-of-Office BP Measurements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727E982-C676-BE67-7950-2A3B7490BAC8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729899434"/>
              </p:ext>
            </p:extLst>
          </p:nvPr>
        </p:nvGraphicFramePr>
        <p:xfrm>
          <a:off x="681038" y="1361661"/>
          <a:ext cx="10829923" cy="5029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9561">
                  <a:extLst>
                    <a:ext uri="{9D8B030D-6E8A-4147-A177-3AD203B41FA5}">
                      <a16:colId xmlns:a16="http://schemas.microsoft.com/office/drawing/2014/main" val="4230909800"/>
                    </a:ext>
                  </a:extLst>
                </a:gridCol>
                <a:gridCol w="2258001">
                  <a:extLst>
                    <a:ext uri="{9D8B030D-6E8A-4147-A177-3AD203B41FA5}">
                      <a16:colId xmlns:a16="http://schemas.microsoft.com/office/drawing/2014/main" val="3187007819"/>
                    </a:ext>
                  </a:extLst>
                </a:gridCol>
                <a:gridCol w="122890">
                  <a:extLst>
                    <a:ext uri="{9D8B030D-6E8A-4147-A177-3AD203B41FA5}">
                      <a16:colId xmlns:a16="http://schemas.microsoft.com/office/drawing/2014/main" val="3147477914"/>
                    </a:ext>
                  </a:extLst>
                </a:gridCol>
                <a:gridCol w="3539471">
                  <a:extLst>
                    <a:ext uri="{9D8B030D-6E8A-4147-A177-3AD203B41FA5}">
                      <a16:colId xmlns:a16="http://schemas.microsoft.com/office/drawing/2014/main" val="3704210421"/>
                    </a:ext>
                  </a:extLst>
                </a:gridCol>
              </a:tblGrid>
              <a:tr h="413248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Blood Pressure Category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400"/>
                        <a:t>High Office BP</a:t>
                      </a:r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2400"/>
                        <a:t>High Out-of-Office BP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High Out-of-Office BP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427263"/>
                  </a:ext>
                </a:extLst>
              </a:tr>
              <a:tr h="413248">
                <a:tc gridSpan="4"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Among individuals </a:t>
                      </a:r>
                      <a:r>
                        <a:rPr lang="en-US" sz="2400" b="1">
                          <a:solidFill>
                            <a:schemeClr val="bg1"/>
                          </a:solidFill>
                        </a:rPr>
                        <a:t>NOT</a:t>
                      </a:r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 taking antihypertensive medications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795848"/>
                  </a:ext>
                </a:extLst>
              </a:tr>
              <a:tr h="413248">
                <a:tc>
                  <a:txBody>
                    <a:bodyPr/>
                    <a:lstStyle/>
                    <a:p>
                      <a:r>
                        <a:rPr lang="en-US" sz="2400"/>
                        <a:t>Sustained normotension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682475"/>
                  </a:ext>
                </a:extLst>
              </a:tr>
              <a:tr h="413248">
                <a:tc>
                  <a:txBody>
                    <a:bodyPr/>
                    <a:lstStyle/>
                    <a:p>
                      <a:r>
                        <a:rPr lang="en-US" sz="2400"/>
                        <a:t>Sustained hypertension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769617"/>
                  </a:ext>
                </a:extLst>
              </a:tr>
              <a:tr h="413248">
                <a:tc>
                  <a:txBody>
                    <a:bodyPr/>
                    <a:lstStyle/>
                    <a:p>
                      <a:r>
                        <a:rPr lang="en-US" sz="2400"/>
                        <a:t>Masked hypertension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113822"/>
                  </a:ext>
                </a:extLst>
              </a:tr>
              <a:tr h="413248">
                <a:tc>
                  <a:txBody>
                    <a:bodyPr/>
                    <a:lstStyle/>
                    <a:p>
                      <a:r>
                        <a:rPr lang="en-US" sz="2400"/>
                        <a:t>White-coat hypertension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108977"/>
                  </a:ext>
                </a:extLst>
              </a:tr>
              <a:tr h="41324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Among individuals </a:t>
                      </a:r>
                      <a:r>
                        <a:rPr lang="en-US" sz="2400" b="1">
                          <a:solidFill>
                            <a:schemeClr val="bg1"/>
                          </a:solidFill>
                        </a:rPr>
                        <a:t>TAKING</a:t>
                      </a:r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 antihypertensive medications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191154"/>
                  </a:ext>
                </a:extLst>
              </a:tr>
              <a:tr h="413248">
                <a:tc>
                  <a:txBody>
                    <a:bodyPr/>
                    <a:lstStyle/>
                    <a:p>
                      <a:r>
                        <a:rPr lang="en-US" sz="2400"/>
                        <a:t>Controlled hypertension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742079"/>
                  </a:ext>
                </a:extLst>
              </a:tr>
              <a:tr h="413248">
                <a:tc>
                  <a:txBody>
                    <a:bodyPr/>
                    <a:lstStyle/>
                    <a:p>
                      <a:r>
                        <a:rPr lang="en-US" sz="2400"/>
                        <a:t>Uncontrolled hypertension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877573"/>
                  </a:ext>
                </a:extLst>
              </a:tr>
              <a:tr h="413248">
                <a:tc>
                  <a:txBody>
                    <a:bodyPr/>
                    <a:lstStyle/>
                    <a:p>
                      <a:r>
                        <a:rPr lang="en-US" sz="2400"/>
                        <a:t>Masked uncontrolled hypertension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829872"/>
                  </a:ext>
                </a:extLst>
              </a:tr>
              <a:tr h="413248">
                <a:tc>
                  <a:txBody>
                    <a:bodyPr/>
                    <a:lstStyle/>
                    <a:p>
                      <a:r>
                        <a:rPr lang="en-US" sz="2400"/>
                        <a:t>White-coat effect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Yes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No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300723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7D823F-4109-7ED1-559D-D0C852C4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5D33-111B-47FE-ACDE-735B208BFFDF}" type="slidenum">
              <a:rPr lang="en-US" smtClean="0"/>
              <a:t>14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3CB05D-9711-1490-80DB-0540C20BD530}"/>
              </a:ext>
            </a:extLst>
          </p:cNvPr>
          <p:cNvSpPr txBox="1"/>
          <p:nvPr/>
        </p:nvSpPr>
        <p:spPr>
          <a:xfrm>
            <a:off x="0" y="6273225"/>
            <a:ext cx="11529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600"/>
          </a:p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1468612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E3C5A-258E-0A25-B350-52D26EFA3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Secondary Forms of Hypertension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E20F1029-871E-111E-E2F4-65CF2819AD50}"/>
              </a:ext>
            </a:extLst>
          </p:cNvPr>
          <p:cNvSpPr txBox="1">
            <a:spLocks/>
          </p:cNvSpPr>
          <p:nvPr/>
        </p:nvSpPr>
        <p:spPr>
          <a:xfrm>
            <a:off x="680357" y="1767015"/>
            <a:ext cx="5185505" cy="4783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>
                <a:solidFill>
                  <a:schemeClr val="accent2"/>
                </a:solidFill>
              </a:rPr>
              <a:t>Common Causes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4D24FCD7-B214-C2E3-ABEA-0944C21DDB2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2348089"/>
            <a:ext cx="5181600" cy="3682007"/>
          </a:xfrm>
        </p:spPr>
        <p:txBody>
          <a:bodyPr/>
          <a:lstStyle/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Obstructive sleep apnea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Chronic kidney disease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Primary aldosteronism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Drug or alcohol induced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Renovascular hypertension</a:t>
            </a:r>
          </a:p>
          <a:p>
            <a:endParaRPr lang="en-US"/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5F3099BA-4105-E865-4B92-2E463183AAE4}"/>
              </a:ext>
            </a:extLst>
          </p:cNvPr>
          <p:cNvSpPr txBox="1">
            <a:spLocks/>
          </p:cNvSpPr>
          <p:nvPr/>
        </p:nvSpPr>
        <p:spPr>
          <a:xfrm>
            <a:off x="6328456" y="1767015"/>
            <a:ext cx="5183188" cy="4783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>
                <a:solidFill>
                  <a:schemeClr val="accent2"/>
                </a:solidFill>
              </a:rPr>
              <a:t>Uncommon Causes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37018AE-31E3-037A-CA3F-36EB0995F445}"/>
              </a:ext>
            </a:extLst>
          </p:cNvPr>
          <p:cNvSpPr txBox="1">
            <a:spLocks/>
          </p:cNvSpPr>
          <p:nvPr/>
        </p:nvSpPr>
        <p:spPr>
          <a:xfrm>
            <a:off x="6330042" y="2348089"/>
            <a:ext cx="5423807" cy="36820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Hypothyroidism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Hyperthyroidism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Pheochromocytoma/ paraganglioma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Aortic coarctation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Cushing syndrome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Primary hyperparathyroidism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Congenital adrenal hyperplasia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/>
              <a:t>Acromegaly</a:t>
            </a:r>
          </a:p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4CA552-92BC-BD66-5E21-A6F5FC841F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2665D6-A61B-A6A1-D044-08D2FD80F869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1627264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53549-ECE2-12A0-2BB5-45ED3CAAB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5B01AA-5524-E868-39A3-4E2DA350A69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1767014"/>
            <a:ext cx="5041448" cy="42630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New recommendations </a:t>
            </a:r>
            <a:r>
              <a:rPr lang="en-US" b="1" dirty="0">
                <a:solidFill>
                  <a:schemeClr val="accent1"/>
                </a:solidFill>
              </a:rPr>
              <a:t>strongly recommend screening  for primary aldosteronism</a:t>
            </a:r>
            <a:r>
              <a:rPr lang="en-US" dirty="0"/>
              <a:t>, whether hypokalemia is present or not</a:t>
            </a:r>
          </a:p>
          <a:p>
            <a:r>
              <a:rPr lang="en-US" b="1" dirty="0">
                <a:solidFill>
                  <a:schemeClr val="accent1"/>
                </a:solidFill>
                <a:latin typeface="Arial"/>
                <a:cs typeface="Arial"/>
              </a:rPr>
              <a:t>It is okay to continue antihypertensives (except MRA) </a:t>
            </a:r>
            <a:r>
              <a:rPr lang="en-US" dirty="0">
                <a:latin typeface="Arial"/>
                <a:cs typeface="Arial"/>
              </a:rPr>
              <a:t>prior to initial screening to minimize barriers or delays in screening</a:t>
            </a:r>
          </a:p>
          <a:p>
            <a:r>
              <a:rPr lang="en-US" b="1" dirty="0">
                <a:solidFill>
                  <a:schemeClr val="accent1"/>
                </a:solidFill>
                <a:latin typeface="Arial"/>
                <a:cs typeface="Arial"/>
              </a:rPr>
              <a:t>Stop MRA 4 weeks before testing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888048-275C-BE0F-291E-8E861C1FC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Primary Aldosteronism Screening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543922-1FF9-506C-EF3F-54A4BFFC4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29350" y="1767014"/>
            <a:ext cx="5282293" cy="2627565"/>
          </a:xfrm>
          <a:prstGeom prst="roundRect">
            <a:avLst>
              <a:gd name="adj" fmla="val 3199"/>
            </a:avLst>
          </a:prstGeom>
          <a:solidFill>
            <a:schemeClr val="accent2">
              <a:alpha val="2009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C8061C5-E893-E024-CCA4-1ACCA791C071}"/>
              </a:ext>
            </a:extLst>
          </p:cNvPr>
          <p:cNvSpPr txBox="1">
            <a:spLocks/>
          </p:cNvSpPr>
          <p:nvPr/>
        </p:nvSpPr>
        <p:spPr>
          <a:xfrm>
            <a:off x="6361335" y="1941385"/>
            <a:ext cx="52822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Positive screening typically includes:</a:t>
            </a:r>
          </a:p>
          <a:p>
            <a:r>
              <a:rPr lang="en-US" dirty="0"/>
              <a:t>Renin &lt;1 ng/mL/h </a:t>
            </a:r>
          </a:p>
          <a:p>
            <a:r>
              <a:rPr lang="en-US" dirty="0"/>
              <a:t>Aldosterone </a:t>
            </a:r>
            <a:r>
              <a:rPr lang="en-US" u="sng" dirty="0"/>
              <a:t>&gt;</a:t>
            </a:r>
            <a:r>
              <a:rPr lang="en-US" dirty="0"/>
              <a:t>10 ng/dL</a:t>
            </a:r>
          </a:p>
          <a:p>
            <a:r>
              <a:rPr lang="en-US" dirty="0" err="1"/>
              <a:t>Aldosterone:renin</a:t>
            </a:r>
            <a:r>
              <a:rPr lang="en-US" dirty="0"/>
              <a:t> </a:t>
            </a:r>
            <a:r>
              <a:rPr lang="en-US" u="sng" dirty="0"/>
              <a:t>&gt;</a:t>
            </a:r>
            <a:r>
              <a:rPr lang="en-US" dirty="0"/>
              <a:t>20</a:t>
            </a:r>
          </a:p>
          <a:p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C6AA78-21BA-27EA-CAC7-E1EF2D570E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C9B4C0-F429-2B06-9BC3-2134C3087FFE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136181B-6B39-E8B0-AE9E-0C653AEFA9D6}"/>
              </a:ext>
            </a:extLst>
          </p:cNvPr>
          <p:cNvSpPr/>
          <p:nvPr/>
        </p:nvSpPr>
        <p:spPr>
          <a:xfrm>
            <a:off x="1530448" y="6350169"/>
            <a:ext cx="3781386" cy="338554"/>
          </a:xfrm>
          <a:prstGeom prst="roundRect">
            <a:avLst>
              <a:gd name="adj" fmla="val 15325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accent1"/>
                </a:solidFill>
              </a:rPr>
              <a:t>MRA: mineralocorticoid antagonist</a:t>
            </a:r>
          </a:p>
        </p:txBody>
      </p:sp>
    </p:spTree>
    <p:extLst>
      <p:ext uri="{BB962C8B-B14F-4D97-AF65-F5344CB8AC3E}">
        <p14:creationId xmlns:p14="http://schemas.microsoft.com/office/powerpoint/2010/main" val="4180898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23EE7-8094-56C2-3D3F-6DD968FCD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41EE2-C0A8-EE33-9EC1-FA71A580DD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10466196" cy="2387600"/>
          </a:xfrm>
        </p:spPr>
        <p:txBody>
          <a:bodyPr>
            <a:normAutofit fontScale="90000"/>
          </a:bodyPr>
          <a:lstStyle/>
          <a:p>
            <a:r>
              <a:rPr lang="en-US"/>
              <a:t>Treatment Goals for Individuals with Hypertension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A7FE07-A973-42C8-5B57-3FCEA8EFD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47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8BB84-67EB-BFD3-13BF-4BAD131DF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CA566D3-65F4-FD8B-B380-B63897E9505F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3723339947"/>
              </p:ext>
            </p:extLst>
          </p:nvPr>
        </p:nvGraphicFramePr>
        <p:xfrm>
          <a:off x="681039" y="1766889"/>
          <a:ext cx="10226448" cy="3899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F9F94D20-E551-4DDE-E7B0-FC049CA00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Blood Pressure Goals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75D266-B44D-687F-ABED-8ADF232EF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06A5D2-8356-91B1-9F7A-2E2607C9A674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1968107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3B8DA-5C76-6958-D45C-58473F6F2CF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11797"/>
            <a:ext cx="10831285" cy="4263081"/>
          </a:xfrm>
        </p:spPr>
        <p:txBody>
          <a:bodyPr>
            <a:normAutofit/>
          </a:bodyPr>
          <a:lstStyle/>
          <a:p>
            <a:r>
              <a:rPr lang="en-US"/>
              <a:t>Multiple randomized clinical trials representing &gt;80,000 participants have compared intensive vs. standard BP goals</a:t>
            </a:r>
          </a:p>
          <a:p>
            <a:pPr lvl="1"/>
            <a:r>
              <a:rPr lang="en-US"/>
              <a:t>ACCORD BP, SPRINT, ESPIRIT, BPROAD, STEP, CRHCP</a:t>
            </a:r>
          </a:p>
          <a:p>
            <a:pPr lvl="1"/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83FE7A-75C6-EF82-66FF-1B19AF3D4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Lower BP Goals are Safe and Effective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FE98CD12-D173-A76A-2F42-387162B17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70" y="2966249"/>
            <a:ext cx="9396248" cy="343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3A30F-5BA6-B372-4B42-72080ADF94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6A18CA-57FB-9F75-07E3-62A4C96B4347}"/>
              </a:ext>
            </a:extLst>
          </p:cNvPr>
          <p:cNvSpPr txBox="1"/>
          <p:nvPr/>
        </p:nvSpPr>
        <p:spPr>
          <a:xfrm>
            <a:off x="0" y="6273225"/>
            <a:ext cx="11529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600"/>
          </a:p>
          <a:p>
            <a:pPr algn="r"/>
            <a:r>
              <a:rPr lang="en-US" sz="1600"/>
              <a:t>The Lancet, 2025; 406, 1009-1019</a:t>
            </a:r>
          </a:p>
        </p:txBody>
      </p:sp>
    </p:spTree>
    <p:extLst>
      <p:ext uri="{BB962C8B-B14F-4D97-AF65-F5344CB8AC3E}">
        <p14:creationId xmlns:p14="http://schemas.microsoft.com/office/powerpoint/2010/main" val="183879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DC21-0EDB-5210-432D-2849581AB8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HeartBeat</a:t>
            </a:r>
            <a:r>
              <a:rPr lang="en-US" dirty="0"/>
              <a:t> California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73699-6C66-817A-6AA6-53591809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 descr="Multiple hands forming a heart">
            <a:extLst>
              <a:ext uri="{FF2B5EF4-FFF2-40B4-BE49-F238E27FC236}">
                <a16:creationId xmlns:a16="http://schemas.microsoft.com/office/drawing/2014/main" id="{C5E37893-C8C2-D1E9-50C0-114A4A926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122" y="1558113"/>
            <a:ext cx="3019646" cy="251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813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5A6AC-9DB1-BCC8-3DBD-46940D3CF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Hypertension and Cognitive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2C997-FD4E-FBF3-3EAF-B7EF9151B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180121"/>
            <a:ext cx="6172200" cy="48736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Class IA: In adults with hypertension, a goal of &lt;130 mm Hg SBP is recommended </a:t>
            </a:r>
            <a:r>
              <a:rPr lang="en-US" sz="3200" b="1" dirty="0">
                <a:solidFill>
                  <a:schemeClr val="accent6"/>
                </a:solidFill>
              </a:rPr>
              <a:t>to prevent mild cognitive impairment or dementia</a:t>
            </a:r>
            <a:r>
              <a:rPr lang="en-US" sz="3200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A5EFE-EDA2-46BC-ACE0-3EB30D070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7029DD-EB9A-129D-93CE-2AA682E0C6E9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1258008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F138A-8E72-ED19-B277-AD75390FE3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99360" y="1717045"/>
            <a:ext cx="3889581" cy="42630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>
                <a:latin typeface="Arial"/>
                <a:cs typeface="Arial"/>
              </a:rPr>
              <a:t>Only 1 in 4 adults with HTN are controlled, defined as &lt;130/80 mmHg</a:t>
            </a:r>
          </a:p>
          <a:p>
            <a:pPr marL="0" indent="0">
              <a:buNone/>
            </a:pPr>
            <a:endParaRPr lang="en-US" sz="2800">
              <a:latin typeface="Arial"/>
              <a:cs typeface="Arial"/>
            </a:endParaRPr>
          </a:p>
          <a:p>
            <a:r>
              <a:rPr lang="en-US" sz="2800">
                <a:latin typeface="Arial"/>
                <a:cs typeface="Arial"/>
              </a:rPr>
              <a:t>Nearly half with uncontrolled HTN have a 		     BP ≥140/90 mmHg</a:t>
            </a:r>
          </a:p>
          <a:p>
            <a:endParaRPr lang="en-US" sz="2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0BB1D4-22F7-CF47-E74B-CB8C02257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Blood Pressure Control in the US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3B88ACE-84C4-9472-60FA-A5E73FE98E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5559492"/>
              </p:ext>
            </p:extLst>
          </p:nvPr>
        </p:nvGraphicFramePr>
        <p:xfrm>
          <a:off x="4336473" y="1482812"/>
          <a:ext cx="7460785" cy="4613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26655-F04F-9138-5CD2-701DCE2294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ECCBEE-2C08-8686-A9FB-C0E89E27B78E}"/>
              </a:ext>
            </a:extLst>
          </p:cNvPr>
          <p:cNvSpPr txBox="1"/>
          <p:nvPr/>
        </p:nvSpPr>
        <p:spPr>
          <a:xfrm>
            <a:off x="0" y="6273225"/>
            <a:ext cx="11529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CDC. https://</a:t>
            </a:r>
            <a:r>
              <a:rPr lang="en-US" sz="1600" err="1"/>
              <a:t>www.cdc.gov</a:t>
            </a:r>
            <a:r>
              <a:rPr lang="en-US" sz="1600"/>
              <a:t>/high-blood-pressure/data-research/facts-stats/</a:t>
            </a:r>
            <a:r>
              <a:rPr lang="en-US" sz="1600" err="1"/>
              <a:t>index.html</a:t>
            </a:r>
            <a:r>
              <a:rPr lang="en-US" sz="1600"/>
              <a:t>. </a:t>
            </a:r>
          </a:p>
          <a:p>
            <a:pPr algn="r"/>
            <a:r>
              <a:rPr lang="en-US" sz="1600"/>
              <a:t>Published January 28, 2025. Accessed November 13, 2025.</a:t>
            </a:r>
          </a:p>
        </p:txBody>
      </p:sp>
    </p:spTree>
    <p:extLst>
      <p:ext uri="{BB962C8B-B14F-4D97-AF65-F5344CB8AC3E}">
        <p14:creationId xmlns:p14="http://schemas.microsoft.com/office/powerpoint/2010/main" val="179244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D20326A-7EB3-73C1-E208-67CF5A13BA12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1187241327"/>
              </p:ext>
            </p:extLst>
          </p:nvPr>
        </p:nvGraphicFramePr>
        <p:xfrm>
          <a:off x="681038" y="1766888"/>
          <a:ext cx="10829924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4962">
                  <a:extLst>
                    <a:ext uri="{9D8B030D-6E8A-4147-A177-3AD203B41FA5}">
                      <a16:colId xmlns:a16="http://schemas.microsoft.com/office/drawing/2014/main" val="2734921022"/>
                    </a:ext>
                  </a:extLst>
                </a:gridCol>
                <a:gridCol w="5414962">
                  <a:extLst>
                    <a:ext uri="{9D8B030D-6E8A-4147-A177-3AD203B41FA5}">
                      <a16:colId xmlns:a16="http://schemas.microsoft.com/office/drawing/2014/main" val="1475793980"/>
                    </a:ext>
                  </a:extLst>
                </a:gridCol>
              </a:tblGrid>
              <a:tr h="384259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Factors Favoring BP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Factors Against BP Control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59376"/>
                  </a:ext>
                </a:extLst>
              </a:tr>
              <a:tr h="426226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/>
                        <a:t>Availability of inexpensive, generic, fixed-dose combination medications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/>
                        <a:t>Asymptomatic disease leading to low perceived urgency to manage BP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872366"/>
                  </a:ext>
                </a:extLst>
              </a:tr>
              <a:tr h="426226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/>
                        <a:t>Robust evidence base that lowering BP reduces the risk of adverse outcomes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/>
                        <a:t>Majority of individuals will require multiple medications to control their BP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132823"/>
                  </a:ext>
                </a:extLst>
              </a:tr>
              <a:tr h="384259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/>
                        <a:t>General public understanding of hypertension is higher than with other conditions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/>
                        <a:t>Social determinants of health (e.g., food insecurity, safe space for exercise)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006377"/>
                  </a:ext>
                </a:extLst>
              </a:tr>
              <a:tr h="384259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/>
                        <a:t>BP is easily measured and various technologies and tools exist to support patients and clinicians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/>
                        <a:t>Therapeutic inertia (i.e., lack of therapy intensification when BP is uncontrolled)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19823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1D1CD5D-14D1-5EEC-D8FE-0C15E4A9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/>
              <a:t>Factors in Favor of and Against BP Control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05692C-3DC7-384A-A3B1-A1287379B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1475A1-0CF0-E279-687D-607A236BDFC1}"/>
              </a:ext>
            </a:extLst>
          </p:cNvPr>
          <p:cNvSpPr txBox="1"/>
          <p:nvPr/>
        </p:nvSpPr>
        <p:spPr>
          <a:xfrm>
            <a:off x="0" y="6273225"/>
            <a:ext cx="11529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  <a:p>
            <a:pPr algn="r"/>
            <a:r>
              <a:rPr lang="en-US" sz="1600"/>
              <a:t>Dixon DL, et al. </a:t>
            </a:r>
            <a:r>
              <a:rPr lang="en-US" sz="1600" i="1"/>
              <a:t>J Am Coll </a:t>
            </a:r>
            <a:r>
              <a:rPr lang="en-US" sz="1600" i="1" err="1"/>
              <a:t>Cardiol</a:t>
            </a:r>
            <a:r>
              <a:rPr lang="en-US" sz="1600"/>
              <a:t>. 2019;74(13):1728-1731.</a:t>
            </a:r>
          </a:p>
        </p:txBody>
      </p:sp>
    </p:spTree>
    <p:extLst>
      <p:ext uri="{BB962C8B-B14F-4D97-AF65-F5344CB8AC3E}">
        <p14:creationId xmlns:p14="http://schemas.microsoft.com/office/powerpoint/2010/main" val="4086984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F7E7B-95A4-33A4-1331-D669F5053F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Management of High Blood Pressure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99E485-4409-3127-0BED-D6A896C7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41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FE243FE-2892-811B-2C71-CC93BB576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0878" y="1695386"/>
            <a:ext cx="5521776" cy="4617681"/>
          </a:xfrm>
          <a:prstGeom prst="roundRect">
            <a:avLst>
              <a:gd name="adj" fmla="val 3199"/>
            </a:avLst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B3E2F04-A1B6-5669-97D1-B3C7AAF34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PREVENT-CVD Calculator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778C46-791E-6CA2-1D98-8F51EB66DDF0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80356" y="1809605"/>
            <a:ext cx="4874284" cy="42630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cs typeface="Arial"/>
              </a:rPr>
              <a:t>Replaces the ASCVD Risk Estimator Plus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cs typeface="Arial"/>
              </a:rPr>
              <a:t>Incorporates risk associated with cardio-kidney-metabolic disease</a:t>
            </a:r>
            <a:endParaRPr lang="en-US" sz="2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cs typeface="Arial"/>
              </a:rPr>
              <a:t>Based on more contemporary observational evidence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cs typeface="Arial"/>
              </a:rPr>
              <a:t>Improved accuracy 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2327B2BC-85CE-6541-B2D7-346F32ADE012}"/>
              </a:ext>
            </a:extLst>
          </p:cNvPr>
          <p:cNvSpPr txBox="1">
            <a:spLocks/>
          </p:cNvSpPr>
          <p:nvPr/>
        </p:nvSpPr>
        <p:spPr>
          <a:xfrm>
            <a:off x="6095998" y="1809605"/>
            <a:ext cx="7105642" cy="7625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>
                <a:solidFill>
                  <a:schemeClr val="accent4"/>
                </a:solidFill>
              </a:rPr>
              <a:t>Key Changes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CC80925-09CA-7EBC-FB2E-7B33CF890C21}"/>
              </a:ext>
            </a:extLst>
          </p:cNvPr>
          <p:cNvSpPr txBox="1">
            <a:spLocks/>
          </p:cNvSpPr>
          <p:nvPr/>
        </p:nvSpPr>
        <p:spPr>
          <a:xfrm>
            <a:off x="6096000" y="2348089"/>
            <a:ext cx="5415641" cy="368200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Output expanded to overall risk of CVD, ASCVD only, or HF only</a:t>
            </a:r>
          </a:p>
          <a:p>
            <a:r>
              <a:rPr lang="en-US">
                <a:latin typeface="Arial"/>
                <a:cs typeface="Arial"/>
              </a:rPr>
              <a:t>Lower age limit for 10-year risk estimation (30 instead of 40)</a:t>
            </a:r>
          </a:p>
          <a:p>
            <a:r>
              <a:rPr lang="en-US">
                <a:latin typeface="Arial"/>
                <a:cs typeface="Arial"/>
              </a:rPr>
              <a:t>Removed race/ethnicity because it's not a biological cause of disease</a:t>
            </a:r>
          </a:p>
          <a:p>
            <a:r>
              <a:rPr lang="en-US">
                <a:latin typeface="Arial"/>
                <a:cs typeface="Arial"/>
              </a:rPr>
              <a:t>Added body mass index and kidney function</a:t>
            </a:r>
          </a:p>
          <a:p>
            <a:r>
              <a:rPr lang="en-US">
                <a:latin typeface="Arial"/>
                <a:cs typeface="Arial"/>
              </a:rPr>
              <a:t>Optional inputs: UACR, hemoglobin A1c, zip code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8C31D3-716A-63B3-D6D9-7AE8CC66A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0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D22C7-05AC-11F3-660E-8AC90E98F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74" y="989012"/>
            <a:ext cx="4128181" cy="2052637"/>
          </a:xfrm>
        </p:spPr>
        <p:txBody>
          <a:bodyPr>
            <a:noAutofit/>
          </a:bodyPr>
          <a:lstStyle/>
          <a:p>
            <a:pPr algn="ctr"/>
            <a:r>
              <a:rPr lang="en-US"/>
              <a:t>PREVENT-CVD</a:t>
            </a:r>
            <a:br>
              <a:rPr lang="en-US"/>
            </a:br>
            <a:r>
              <a:rPr lang="en-US"/>
              <a:t>Calculator </a:t>
            </a:r>
            <a:br>
              <a:rPr lang="en-US"/>
            </a:br>
            <a:r>
              <a:rPr lang="en-US"/>
              <a:t>In Action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24A6A61-2E24-67D1-5710-A2311C5D9317}"/>
              </a:ext>
            </a:extLst>
          </p:cNvPr>
          <p:cNvGrpSpPr/>
          <p:nvPr/>
        </p:nvGrpSpPr>
        <p:grpSpPr>
          <a:xfrm>
            <a:off x="701864" y="3297383"/>
            <a:ext cx="2184202" cy="1505003"/>
            <a:chOff x="2552023" y="3167285"/>
            <a:chExt cx="1869622" cy="1418892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EC25A1F2-AF8B-9453-226C-C045D02A51EF}"/>
                </a:ext>
              </a:extLst>
            </p:cNvPr>
            <p:cNvSpPr/>
            <p:nvPr/>
          </p:nvSpPr>
          <p:spPr>
            <a:xfrm>
              <a:off x="2552023" y="3167285"/>
              <a:ext cx="1815452" cy="1418892"/>
            </a:xfrm>
            <a:prstGeom prst="roundRect">
              <a:avLst>
                <a:gd name="adj" fmla="val 739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sx="101356" sy="101356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B5E1C0-17FC-52CC-6DC4-47494E54CAAE}"/>
                </a:ext>
              </a:extLst>
            </p:cNvPr>
            <p:cNvSpPr txBox="1"/>
            <p:nvPr/>
          </p:nvSpPr>
          <p:spPr>
            <a:xfrm>
              <a:off x="2593357" y="3374259"/>
              <a:ext cx="1795958" cy="794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Estimated </a:t>
              </a:r>
              <a:r>
                <a:rPr lang="en-US" sz="2000" b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10-year</a:t>
              </a: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risk of CVD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24EC8D-AFD8-C63F-06D9-017176E95CC3}"/>
                </a:ext>
              </a:extLst>
            </p:cNvPr>
            <p:cNvSpPr txBox="1"/>
            <p:nvPr/>
          </p:nvSpPr>
          <p:spPr>
            <a:xfrm>
              <a:off x="2625687" y="4100412"/>
              <a:ext cx="1795958" cy="320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4000" b="1">
                  <a:solidFill>
                    <a:srgbClr val="C10E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7.6%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3CBAE12-0C21-B2E7-2ECD-6DC114546D1C}"/>
              </a:ext>
            </a:extLst>
          </p:cNvPr>
          <p:cNvGrpSpPr/>
          <p:nvPr/>
        </p:nvGrpSpPr>
        <p:grpSpPr>
          <a:xfrm>
            <a:off x="1990764" y="4644521"/>
            <a:ext cx="2184202" cy="1505003"/>
            <a:chOff x="2552023" y="3167285"/>
            <a:chExt cx="1869622" cy="1418892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35EA7BA-E33A-9E63-7A55-1246015D01C1}"/>
                </a:ext>
              </a:extLst>
            </p:cNvPr>
            <p:cNvSpPr/>
            <p:nvPr/>
          </p:nvSpPr>
          <p:spPr>
            <a:xfrm>
              <a:off x="2552023" y="3167285"/>
              <a:ext cx="1815452" cy="1418892"/>
            </a:xfrm>
            <a:prstGeom prst="roundRect">
              <a:avLst>
                <a:gd name="adj" fmla="val 739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sx="101356" sy="101356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EF1E55E-7787-834B-4491-0772E6641976}"/>
                </a:ext>
              </a:extLst>
            </p:cNvPr>
            <p:cNvSpPr txBox="1"/>
            <p:nvPr/>
          </p:nvSpPr>
          <p:spPr>
            <a:xfrm>
              <a:off x="2593357" y="3374259"/>
              <a:ext cx="1795958" cy="485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Estimated </a:t>
              </a:r>
              <a:r>
                <a:rPr lang="en-US" sz="2000" b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30-year</a:t>
              </a: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risk of CVD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B73E98-736F-FA70-DD24-BFE84C0022F5}"/>
                </a:ext>
              </a:extLst>
            </p:cNvPr>
            <p:cNvSpPr txBox="1"/>
            <p:nvPr/>
          </p:nvSpPr>
          <p:spPr>
            <a:xfrm>
              <a:off x="2625687" y="4100412"/>
              <a:ext cx="1795958" cy="344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4000" b="1">
                  <a:solidFill>
                    <a:srgbClr val="C10E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33.9%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E49869-C1C2-6205-93F8-4BFA72E70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8" name="Picture 7" descr="A screenshot of a medical survey&#10;&#10;AI-generated content may be incorrect.">
            <a:extLst>
              <a:ext uri="{FF2B5EF4-FFF2-40B4-BE49-F238E27FC236}">
                <a16:creationId xmlns:a16="http://schemas.microsoft.com/office/drawing/2014/main" id="{8A9A2EA0-DA80-15A5-33F5-11BBDD1C8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3620" y="4212915"/>
            <a:ext cx="7455244" cy="2585412"/>
          </a:xfrm>
          <a:prstGeom prst="rect">
            <a:avLst/>
          </a:prstGeom>
        </p:spPr>
      </p:pic>
      <p:pic>
        <p:nvPicPr>
          <p:cNvPr id="11" name="Content Placeholder 10" descr="A screenshot of a medical form&#10;&#10;AI-generated content may be incorrect.">
            <a:extLst>
              <a:ext uri="{FF2B5EF4-FFF2-40B4-BE49-F238E27FC236}">
                <a16:creationId xmlns:a16="http://schemas.microsoft.com/office/drawing/2014/main" id="{A7A7163D-136D-A34B-9BC5-95401854CC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-298" t="4510" r="-139"/>
          <a:stretch>
            <a:fillRect/>
          </a:stretch>
        </p:blipFill>
        <p:spPr>
          <a:xfrm>
            <a:off x="4724024" y="-2907"/>
            <a:ext cx="7457721" cy="42216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F2AEBFF-C05E-F42B-E5E4-BEAA068FED16}"/>
              </a:ext>
            </a:extLst>
          </p:cNvPr>
          <p:cNvSpPr txBox="1"/>
          <p:nvPr/>
        </p:nvSpPr>
        <p:spPr>
          <a:xfrm>
            <a:off x="4347813" y="6259886"/>
            <a:ext cx="7850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400"/>
          </a:p>
          <a:p>
            <a:pPr algn="r"/>
            <a:r>
              <a:rPr lang="en-US" sz="1400"/>
              <a:t>American Heart Association. (n.d.). </a:t>
            </a:r>
            <a:r>
              <a:rPr lang="en-US" sz="1400" i="1"/>
              <a:t>PREVENT™ calculator</a:t>
            </a:r>
            <a:r>
              <a:rPr lang="en-US" sz="1400"/>
              <a:t>.</a:t>
            </a:r>
            <a:endParaRPr lang="en-US" sz="14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9804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2A786CD-5AC3-95AF-3BB3-0A2D76E83C40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2420295132"/>
              </p:ext>
            </p:extLst>
          </p:nvPr>
        </p:nvGraphicFramePr>
        <p:xfrm>
          <a:off x="0" y="2166794"/>
          <a:ext cx="12192000" cy="3917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D90B163-56FB-821A-7E0A-FAEF5C99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773710"/>
            <a:ext cx="10831285" cy="993178"/>
          </a:xfrm>
        </p:spPr>
        <p:txBody>
          <a:bodyPr>
            <a:normAutofit fontScale="90000"/>
          </a:bodyPr>
          <a:lstStyle/>
          <a:p>
            <a:r>
              <a:rPr lang="en-US"/>
              <a:t>Lifestyle and Psychosocial Approaches to Lowering Blood Pressure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D7E941-0C5C-367A-8F33-7268816E9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2FF16F-53C7-5F0D-79EA-6A96E4152C71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3180665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27C6A-E7C0-F865-94AD-E6BD9D81759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A </a:t>
            </a:r>
            <a:r>
              <a:rPr lang="en-US" sz="2800" b="1" dirty="0">
                <a:solidFill>
                  <a:schemeClr val="accent1"/>
                </a:solidFill>
                <a:latin typeface="Arial"/>
                <a:cs typeface="Arial"/>
              </a:rPr>
              <a:t>single, first-line agent </a:t>
            </a:r>
            <a:r>
              <a:rPr lang="en-US" sz="2800" dirty="0">
                <a:latin typeface="Arial"/>
                <a:cs typeface="Arial"/>
              </a:rPr>
              <a:t>should be initiated for most adults </a:t>
            </a:r>
            <a:r>
              <a:rPr lang="en-US" sz="2800" b="1" dirty="0">
                <a:solidFill>
                  <a:schemeClr val="accent1"/>
                </a:solidFill>
                <a:latin typeface="Arial"/>
                <a:cs typeface="Arial"/>
              </a:rPr>
              <a:t>with HTN and a BP &lt;140/90 </a:t>
            </a:r>
          </a:p>
          <a:p>
            <a:pPr lvl="1"/>
            <a:r>
              <a:rPr lang="en-US" dirty="0"/>
              <a:t>Thiazide-type diuretics</a:t>
            </a:r>
          </a:p>
          <a:p>
            <a:pPr lvl="1"/>
            <a:r>
              <a:rPr lang="en-US" dirty="0"/>
              <a:t>Long-acting DHP calcium channel blockers</a:t>
            </a:r>
          </a:p>
          <a:p>
            <a:pPr lvl="1"/>
            <a:r>
              <a:rPr lang="en-US" dirty="0"/>
              <a:t>ACE inhibitors or ARBs</a:t>
            </a:r>
            <a:endParaRPr lang="en-US" sz="2800" dirty="0"/>
          </a:p>
          <a:p>
            <a:endParaRPr lang="en-US" sz="2800" b="1" dirty="0">
              <a:latin typeface="Arial"/>
              <a:cs typeface="Arial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Arial"/>
                <a:cs typeface="Arial"/>
              </a:rPr>
              <a:t>Two first-line agents </a:t>
            </a:r>
            <a:r>
              <a:rPr lang="en-US" sz="2800" dirty="0">
                <a:latin typeface="Arial"/>
                <a:cs typeface="Arial"/>
              </a:rPr>
              <a:t>should be initiated in adults with </a:t>
            </a:r>
            <a:r>
              <a:rPr lang="en-US" sz="2800" b="1" dirty="0">
                <a:solidFill>
                  <a:schemeClr val="accent1"/>
                </a:solidFill>
                <a:latin typeface="Arial"/>
                <a:cs typeface="Arial"/>
              </a:rPr>
              <a:t>stage 2 HTN (≥140/90)</a:t>
            </a:r>
            <a:r>
              <a:rPr lang="en-US" sz="2800" dirty="0">
                <a:latin typeface="Arial"/>
                <a:cs typeface="Arial"/>
              </a:rPr>
              <a:t>,</a:t>
            </a:r>
            <a:r>
              <a:rPr lang="en-US" sz="2800" b="1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ideally in a single-pill combination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DA43D-524A-EE08-9BB6-D06330512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Initial Antihypertensive Selection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64C08C-2152-F94F-104D-42E876519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468596-08D6-501F-5ADE-2DA87D13978A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2805711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3A8CEA-6528-A46C-3DC2-3B11F451782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en-US" sz="2700" b="1" dirty="0">
                <a:solidFill>
                  <a:schemeClr val="accent1"/>
                </a:solidFill>
              </a:rPr>
              <a:t>In adults with hypertension without clinical CVD and with an estimated 10-year CVD risk &lt;7.5% based on PREVENT</a:t>
            </a:r>
            <a:r>
              <a:rPr lang="en-US" sz="2700" dirty="0"/>
              <a:t>, initiation of medications to lower BP is recommended if average SBP remains ≥130 mm Hg or average DBP remains ≥80 mm Hg </a:t>
            </a:r>
            <a:r>
              <a:rPr lang="en-US" sz="2700" b="1" dirty="0">
                <a:solidFill>
                  <a:schemeClr val="accent1"/>
                </a:solidFill>
              </a:rPr>
              <a:t>after a 3- to 6-month trial of lifestyle intervention</a:t>
            </a:r>
            <a:r>
              <a:rPr lang="en-US" sz="2700" b="1" dirty="0">
                <a:solidFill>
                  <a:schemeClr val="accent6"/>
                </a:solidFill>
              </a:rPr>
              <a:t> </a:t>
            </a:r>
            <a:r>
              <a:rPr lang="en-US" sz="2700" dirty="0"/>
              <a:t>to prevent target organ damage and mitigate further increases in BP. (COR 1)</a:t>
            </a:r>
          </a:p>
          <a:p>
            <a:pPr lvl="1"/>
            <a:endParaRPr lang="en-US" sz="2700" dirty="0"/>
          </a:p>
          <a:p>
            <a:pPr lvl="1"/>
            <a:r>
              <a:rPr lang="en-US" sz="2700" dirty="0"/>
              <a:t>Changed from a 10-year ASCVD risk &lt;10% and an SBP ≥140 mm Hg or a DBP ≥90 mm Hg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46A043-71BD-F249-F1ED-2CDCA40F2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Selected Revised &amp; New Recommendations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8443A-A3BD-7C53-B248-4E76424122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756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D380C-79C7-B723-1B54-DCAF4ED9A94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In adults with HTN</a:t>
            </a:r>
            <a:r>
              <a:rPr lang="en-US" sz="2800" dirty="0"/>
              <a:t>, a goal of &lt;130 mm Hg SBP is recommended to prevent mild cognitive impairment and dementia </a:t>
            </a:r>
          </a:p>
          <a:p>
            <a:pPr lvl="1"/>
            <a:r>
              <a:rPr lang="en-US" sz="2800" dirty="0"/>
              <a:t>Changed from COR 2a (moderate) to COR 1 (strong) recommendation </a:t>
            </a:r>
          </a:p>
          <a:p>
            <a:endParaRPr lang="en-US" sz="28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Arial"/>
                <a:cs typeface="Arial"/>
              </a:rPr>
              <a:t>In adults with resistant HTN</a:t>
            </a:r>
            <a:r>
              <a:rPr lang="en-US" sz="2800" dirty="0">
                <a:latin typeface="Arial"/>
                <a:cs typeface="Arial"/>
              </a:rPr>
              <a:t>, screen for primary aldosteronism and to continue antihypertensives (except MRAs) prior to screening – COR 1 (strong) 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sz="2800" dirty="0"/>
              <a:t>New recommendation</a:t>
            </a:r>
          </a:p>
          <a:p>
            <a:endParaRPr lang="en-US" sz="2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143134-9AE9-A850-6E58-BD3B65A0B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Selected Revised &amp; New Recommendations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74377F-50FA-5209-544F-F64B05E820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C49EB4-F421-E48E-58D6-3CEB5B334079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3942263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4FD36-DDC4-C733-3F0A-5AA019B59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3DBE8-61D1-74C6-86F5-58B1893B9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9973" y="1610008"/>
            <a:ext cx="6314221" cy="49547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Introduction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Significance and Prevalence of Hypertension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Diagnosis of Hypertension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Treatment Goals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Management of High Blood Pressure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Patient Case Scenarios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Q&amp;A</a:t>
            </a:r>
          </a:p>
          <a:p>
            <a:pPr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533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353E6-B5AC-5BC4-2C9B-6938FF026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26ED0-6D47-2748-09A4-99956F8E0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773710"/>
            <a:ext cx="10831285" cy="993178"/>
          </a:xfrm>
        </p:spPr>
        <p:txBody>
          <a:bodyPr>
            <a:normAutofit fontScale="90000"/>
          </a:bodyPr>
          <a:lstStyle/>
          <a:p>
            <a:r>
              <a:rPr lang="en-US"/>
              <a:t>Antihypertensive Medication Optimization: </a:t>
            </a:r>
            <a:r>
              <a:rPr lang="en-US">
                <a:solidFill>
                  <a:schemeClr val="accent5"/>
                </a:solidFill>
              </a:rPr>
              <a:t>Comparison of Thiazide-Type Diuretics  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A3DE6C2-1EAE-29E8-28E8-779D5B46DDC1}"/>
              </a:ext>
            </a:extLst>
          </p:cNvPr>
          <p:cNvSpPr/>
          <p:nvPr/>
        </p:nvSpPr>
        <p:spPr>
          <a:xfrm>
            <a:off x="641447" y="2044302"/>
            <a:ext cx="3490835" cy="4005941"/>
          </a:xfrm>
          <a:prstGeom prst="roundRect">
            <a:avLst>
              <a:gd name="adj" fmla="val 4668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44B838E-BBD2-E8D2-E766-EEE9A5E910B8}"/>
              </a:ext>
            </a:extLst>
          </p:cNvPr>
          <p:cNvSpPr/>
          <p:nvPr/>
        </p:nvSpPr>
        <p:spPr>
          <a:xfrm>
            <a:off x="641447" y="1893962"/>
            <a:ext cx="3490835" cy="722783"/>
          </a:xfrm>
          <a:prstGeom prst="roundRect">
            <a:avLst>
              <a:gd name="adj" fmla="val 212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D03767B-5130-C35A-3648-D8B5A206CDF9}"/>
              </a:ext>
            </a:extLst>
          </p:cNvPr>
          <p:cNvSpPr txBox="1">
            <a:spLocks/>
          </p:cNvSpPr>
          <p:nvPr/>
        </p:nvSpPr>
        <p:spPr>
          <a:xfrm>
            <a:off x="641447" y="2031988"/>
            <a:ext cx="3494398" cy="4721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>
                <a:solidFill>
                  <a:schemeClr val="bg1"/>
                </a:solidFill>
              </a:rPr>
              <a:t>Hydrochlorothiazide</a:t>
            </a:r>
          </a:p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C0043860-C941-DBA1-8707-EF4B3BA07EA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91551" y="2732832"/>
            <a:ext cx="3393803" cy="3381269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Short half-life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Many SPC available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Generally, well tolerated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Very familiar to majority of clinicians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3904CF4-FEAB-24A1-6FC6-4B038B89817E}"/>
              </a:ext>
            </a:extLst>
          </p:cNvPr>
          <p:cNvSpPr/>
          <p:nvPr/>
        </p:nvSpPr>
        <p:spPr>
          <a:xfrm>
            <a:off x="4360188" y="2044302"/>
            <a:ext cx="3490835" cy="4005941"/>
          </a:xfrm>
          <a:prstGeom prst="roundRect">
            <a:avLst>
              <a:gd name="adj" fmla="val 4668"/>
            </a:avLst>
          </a:prstGeom>
          <a:solidFill>
            <a:schemeClr val="accent5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6EFAA90-2BC8-E65A-CC4B-24FA94A33947}"/>
              </a:ext>
            </a:extLst>
          </p:cNvPr>
          <p:cNvSpPr/>
          <p:nvPr/>
        </p:nvSpPr>
        <p:spPr>
          <a:xfrm>
            <a:off x="4360188" y="1893962"/>
            <a:ext cx="3490835" cy="722783"/>
          </a:xfrm>
          <a:prstGeom prst="roundRect">
            <a:avLst>
              <a:gd name="adj" fmla="val 2126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92DEC8-46EB-26B7-87FB-14D804489BC0}"/>
              </a:ext>
            </a:extLst>
          </p:cNvPr>
          <p:cNvSpPr txBox="1">
            <a:spLocks/>
          </p:cNvSpPr>
          <p:nvPr/>
        </p:nvSpPr>
        <p:spPr>
          <a:xfrm>
            <a:off x="4360188" y="2031988"/>
            <a:ext cx="3494398" cy="47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>
                <a:solidFill>
                  <a:schemeClr val="bg1"/>
                </a:solidFill>
              </a:rPr>
              <a:t>Chlorthalidone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56B4373B-3825-B1FB-0805-6C3E136F3EA1}"/>
              </a:ext>
            </a:extLst>
          </p:cNvPr>
          <p:cNvSpPr txBox="1">
            <a:spLocks/>
          </p:cNvSpPr>
          <p:nvPr/>
        </p:nvSpPr>
        <p:spPr>
          <a:xfrm>
            <a:off x="4410292" y="2732832"/>
            <a:ext cx="3393803" cy="33812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More potent; very long half-life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Used in several clinical outcome trials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Greater risk for adverse effects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Limited SPC available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E8ABB47-42E5-28F6-3F61-0C35414048FA}"/>
              </a:ext>
            </a:extLst>
          </p:cNvPr>
          <p:cNvSpPr/>
          <p:nvPr/>
        </p:nvSpPr>
        <p:spPr>
          <a:xfrm>
            <a:off x="8078930" y="2044302"/>
            <a:ext cx="3490835" cy="4005941"/>
          </a:xfrm>
          <a:prstGeom prst="roundRect">
            <a:avLst>
              <a:gd name="adj" fmla="val 4668"/>
            </a:avLst>
          </a:prstGeom>
          <a:solidFill>
            <a:schemeClr val="accent5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593A5F5-CD6B-2551-33D5-C3F24B6B1561}"/>
              </a:ext>
            </a:extLst>
          </p:cNvPr>
          <p:cNvSpPr/>
          <p:nvPr/>
        </p:nvSpPr>
        <p:spPr>
          <a:xfrm>
            <a:off x="8078930" y="1893962"/>
            <a:ext cx="3490835" cy="722783"/>
          </a:xfrm>
          <a:prstGeom prst="roundRect">
            <a:avLst>
              <a:gd name="adj" fmla="val 2126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A005951D-496E-D57E-2061-0B8D1EC0DA5F}"/>
              </a:ext>
            </a:extLst>
          </p:cNvPr>
          <p:cNvSpPr txBox="1">
            <a:spLocks/>
          </p:cNvSpPr>
          <p:nvPr/>
        </p:nvSpPr>
        <p:spPr>
          <a:xfrm>
            <a:off x="8078930" y="2031988"/>
            <a:ext cx="3494398" cy="47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>
                <a:solidFill>
                  <a:schemeClr val="bg1"/>
                </a:solidFill>
              </a:rPr>
              <a:t>Indapamide</a:t>
            </a:r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DA9F4340-23DD-2F76-B4C1-7F9A21290889}"/>
              </a:ext>
            </a:extLst>
          </p:cNvPr>
          <p:cNvSpPr txBox="1">
            <a:spLocks/>
          </p:cNvSpPr>
          <p:nvPr/>
        </p:nvSpPr>
        <p:spPr>
          <a:xfrm>
            <a:off x="8129034" y="2732832"/>
            <a:ext cx="3393803" cy="33812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Middle-ground for potency, half-life, tolerability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Used in several clinical outcome trials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No SPC available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Arguably less familiar to clinicians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EF34-B63E-C699-A788-1663C91DA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88BFF3-8EBB-6449-1100-E88BEC98B41C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1431883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09267-EAAB-7F4F-A2CC-E83089F90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0091A-1C2A-CDDA-83B9-2DC69D565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77" y="773710"/>
            <a:ext cx="10831285" cy="993178"/>
          </a:xfrm>
        </p:spPr>
        <p:txBody>
          <a:bodyPr>
            <a:normAutofit fontScale="90000"/>
          </a:bodyPr>
          <a:lstStyle/>
          <a:p>
            <a:r>
              <a:rPr lang="en-US"/>
              <a:t>Antihypertensive Medication Optimization: </a:t>
            </a:r>
            <a:r>
              <a:rPr lang="en-US">
                <a:solidFill>
                  <a:schemeClr val="accent2"/>
                </a:solidFill>
              </a:rPr>
              <a:t>Comparison of ACE Inhibitors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89C4FFA-30A7-2FE5-6977-B545FDE7B491}"/>
              </a:ext>
            </a:extLst>
          </p:cNvPr>
          <p:cNvSpPr/>
          <p:nvPr/>
        </p:nvSpPr>
        <p:spPr>
          <a:xfrm>
            <a:off x="641447" y="2044302"/>
            <a:ext cx="3490835" cy="4005941"/>
          </a:xfrm>
          <a:prstGeom prst="roundRect">
            <a:avLst>
              <a:gd name="adj" fmla="val 4668"/>
            </a:avLst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25D0973-2390-A5DC-CE62-AE10FD7A120F}"/>
              </a:ext>
            </a:extLst>
          </p:cNvPr>
          <p:cNvSpPr/>
          <p:nvPr/>
        </p:nvSpPr>
        <p:spPr>
          <a:xfrm>
            <a:off x="641447" y="1893962"/>
            <a:ext cx="3490835" cy="722783"/>
          </a:xfrm>
          <a:prstGeom prst="roundRect">
            <a:avLst>
              <a:gd name="adj" fmla="val 212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A3AF12E-6015-9F15-F098-B5062830137F}"/>
              </a:ext>
            </a:extLst>
          </p:cNvPr>
          <p:cNvSpPr txBox="1">
            <a:spLocks/>
          </p:cNvSpPr>
          <p:nvPr/>
        </p:nvSpPr>
        <p:spPr>
          <a:xfrm>
            <a:off x="641447" y="2031988"/>
            <a:ext cx="3494398" cy="4721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>
                <a:solidFill>
                  <a:schemeClr val="bg1"/>
                </a:solidFill>
              </a:rPr>
              <a:t>Lipophilicity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DA9EC4BD-631F-5AD8-52BB-A3571C15127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91551" y="2732832"/>
            <a:ext cx="3393803" cy="3381269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Ramipril and perindopril are more lipophilic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Possibly better vascular/tissue effects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en-US"/>
              <a:t>Modest clinical significance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A7AA5B0-AD5D-4C60-C0FC-EE74D8A9C10F}"/>
              </a:ext>
            </a:extLst>
          </p:cNvPr>
          <p:cNvSpPr/>
          <p:nvPr/>
        </p:nvSpPr>
        <p:spPr>
          <a:xfrm>
            <a:off x="4360188" y="2044302"/>
            <a:ext cx="3490835" cy="4005941"/>
          </a:xfrm>
          <a:prstGeom prst="roundRect">
            <a:avLst>
              <a:gd name="adj" fmla="val 4668"/>
            </a:avLst>
          </a:prstGeom>
          <a:solidFill>
            <a:schemeClr val="accent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DC9F973-60ED-3681-4084-0D1E2A8E401F}"/>
              </a:ext>
            </a:extLst>
          </p:cNvPr>
          <p:cNvSpPr/>
          <p:nvPr/>
        </p:nvSpPr>
        <p:spPr>
          <a:xfrm>
            <a:off x="4360188" y="1893962"/>
            <a:ext cx="3490835" cy="722783"/>
          </a:xfrm>
          <a:prstGeom prst="roundRect">
            <a:avLst>
              <a:gd name="adj" fmla="val 2126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C610D2C-65D2-D734-EEC0-860D1DE0884B}"/>
              </a:ext>
            </a:extLst>
          </p:cNvPr>
          <p:cNvSpPr txBox="1">
            <a:spLocks/>
          </p:cNvSpPr>
          <p:nvPr/>
        </p:nvSpPr>
        <p:spPr>
          <a:xfrm>
            <a:off x="4360188" y="2031988"/>
            <a:ext cx="3494398" cy="47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>
                <a:solidFill>
                  <a:schemeClr val="bg1"/>
                </a:solidFill>
              </a:rPr>
              <a:t>Renal Clearance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5C692472-E836-0422-D274-7EAE785D4E69}"/>
              </a:ext>
            </a:extLst>
          </p:cNvPr>
          <p:cNvSpPr txBox="1">
            <a:spLocks/>
          </p:cNvSpPr>
          <p:nvPr/>
        </p:nvSpPr>
        <p:spPr>
          <a:xfrm>
            <a:off x="4410292" y="2732832"/>
            <a:ext cx="3393803" cy="33812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Most </a:t>
            </a:r>
            <a:r>
              <a:rPr lang="en-US" err="1"/>
              <a:t>ACEi</a:t>
            </a:r>
            <a:r>
              <a:rPr lang="en-US"/>
              <a:t> are renally cleared</a:t>
            </a:r>
          </a:p>
          <a:p>
            <a:r>
              <a:rPr lang="en-US">
                <a:latin typeface="Arial"/>
                <a:cs typeface="Arial"/>
              </a:rPr>
              <a:t>Exception (partial hepatic metabolism)</a:t>
            </a:r>
          </a:p>
          <a:p>
            <a:pPr lvl="1">
              <a:buClr>
                <a:srgbClr val="9C1D96"/>
              </a:buClr>
              <a:buFont typeface="Courier New" panose="020B0604020202020204" pitchFamily="34" charset="0"/>
              <a:buChar char="o"/>
            </a:pPr>
            <a:r>
              <a:rPr lang="en-US" err="1">
                <a:latin typeface="Arial"/>
                <a:cs typeface="Arial"/>
              </a:rPr>
              <a:t>fosinopril</a:t>
            </a:r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6C7E723-1E09-760F-361F-D9D43D87D342}"/>
              </a:ext>
            </a:extLst>
          </p:cNvPr>
          <p:cNvSpPr/>
          <p:nvPr/>
        </p:nvSpPr>
        <p:spPr>
          <a:xfrm>
            <a:off x="8078930" y="2044302"/>
            <a:ext cx="3490835" cy="4005941"/>
          </a:xfrm>
          <a:prstGeom prst="roundRect">
            <a:avLst>
              <a:gd name="adj" fmla="val 4668"/>
            </a:avLst>
          </a:prstGeom>
          <a:solidFill>
            <a:schemeClr val="accent2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C1B48B3-D68C-346E-53FE-89A016B6F386}"/>
              </a:ext>
            </a:extLst>
          </p:cNvPr>
          <p:cNvSpPr/>
          <p:nvPr/>
        </p:nvSpPr>
        <p:spPr>
          <a:xfrm>
            <a:off x="8078930" y="1893962"/>
            <a:ext cx="3490835" cy="722783"/>
          </a:xfrm>
          <a:prstGeom prst="roundRect">
            <a:avLst>
              <a:gd name="adj" fmla="val 21267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F11F625-4CF7-A81E-E28A-26EDAE8D8455}"/>
              </a:ext>
            </a:extLst>
          </p:cNvPr>
          <p:cNvSpPr txBox="1">
            <a:spLocks/>
          </p:cNvSpPr>
          <p:nvPr/>
        </p:nvSpPr>
        <p:spPr>
          <a:xfrm>
            <a:off x="8078930" y="2031988"/>
            <a:ext cx="3494398" cy="47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Other Considerations</a:t>
            </a:r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00CA76FB-AA90-7D50-C07D-1DFAD94D4089}"/>
              </a:ext>
            </a:extLst>
          </p:cNvPr>
          <p:cNvSpPr txBox="1">
            <a:spLocks/>
          </p:cNvSpPr>
          <p:nvPr/>
        </p:nvSpPr>
        <p:spPr>
          <a:xfrm>
            <a:off x="8129034" y="2732832"/>
            <a:ext cx="3393803" cy="3381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0000"/>
              </a:lnSpc>
              <a:spcBef>
                <a:spcPts val="400"/>
              </a:spcBef>
            </a:pPr>
            <a:r>
              <a:rPr lang="en-US"/>
              <a:t>Lisinopril is simple, cheap, once daily, widely used</a:t>
            </a:r>
          </a:p>
          <a:p>
            <a:pPr lvl="0">
              <a:lnSpc>
                <a:spcPct val="110000"/>
              </a:lnSpc>
              <a:spcBef>
                <a:spcPts val="400"/>
              </a:spcBef>
            </a:pPr>
            <a:r>
              <a:rPr lang="en-US"/>
              <a:t>Ramipril has strong outcomes data, good for high-risk patients</a:t>
            </a:r>
          </a:p>
          <a:p>
            <a:pPr lvl="0">
              <a:lnSpc>
                <a:spcPct val="110000"/>
              </a:lnSpc>
              <a:spcBef>
                <a:spcPts val="400"/>
              </a:spcBef>
            </a:pPr>
            <a:r>
              <a:rPr lang="en-US"/>
              <a:t>Perindopril provides smooth 24-hour control</a:t>
            </a:r>
          </a:p>
          <a:p>
            <a:pPr lvl="0">
              <a:lnSpc>
                <a:spcPct val="110000"/>
              </a:lnSpc>
              <a:spcBef>
                <a:spcPts val="400"/>
              </a:spcBef>
            </a:pPr>
            <a:r>
              <a:rPr lang="en-US"/>
              <a:t>Enalapril and captopril require multiple daily dosing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C7BFA-54FA-7026-CD1F-6834CDFED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65B6A4-84AB-2D05-D8AD-C57D9AE67AFC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4259217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72508-3D2C-0858-1BF4-0D541B86E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773710"/>
            <a:ext cx="10831285" cy="993178"/>
          </a:xfrm>
        </p:spPr>
        <p:txBody>
          <a:bodyPr>
            <a:normAutofit fontScale="90000"/>
          </a:bodyPr>
          <a:lstStyle/>
          <a:p>
            <a:r>
              <a:rPr lang="en-US"/>
              <a:t>Antihypertensive Medication Optimization: </a:t>
            </a:r>
            <a:r>
              <a:rPr lang="en-US">
                <a:solidFill>
                  <a:schemeClr val="accent3"/>
                </a:solidFill>
              </a:rPr>
              <a:t>Comparison of ARBs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6482CD7-C02A-D3DC-8D9E-BB39DE6FA1FA}"/>
              </a:ext>
            </a:extLst>
          </p:cNvPr>
          <p:cNvSpPr/>
          <p:nvPr/>
        </p:nvSpPr>
        <p:spPr>
          <a:xfrm>
            <a:off x="853616" y="2017708"/>
            <a:ext cx="4920318" cy="4005941"/>
          </a:xfrm>
          <a:prstGeom prst="roundRect">
            <a:avLst>
              <a:gd name="adj" fmla="val 4668"/>
            </a:avLst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3642BAF-490A-5E83-5F4D-EBCEDA2A8B89}"/>
              </a:ext>
            </a:extLst>
          </p:cNvPr>
          <p:cNvSpPr/>
          <p:nvPr/>
        </p:nvSpPr>
        <p:spPr>
          <a:xfrm>
            <a:off x="853616" y="1867368"/>
            <a:ext cx="4920318" cy="722783"/>
          </a:xfrm>
          <a:prstGeom prst="roundRect">
            <a:avLst>
              <a:gd name="adj" fmla="val 212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1F46911-F7B3-8917-BA49-235C163A6B5B}"/>
              </a:ext>
            </a:extLst>
          </p:cNvPr>
          <p:cNvSpPr txBox="1">
            <a:spLocks/>
          </p:cNvSpPr>
          <p:nvPr/>
        </p:nvSpPr>
        <p:spPr>
          <a:xfrm>
            <a:off x="853616" y="2005394"/>
            <a:ext cx="4925340" cy="4721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>
                <a:solidFill>
                  <a:schemeClr val="bg1"/>
                </a:solidFill>
              </a:rPr>
              <a:t>BP-Lowering Potency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C2194205-5C7A-0F93-C700-998147148A7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03720" y="2706238"/>
            <a:ext cx="4783551" cy="3381269"/>
          </a:xfrm>
        </p:spPr>
        <p:txBody>
          <a:bodyPr>
            <a:normAutofit/>
          </a:bodyPr>
          <a:lstStyle/>
          <a:p>
            <a:pPr lvl="0"/>
            <a:r>
              <a:rPr lang="en-US" sz="2800" b="1"/>
              <a:t>Best: </a:t>
            </a:r>
            <a:r>
              <a:rPr lang="en-US" sz="2800" err="1"/>
              <a:t>azilsartan</a:t>
            </a:r>
            <a:r>
              <a:rPr lang="en-US" sz="2800"/>
              <a:t>, </a:t>
            </a:r>
            <a:r>
              <a:rPr lang="en-US" sz="2800" err="1"/>
              <a:t>olmesartan</a:t>
            </a:r>
            <a:r>
              <a:rPr lang="en-US" sz="2800"/>
              <a:t>, telmisartan, candesartan</a:t>
            </a:r>
          </a:p>
          <a:p>
            <a:pPr lvl="0"/>
            <a:r>
              <a:rPr lang="en-US" sz="2800" b="1"/>
              <a:t>Moderate: </a:t>
            </a:r>
            <a:r>
              <a:rPr lang="en-US" sz="2800"/>
              <a:t>valsartan, irbesartan</a:t>
            </a:r>
          </a:p>
          <a:p>
            <a:pPr lvl="0"/>
            <a:r>
              <a:rPr lang="en-US" sz="2800" b="1"/>
              <a:t>Least: </a:t>
            </a:r>
            <a:r>
              <a:rPr lang="en-US" sz="2800"/>
              <a:t>losartan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CBE54CC-1970-0831-55F0-4093E80A5259}"/>
              </a:ext>
            </a:extLst>
          </p:cNvPr>
          <p:cNvSpPr/>
          <p:nvPr/>
        </p:nvSpPr>
        <p:spPr>
          <a:xfrm>
            <a:off x="6390156" y="2017708"/>
            <a:ext cx="4920318" cy="4005941"/>
          </a:xfrm>
          <a:prstGeom prst="roundRect">
            <a:avLst>
              <a:gd name="adj" fmla="val 4668"/>
            </a:avLst>
          </a:prstGeom>
          <a:solidFill>
            <a:schemeClr val="accent3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F662A6F-7292-8DF7-4F4E-3029CF4591B6}"/>
              </a:ext>
            </a:extLst>
          </p:cNvPr>
          <p:cNvSpPr/>
          <p:nvPr/>
        </p:nvSpPr>
        <p:spPr>
          <a:xfrm>
            <a:off x="6390156" y="1867368"/>
            <a:ext cx="4920318" cy="722783"/>
          </a:xfrm>
          <a:prstGeom prst="roundRect">
            <a:avLst>
              <a:gd name="adj" fmla="val 21267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8FD244C7-8E1C-118A-1896-749DA6BC2C78}"/>
              </a:ext>
            </a:extLst>
          </p:cNvPr>
          <p:cNvSpPr txBox="1">
            <a:spLocks/>
          </p:cNvSpPr>
          <p:nvPr/>
        </p:nvSpPr>
        <p:spPr>
          <a:xfrm>
            <a:off x="6390156" y="2005394"/>
            <a:ext cx="4925340" cy="47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800">
                <a:solidFill>
                  <a:schemeClr val="bg1"/>
                </a:solidFill>
              </a:rPr>
              <a:t>Comorbidities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DBF82CF3-B268-74FC-65C4-374E2096200A}"/>
              </a:ext>
            </a:extLst>
          </p:cNvPr>
          <p:cNvSpPr txBox="1">
            <a:spLocks/>
          </p:cNvSpPr>
          <p:nvPr/>
        </p:nvSpPr>
        <p:spPr>
          <a:xfrm>
            <a:off x="6440260" y="2706238"/>
            <a:ext cx="4783551" cy="33812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Losartan is uricosuric, so useful in gout</a:t>
            </a:r>
          </a:p>
          <a:p>
            <a:r>
              <a:rPr lang="en-US">
                <a:latin typeface="Arial"/>
                <a:cs typeface="Arial"/>
              </a:rPr>
              <a:t>Valsartan and candesartan have the most robust HF data</a:t>
            </a:r>
          </a:p>
          <a:p>
            <a:r>
              <a:rPr lang="en-US">
                <a:latin typeface="Arial"/>
                <a:cs typeface="Arial"/>
              </a:rPr>
              <a:t>Telmisartan is a partial PPAR-y agonist and modestly improves insulin sensitivity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EA517-A7C4-271D-5895-104D0FFB5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3E89D4-9EB2-4144-A8EC-84F455029C92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13438785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397E9-FF50-F9EA-C294-D4666B884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17FB9-92AD-F270-3227-868868DC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7" y="773710"/>
            <a:ext cx="11990615" cy="993178"/>
          </a:xfrm>
        </p:spPr>
        <p:txBody>
          <a:bodyPr>
            <a:normAutofit fontScale="90000"/>
          </a:bodyPr>
          <a:lstStyle/>
          <a:p>
            <a:r>
              <a:rPr lang="en-US"/>
              <a:t>Antihypertensive Medication Optimization: </a:t>
            </a:r>
            <a:r>
              <a:rPr lang="en-US">
                <a:solidFill>
                  <a:schemeClr val="accent4"/>
                </a:solidFill>
              </a:rPr>
              <a:t>Comparison of Calcium Channel Blockers </a:t>
            </a:r>
            <a:r>
              <a:rPr lang="en-US" sz="3100">
                <a:solidFill>
                  <a:schemeClr val="accent4"/>
                </a:solidFill>
              </a:rPr>
              <a:t>(CCB)</a:t>
            </a:r>
            <a:endParaRPr lang="en-US">
              <a:solidFill>
                <a:schemeClr val="accent4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C4E315E-4B28-35E7-B77B-F6001E86D430}"/>
              </a:ext>
            </a:extLst>
          </p:cNvPr>
          <p:cNvSpPr/>
          <p:nvPr/>
        </p:nvSpPr>
        <p:spPr>
          <a:xfrm>
            <a:off x="853616" y="2017708"/>
            <a:ext cx="4920318" cy="4005941"/>
          </a:xfrm>
          <a:prstGeom prst="roundRect">
            <a:avLst>
              <a:gd name="adj" fmla="val 4668"/>
            </a:avLst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807319A-FB40-903C-F89E-3653D4DCE789}"/>
              </a:ext>
            </a:extLst>
          </p:cNvPr>
          <p:cNvSpPr/>
          <p:nvPr/>
        </p:nvSpPr>
        <p:spPr>
          <a:xfrm>
            <a:off x="853616" y="1867368"/>
            <a:ext cx="4920318" cy="722783"/>
          </a:xfrm>
          <a:prstGeom prst="roundRect">
            <a:avLst>
              <a:gd name="adj" fmla="val 212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A275B75-A110-1FFC-AF04-F4B941DD6316}"/>
              </a:ext>
            </a:extLst>
          </p:cNvPr>
          <p:cNvSpPr txBox="1">
            <a:spLocks/>
          </p:cNvSpPr>
          <p:nvPr/>
        </p:nvSpPr>
        <p:spPr>
          <a:xfrm>
            <a:off x="853616" y="2005394"/>
            <a:ext cx="4925340" cy="4721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2800" b="1">
                <a:solidFill>
                  <a:schemeClr val="bg1"/>
                </a:solidFill>
              </a:rPr>
              <a:t>DHP CCB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D43925F6-A49F-EB7F-3070-E547971641E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03720" y="2706238"/>
            <a:ext cx="4783551" cy="338126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800"/>
              <a:t>Amlodipine, Felodipine, Nifedipine </a:t>
            </a:r>
          </a:p>
          <a:p>
            <a:pPr lvl="0"/>
            <a:r>
              <a:rPr lang="en-US" sz="2800"/>
              <a:t>Act on vascular smooth muscle (vasodilation)</a:t>
            </a:r>
          </a:p>
          <a:p>
            <a:pPr lvl="0"/>
            <a:r>
              <a:rPr lang="en-US" sz="2800"/>
              <a:t>Reflex tachycardia and lower extremity edema can occur</a:t>
            </a:r>
          </a:p>
          <a:p>
            <a:pPr lvl="0"/>
            <a:r>
              <a:rPr lang="en-US" sz="2800"/>
              <a:t>Antianginal effect; no benefit in patients with heart failure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C30185F-8F52-AED5-A70F-87BB024E67D5}"/>
              </a:ext>
            </a:extLst>
          </p:cNvPr>
          <p:cNvSpPr/>
          <p:nvPr/>
        </p:nvSpPr>
        <p:spPr>
          <a:xfrm>
            <a:off x="6390156" y="2017708"/>
            <a:ext cx="4920318" cy="4005941"/>
          </a:xfrm>
          <a:prstGeom prst="roundRect">
            <a:avLst>
              <a:gd name="adj" fmla="val 4668"/>
            </a:avLst>
          </a:prstGeom>
          <a:solidFill>
            <a:schemeClr val="accent4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E755B14-E164-23F9-EC8F-E9C9D641DB23}"/>
              </a:ext>
            </a:extLst>
          </p:cNvPr>
          <p:cNvSpPr/>
          <p:nvPr/>
        </p:nvSpPr>
        <p:spPr>
          <a:xfrm>
            <a:off x="6390156" y="1867368"/>
            <a:ext cx="4920318" cy="722783"/>
          </a:xfrm>
          <a:prstGeom prst="roundRect">
            <a:avLst>
              <a:gd name="adj" fmla="val 21267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D3586D9-C8E8-99EF-D59F-70765A773712}"/>
              </a:ext>
            </a:extLst>
          </p:cNvPr>
          <p:cNvSpPr txBox="1">
            <a:spLocks/>
          </p:cNvSpPr>
          <p:nvPr/>
        </p:nvSpPr>
        <p:spPr>
          <a:xfrm>
            <a:off x="6390156" y="2005394"/>
            <a:ext cx="4925340" cy="47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800">
                <a:solidFill>
                  <a:schemeClr val="bg1"/>
                </a:solidFill>
              </a:rPr>
              <a:t>Non-DHP CCB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0A20587B-0523-1BC4-B0C1-FD8AE0873C28}"/>
              </a:ext>
            </a:extLst>
          </p:cNvPr>
          <p:cNvSpPr txBox="1">
            <a:spLocks/>
          </p:cNvSpPr>
          <p:nvPr/>
        </p:nvSpPr>
        <p:spPr>
          <a:xfrm>
            <a:off x="6440260" y="2706238"/>
            <a:ext cx="4783551" cy="33812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Verapamil, Diltiazem</a:t>
            </a:r>
          </a:p>
          <a:p>
            <a:pPr lvl="0"/>
            <a:r>
              <a:rPr lang="en-US"/>
              <a:t>Greater effect on cardiac myocytes and conduction tissue (negative inotrope) </a:t>
            </a:r>
            <a:r>
              <a:rPr lang="en-US">
                <a:sym typeface="Wingdings" pitchFamily="2" charset="2"/>
              </a:rPr>
              <a:t> reduces heart rate</a:t>
            </a:r>
            <a:endParaRPr lang="en-US"/>
          </a:p>
          <a:p>
            <a:pPr lvl="1"/>
            <a:r>
              <a:rPr lang="en-US"/>
              <a:t>Avoid if EF &lt;40%</a:t>
            </a:r>
          </a:p>
          <a:p>
            <a:pPr lvl="0"/>
            <a:r>
              <a:rPr lang="en-US"/>
              <a:t>Moderate inhibitor of CYP3A4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5AE098-B8F6-0B3F-1644-F34DFE76EA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2201B9-54BD-BB20-0FA5-50AEAA552A91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37B1B8A-EB18-2805-17EF-FE273F151074}"/>
              </a:ext>
            </a:extLst>
          </p:cNvPr>
          <p:cNvSpPr/>
          <p:nvPr/>
        </p:nvSpPr>
        <p:spPr>
          <a:xfrm>
            <a:off x="1538994" y="6259939"/>
            <a:ext cx="4453663" cy="365125"/>
          </a:xfrm>
          <a:prstGeom prst="roundRect">
            <a:avLst>
              <a:gd name="adj" fmla="val 15325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accent1"/>
                </a:solidFill>
              </a:rPr>
              <a:t>DHP: dihydropyridine; EF: ejection fraction</a:t>
            </a:r>
          </a:p>
        </p:txBody>
      </p:sp>
    </p:spTree>
    <p:extLst>
      <p:ext uri="{BB962C8B-B14F-4D97-AF65-F5344CB8AC3E}">
        <p14:creationId xmlns:p14="http://schemas.microsoft.com/office/powerpoint/2010/main" val="723277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376BF-9B36-18FE-BBB3-67DB020D31A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2239108"/>
            <a:ext cx="10667581" cy="3790987"/>
          </a:xfrm>
        </p:spPr>
        <p:txBody>
          <a:bodyPr numCol="2">
            <a:normAutofit/>
          </a:bodyPr>
          <a:lstStyle/>
          <a:p>
            <a:r>
              <a:rPr lang="en-US"/>
              <a:t>Dose consolidation</a:t>
            </a:r>
          </a:p>
          <a:p>
            <a:r>
              <a:rPr lang="en-US"/>
              <a:t>Once daily rather than multiple  times daily</a:t>
            </a:r>
          </a:p>
          <a:p>
            <a:r>
              <a:rPr lang="en-US"/>
              <a:t>Use of single-pill combinations (SPC) to reduce pill burden</a:t>
            </a:r>
          </a:p>
          <a:p>
            <a:r>
              <a:rPr lang="en-US"/>
              <a:t>Use of medication reminder aids  and educational or management interventions</a:t>
            </a:r>
          </a:p>
          <a:p>
            <a:r>
              <a:rPr lang="en-US"/>
              <a:t>Electronic/home blood pressure monitoring and feedback</a:t>
            </a:r>
          </a:p>
          <a:p>
            <a:r>
              <a:rPr lang="en-US"/>
              <a:t>Medication synchronization</a:t>
            </a:r>
          </a:p>
          <a:p>
            <a:r>
              <a:rPr lang="en-US"/>
              <a:t>Mindfulness-based stress reduction or counseling for high stress, anxiety, and/or depression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2FDA53-78A1-6177-0DF4-40301B1F1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947257"/>
            <a:ext cx="10831285" cy="993178"/>
          </a:xfrm>
        </p:spPr>
        <p:txBody>
          <a:bodyPr>
            <a:normAutofit fontScale="90000"/>
          </a:bodyPr>
          <a:lstStyle/>
          <a:p>
            <a:r>
              <a:rPr lang="en-US" dirty="0"/>
              <a:t>Evidence-Based Strategies for Improving Antihypertensive Medication Adherence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299A0-32E3-8C24-35EB-C53EF4D23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F4D737-74E2-40FB-A8F4-98A3C5DB13F6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930969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28277-72C2-2747-E50A-9F4003552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FC6D4E4-8C9D-4E5D-6181-DEF35129BEB7}"/>
              </a:ext>
            </a:extLst>
          </p:cNvPr>
          <p:cNvSpPr/>
          <p:nvPr/>
        </p:nvSpPr>
        <p:spPr>
          <a:xfrm>
            <a:off x="6351133" y="2666727"/>
            <a:ext cx="5160508" cy="1288353"/>
          </a:xfrm>
          <a:prstGeom prst="roundRect">
            <a:avLst>
              <a:gd name="adj" fmla="val 8792"/>
            </a:avLst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2800">
              <a:solidFill>
                <a:schemeClr val="accent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71406D6-F337-774B-608F-6A3918331EA5}"/>
              </a:ext>
            </a:extLst>
          </p:cNvPr>
          <p:cNvSpPr/>
          <p:nvPr/>
        </p:nvSpPr>
        <p:spPr>
          <a:xfrm>
            <a:off x="680354" y="2666727"/>
            <a:ext cx="4424705" cy="1288353"/>
          </a:xfrm>
          <a:prstGeom prst="roundRect">
            <a:avLst>
              <a:gd name="adj" fmla="val 8792"/>
            </a:avLst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280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E1904-3E31-CD05-B15B-E04E48421FC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1767014"/>
            <a:ext cx="10831284" cy="8059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>
                <a:solidFill>
                  <a:schemeClr val="accent1"/>
                </a:solidFill>
              </a:rPr>
              <a:t>Confirm treatment resistance with 1 of the following: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019FF-15B8-9FA0-3930-DED8EE73B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Definition of Resistant Hypertension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6E640E2-C0F8-89D3-F33B-94DFDA13EDBB}"/>
              </a:ext>
            </a:extLst>
          </p:cNvPr>
          <p:cNvSpPr/>
          <p:nvPr/>
        </p:nvSpPr>
        <p:spPr>
          <a:xfrm>
            <a:off x="680354" y="4569514"/>
            <a:ext cx="10831287" cy="993177"/>
          </a:xfrm>
          <a:prstGeom prst="roundRect">
            <a:avLst>
              <a:gd name="adj" fmla="val 879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800" b="1" i="1">
                <a:solidFill>
                  <a:schemeClr val="tx1"/>
                </a:solidFill>
              </a:rPr>
              <a:t>Preferred regimen: </a:t>
            </a:r>
          </a:p>
          <a:p>
            <a:pPr lvl="1"/>
            <a:r>
              <a:rPr lang="en-US" sz="2800">
                <a:solidFill>
                  <a:schemeClr val="tx1"/>
                </a:solidFill>
              </a:rPr>
              <a:t>Combination of </a:t>
            </a:r>
            <a:r>
              <a:rPr lang="en-US" sz="2800" err="1">
                <a:solidFill>
                  <a:schemeClr val="tx1"/>
                </a:solidFill>
              </a:rPr>
              <a:t>ACEi</a:t>
            </a:r>
            <a:r>
              <a:rPr lang="en-US" sz="2800">
                <a:solidFill>
                  <a:schemeClr val="tx1"/>
                </a:solidFill>
              </a:rPr>
              <a:t> or ARB + CCB + thiazide-like diuretic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D8631E7-DF17-8DF6-217F-42E687417A39}"/>
              </a:ext>
            </a:extLst>
          </p:cNvPr>
          <p:cNvSpPr txBox="1">
            <a:spLocks/>
          </p:cNvSpPr>
          <p:nvPr/>
        </p:nvSpPr>
        <p:spPr>
          <a:xfrm>
            <a:off x="6095997" y="2847621"/>
            <a:ext cx="5415644" cy="1107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2800"/>
              <a:t>Office BP &lt;130/80 but requires </a:t>
            </a:r>
            <a:r>
              <a:rPr lang="en-US" sz="2800" u="sng"/>
              <a:t>&gt;</a:t>
            </a:r>
            <a:r>
              <a:rPr lang="en-US" sz="2800"/>
              <a:t>4 antihypertensives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F584CC5-1C83-0C87-0757-9F1BBE64A450}"/>
              </a:ext>
            </a:extLst>
          </p:cNvPr>
          <p:cNvSpPr txBox="1">
            <a:spLocks/>
          </p:cNvSpPr>
          <p:nvPr/>
        </p:nvSpPr>
        <p:spPr>
          <a:xfrm>
            <a:off x="513669" y="2857197"/>
            <a:ext cx="4424704" cy="4263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2800"/>
              <a:t>Office BP </a:t>
            </a:r>
            <a:r>
              <a:rPr lang="en-US" sz="2800" u="sng"/>
              <a:t>&gt;</a:t>
            </a:r>
            <a:r>
              <a:rPr lang="en-US" sz="2800"/>
              <a:t>130/80 and on </a:t>
            </a:r>
            <a:r>
              <a:rPr lang="en-US" sz="2800" u="sng"/>
              <a:t>&gt;</a:t>
            </a:r>
            <a:r>
              <a:rPr lang="en-US" sz="2800"/>
              <a:t>3 antihypertensives</a:t>
            </a:r>
          </a:p>
          <a:p>
            <a:pPr lvl="1"/>
            <a:endParaRPr lang="en-US" sz="28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5D06D2-CDA1-2C45-6D5B-A62E207AA2FA}"/>
              </a:ext>
            </a:extLst>
          </p:cNvPr>
          <p:cNvSpPr txBox="1"/>
          <p:nvPr/>
        </p:nvSpPr>
        <p:spPr>
          <a:xfrm>
            <a:off x="5238224" y="2960363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58EA3F-1831-9A5A-FDCB-0EFD3072A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D0E2A4-223F-375E-CDB6-477A0B81207D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31324418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350D6-1209-43C8-B5A6-96684034B68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2333297"/>
            <a:ext cx="10831285" cy="3906348"/>
          </a:xfrm>
        </p:spPr>
        <p:txBody>
          <a:bodyPr numCol="2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solidFill>
                  <a:schemeClr val="accent6"/>
                </a:solidFill>
              </a:rPr>
              <a:t>Exclude pseudoresistance</a:t>
            </a:r>
          </a:p>
          <a:p>
            <a:pPr lvl="1"/>
            <a:r>
              <a:rPr lang="en-US" dirty="0"/>
              <a:t>Ensure accurate BP measurements</a:t>
            </a:r>
          </a:p>
          <a:p>
            <a:pPr lvl="1"/>
            <a:r>
              <a:rPr lang="en-US" dirty="0"/>
              <a:t>Assess medication adherence</a:t>
            </a:r>
          </a:p>
          <a:p>
            <a:pPr lvl="1"/>
            <a:r>
              <a:rPr lang="en-US" dirty="0"/>
              <a:t>Obtain home, work, or  ambulatory BP readings to exclude white-coat effect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Identify and reverse contributing lifestyle factors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Discontinue or minimize interfering substances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Screen for secondary causes of hypertension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68FE6F-219E-D63F-F9E9-1E206D8DB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1057615"/>
            <a:ext cx="10831285" cy="993178"/>
          </a:xfrm>
        </p:spPr>
        <p:txBody>
          <a:bodyPr>
            <a:normAutofit fontScale="90000"/>
          </a:bodyPr>
          <a:lstStyle/>
          <a:p>
            <a:r>
              <a:rPr lang="en-US" dirty="0"/>
              <a:t>Management of Resistant Hypertension:</a:t>
            </a:r>
            <a:br>
              <a:rPr lang="en-US" dirty="0"/>
            </a:br>
            <a:r>
              <a:rPr lang="en-US" dirty="0"/>
              <a:t>Non-Pharmacological Treatment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E3DDBD-E232-B016-CB5B-9F394585C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45EDD5-24E7-C5A8-349D-40D9C3B14E71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30947315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293B8-44C2-EDA8-285E-3B10FF701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B43D1F-E6A7-A923-1C5C-03272B9F9002}"/>
              </a:ext>
            </a:extLst>
          </p:cNvPr>
          <p:cNvSpPr/>
          <p:nvPr/>
        </p:nvSpPr>
        <p:spPr>
          <a:xfrm>
            <a:off x="680355" y="5230368"/>
            <a:ext cx="10597245" cy="952917"/>
          </a:xfrm>
          <a:prstGeom prst="roundRect">
            <a:avLst>
              <a:gd name="adj" fmla="val 8792"/>
            </a:avLst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2800">
              <a:solidFill>
                <a:schemeClr val="accent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DB3E92-5C26-515C-9ED5-467448FC929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2048256"/>
            <a:ext cx="10831285" cy="318211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Replace HCTZ with chlorthalidone or indapamide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Add spironolactone or eplerenone if eGFR &gt;45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Use chlorthalidone or loop diuretics in patients with CKD stage </a:t>
            </a:r>
            <a:r>
              <a:rPr lang="en-US" u="sng"/>
              <a:t>&gt;</a:t>
            </a:r>
            <a:r>
              <a:rPr lang="en-US"/>
              <a:t>4 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Add agents with different mechanism</a:t>
            </a:r>
          </a:p>
          <a:p>
            <a:pPr lvl="1"/>
            <a:r>
              <a:rPr lang="en-US"/>
              <a:t>BB, central sympatholytic drugs, or non-DHP CCP for elevated heart rate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Add potent vasodilators</a:t>
            </a:r>
          </a:p>
          <a:p>
            <a:pPr lvl="1"/>
            <a:r>
              <a:rPr lang="en-US" err="1"/>
              <a:t>Aprocitentan</a:t>
            </a:r>
            <a:r>
              <a:rPr lang="en-US"/>
              <a:t>, hydralazine, or minoxidil if already on BB and loop diuretic</a:t>
            </a:r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F4D3DF-9DE6-50CD-8C5B-9A7A7FF19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5" y="773836"/>
            <a:ext cx="10831285" cy="993178"/>
          </a:xfrm>
        </p:spPr>
        <p:txBody>
          <a:bodyPr>
            <a:normAutofit fontScale="90000"/>
          </a:bodyPr>
          <a:lstStyle/>
          <a:p>
            <a:r>
              <a:rPr lang="en-US"/>
              <a:t>Management of Resistant Hypertension: Pharmacological Treatment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ECD096-DFF2-86E4-F707-8758395E9A47}"/>
              </a:ext>
            </a:extLst>
          </p:cNvPr>
          <p:cNvSpPr txBox="1"/>
          <p:nvPr/>
        </p:nvSpPr>
        <p:spPr>
          <a:xfrm>
            <a:off x="785455" y="5292975"/>
            <a:ext cx="107435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i="1">
                <a:solidFill>
                  <a:srgbClr val="151E28"/>
                </a:solidFill>
              </a:rPr>
              <a:t>In carefully selected patients with resistant hypertension despite optimal treatment, renal denervation may be reasonable.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184DB3-F51D-CDC6-892C-196541A91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A2759B-C7C2-4F13-05BA-EC4216812051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3232895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5F439-720D-7CE8-42F4-DA79AD8FA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E13A5-C2D5-2173-3494-E38C438380F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414330"/>
          </a:xfrm>
        </p:spPr>
        <p:txBody>
          <a:bodyPr>
            <a:normAutofit/>
          </a:bodyPr>
          <a:lstStyle/>
          <a:p>
            <a:r>
              <a:rPr lang="en-US" dirty="0"/>
              <a:t>Sudden drop in BP occurring when rising from a sitting or lying to standing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≥20 mm Hg decrease in SBP or a ≥10 mm Hg decrease in DBP within 3 minutes of standing</a:t>
            </a:r>
          </a:p>
          <a:p>
            <a:pPr lvl="1"/>
            <a:r>
              <a:rPr lang="en-US" dirty="0"/>
              <a:t>Usually symptomatic: dizziness, lightheadedness, blurred vision</a:t>
            </a:r>
          </a:p>
          <a:p>
            <a:pPr lvl="1"/>
            <a:r>
              <a:rPr lang="en-US" dirty="0"/>
              <a:t>Other causes: dehydration, neurological, medication side effects</a:t>
            </a:r>
          </a:p>
          <a:p>
            <a:endParaRPr lang="en-US" dirty="0"/>
          </a:p>
          <a:p>
            <a:r>
              <a:rPr lang="en-US" dirty="0"/>
              <a:t>Affects 7-10% of community-dwelling adults, especially older adults, and is predictive of adverse health outcomes, INCLUDING cardiovascular disease events.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16CDCC-B5BF-F4B6-E438-5D8497541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1304380" cy="993178"/>
          </a:xfrm>
        </p:spPr>
        <p:txBody>
          <a:bodyPr>
            <a:normAutofit fontScale="90000"/>
          </a:bodyPr>
          <a:lstStyle/>
          <a:p>
            <a:r>
              <a:rPr lang="en-US"/>
              <a:t>Management of Orthostatic Hypotension (OH)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31B7A-5F7D-9496-FB4D-474610BD3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385A4E-3685-4047-A15A-FFE2C22DDE21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8860686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1D12CDE-B96A-BBCB-FC23-63B0BE60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0878" y="1695387"/>
            <a:ext cx="5521776" cy="4459754"/>
          </a:xfrm>
          <a:prstGeom prst="roundRect">
            <a:avLst>
              <a:gd name="adj" fmla="val 3199"/>
            </a:avLst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C0C70-21E5-556F-1BA5-D798295339B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1767014"/>
            <a:ext cx="4915771" cy="426308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latin typeface="Arial"/>
                <a:cs typeface="Arial"/>
              </a:rPr>
              <a:t>RCT evidence demonstrates </a:t>
            </a:r>
            <a:r>
              <a:rPr lang="en-US" b="1" i="1" dirty="0">
                <a:solidFill>
                  <a:schemeClr val="accent1"/>
                </a:solidFill>
                <a:latin typeface="Arial"/>
                <a:cs typeface="Arial"/>
              </a:rPr>
              <a:t>no association </a:t>
            </a:r>
            <a:r>
              <a:rPr lang="en-US" b="1" dirty="0">
                <a:solidFill>
                  <a:schemeClr val="accent1"/>
                </a:solidFill>
                <a:latin typeface="Arial"/>
                <a:cs typeface="Arial"/>
              </a:rPr>
              <a:t>between OH and intensive BP treatment</a:t>
            </a:r>
            <a:r>
              <a:rPr lang="en-US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using first-line medication classes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Arial"/>
                <a:cs typeface="Arial"/>
              </a:rPr>
              <a:t>In adults with hypertension, improved BP control is recommended to reduce the risk for OH</a:t>
            </a:r>
            <a:r>
              <a:rPr lang="en-US" dirty="0">
                <a:solidFill>
                  <a:schemeClr val="accent1"/>
                </a:solidFill>
                <a:latin typeface="Arial"/>
                <a:cs typeface="Arial"/>
              </a:rPr>
              <a:t>. </a:t>
            </a:r>
            <a:r>
              <a:rPr lang="en-US" dirty="0">
                <a:latin typeface="Arial"/>
                <a:cs typeface="Arial"/>
              </a:rPr>
              <a:t>(COR 1 / LOE A)</a:t>
            </a:r>
          </a:p>
          <a:p>
            <a:r>
              <a:rPr lang="en-US" dirty="0"/>
              <a:t>Improving BP, improves vascular physiology and autonomic responsiveness.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E4EF22-5EDA-7519-4C56-F91EF7090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1340956" cy="993178"/>
          </a:xfrm>
        </p:spPr>
        <p:txBody>
          <a:bodyPr>
            <a:normAutofit fontScale="90000"/>
          </a:bodyPr>
          <a:lstStyle/>
          <a:p>
            <a:r>
              <a:rPr lang="en-US"/>
              <a:t>Management of Orthostatic Hypotension (OH)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E9CB26-3819-7173-2723-D04C594A5B1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155762" y="1810071"/>
            <a:ext cx="5181600" cy="43450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>
                <a:solidFill>
                  <a:schemeClr val="accent4"/>
                </a:solidFill>
              </a:rPr>
              <a:t>Management</a:t>
            </a:r>
          </a:p>
          <a:p>
            <a:pPr lvl="1">
              <a:spcBef>
                <a:spcPts val="1100"/>
              </a:spcBef>
            </a:pPr>
            <a:r>
              <a:rPr lang="en-US"/>
              <a:t>Hydration</a:t>
            </a:r>
          </a:p>
          <a:p>
            <a:pPr lvl="1"/>
            <a:r>
              <a:rPr lang="en-US"/>
              <a:t>Rising slowly from bed or a chair</a:t>
            </a:r>
          </a:p>
          <a:p>
            <a:pPr lvl="1"/>
            <a:r>
              <a:rPr lang="en-US"/>
              <a:t>Avoid long periods of standing still</a:t>
            </a:r>
          </a:p>
          <a:p>
            <a:pPr lvl="1"/>
            <a:r>
              <a:rPr lang="en-US"/>
              <a:t>Consider compression stockings</a:t>
            </a:r>
          </a:p>
          <a:p>
            <a:pPr lvl="1"/>
            <a:r>
              <a:rPr lang="en-US"/>
              <a:t>Use long-acting antihypertensives</a:t>
            </a:r>
          </a:p>
          <a:p>
            <a:pPr lvl="1"/>
            <a:r>
              <a:rPr lang="en-US"/>
              <a:t>Consider nighttime dosing</a:t>
            </a:r>
          </a:p>
          <a:p>
            <a:pPr marL="457200" lvl="1" indent="0">
              <a:buNone/>
            </a:pPr>
            <a:endParaRPr lang="en-US"/>
          </a:p>
          <a:p>
            <a:pPr marL="0" indent="0">
              <a:buNone/>
            </a:pPr>
            <a:r>
              <a:rPr lang="en-US" sz="2600" b="1">
                <a:solidFill>
                  <a:schemeClr val="accent4"/>
                </a:solidFill>
              </a:rPr>
              <a:t>Medications to avoid</a:t>
            </a:r>
          </a:p>
          <a:p>
            <a:pPr lvl="1">
              <a:spcBef>
                <a:spcPts val="1100"/>
              </a:spcBef>
            </a:pPr>
            <a:r>
              <a:rPr lang="en-US"/>
              <a:t>Alpha-blockers</a:t>
            </a:r>
          </a:p>
          <a:p>
            <a:pPr lvl="1"/>
            <a:r>
              <a:rPr lang="en-US"/>
              <a:t>Central alpha-2 agonists</a:t>
            </a:r>
          </a:p>
          <a:p>
            <a:pPr lvl="1"/>
            <a:r>
              <a:rPr lang="en-US"/>
              <a:t>Diuretics</a:t>
            </a:r>
          </a:p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3701D-7396-96EB-AC64-35C085D8A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8A821-D045-2307-63EA-91A130CEFC52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954460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E1A148-6A4D-0584-1DCD-2B3012069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Claim Your CME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11E4846-9719-1168-0AB8-7F47C57448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6604637"/>
              </p:ext>
            </p:extLst>
          </p:nvPr>
        </p:nvGraphicFramePr>
        <p:xfrm>
          <a:off x="1121614" y="1901756"/>
          <a:ext cx="10040757" cy="3863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82836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DBC90-3DEB-0729-320E-A6A0BFDE537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SBP </a:t>
            </a:r>
            <a:r>
              <a:rPr lang="en-US" u="sng"/>
              <a:t>&gt;</a:t>
            </a:r>
            <a:r>
              <a:rPr lang="en-US"/>
              <a:t>160 or DBP </a:t>
            </a:r>
            <a:r>
              <a:rPr lang="en-US" u="sng"/>
              <a:t>&gt;</a:t>
            </a:r>
            <a:r>
              <a:rPr lang="en-US"/>
              <a:t>110 confirmed by two measurements within 15 minutes should receive medication to lower BP within 30-60 minutes</a:t>
            </a:r>
          </a:p>
          <a:p>
            <a:r>
              <a:rPr lang="en-US"/>
              <a:t>Chronic hypertension in pregnancy</a:t>
            </a:r>
          </a:p>
          <a:p>
            <a:pPr lvl="1"/>
            <a:r>
              <a:rPr lang="en-US"/>
              <a:t>Pre-pregnancy SBP 140-159 or DBP 90-109 prior to 20 weeks' gestation</a:t>
            </a:r>
          </a:p>
          <a:p>
            <a:pPr lvl="1"/>
            <a:r>
              <a:rPr lang="en-US"/>
              <a:t>Start treatment to achieve BP &lt;140/90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C0D634-5F4D-0F6B-1218-FAC8FB161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Hypertension in Pregnancy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FFAE230-50FD-EE51-9012-17C2FAD2C334}"/>
              </a:ext>
            </a:extLst>
          </p:cNvPr>
          <p:cNvSpPr/>
          <p:nvPr/>
        </p:nvSpPr>
        <p:spPr>
          <a:xfrm>
            <a:off x="680354" y="4364794"/>
            <a:ext cx="10831287" cy="993177"/>
          </a:xfrm>
          <a:prstGeom prst="roundRect">
            <a:avLst>
              <a:gd name="adj" fmla="val 879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i="1" dirty="0">
                <a:solidFill>
                  <a:schemeClr val="tx1"/>
                </a:solidFill>
              </a:rPr>
              <a:t>Drugs of choice: </a:t>
            </a:r>
            <a:r>
              <a:rPr lang="en-US" sz="2400" i="1" dirty="0">
                <a:solidFill>
                  <a:schemeClr val="tx1"/>
                </a:solidFill>
              </a:rPr>
              <a:t>labetalol, extended-release nifedipine</a:t>
            </a:r>
          </a:p>
          <a:p>
            <a:pPr lvl="1"/>
            <a:r>
              <a:rPr lang="en-US" sz="2400" b="1" i="1" dirty="0">
                <a:solidFill>
                  <a:schemeClr val="tx1"/>
                </a:solidFill>
              </a:rPr>
              <a:t>Drugs to AVOID: </a:t>
            </a:r>
            <a:r>
              <a:rPr lang="en-US" sz="2400" b="1" i="1" dirty="0" err="1">
                <a:solidFill>
                  <a:schemeClr val="tx1"/>
                </a:solidFill>
              </a:rPr>
              <a:t>ACEi</a:t>
            </a:r>
            <a:r>
              <a:rPr lang="en-US" sz="2400" b="1" i="1" dirty="0">
                <a:solidFill>
                  <a:schemeClr val="tx1"/>
                </a:solidFill>
              </a:rPr>
              <a:t>, ARB, atenolol, aliskiren, nitroprusside, MRA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DB222-169E-3305-E0A1-BE4C5A318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D52196-CDDA-79D8-768F-FBC1CDAEFDBA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2025;82(10):e212-e316.</a:t>
            </a:r>
          </a:p>
        </p:txBody>
      </p:sp>
    </p:spTree>
    <p:extLst>
      <p:ext uri="{BB962C8B-B14F-4D97-AF65-F5344CB8AC3E}">
        <p14:creationId xmlns:p14="http://schemas.microsoft.com/office/powerpoint/2010/main" val="426051579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D4844-CBDF-A253-C395-3386B804F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CDDB19-F4FE-4F70-6E32-D22695316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5" y="1205050"/>
            <a:ext cx="11074730" cy="1301048"/>
          </a:xfrm>
        </p:spPr>
        <p:txBody>
          <a:bodyPr>
            <a:normAutofit/>
          </a:bodyPr>
          <a:lstStyle/>
          <a:p>
            <a:r>
              <a:rPr lang="en-US"/>
              <a:t>A 45 </a:t>
            </a:r>
            <a:r>
              <a:rPr lang="en-US" err="1"/>
              <a:t>yo</a:t>
            </a:r>
            <a:r>
              <a:rPr lang="en-US"/>
              <a:t> man presents for an annual primary care check up. His BP last year was 126/72 mm Hg and today it is 134/78 mm Hg. His only medical history is seasonal allergies for which he takes fexofenadine 180 mg daily.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1E250A-FB7A-B31C-BAED-D670AA0DB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33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596EA-AE01-19D1-9BEB-6C72D75E9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85513A8-097C-D587-C536-62D56424B25F}"/>
              </a:ext>
            </a:extLst>
          </p:cNvPr>
          <p:cNvSpPr/>
          <p:nvPr/>
        </p:nvSpPr>
        <p:spPr>
          <a:xfrm>
            <a:off x="558634" y="2816352"/>
            <a:ext cx="9097430" cy="2836598"/>
          </a:xfrm>
          <a:prstGeom prst="roundRect">
            <a:avLst>
              <a:gd name="adj" fmla="val 64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1FF0A6-0C47-8848-3324-AB0991999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E2FAC4-94D3-120F-7951-89AEAEBA2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5" y="1205050"/>
            <a:ext cx="11074730" cy="1301048"/>
          </a:xfrm>
        </p:spPr>
        <p:txBody>
          <a:bodyPr>
            <a:normAutofit/>
          </a:bodyPr>
          <a:lstStyle/>
          <a:p>
            <a:r>
              <a:rPr lang="en-US"/>
              <a:t>A 45 </a:t>
            </a:r>
            <a:r>
              <a:rPr lang="en-US" err="1"/>
              <a:t>yo</a:t>
            </a:r>
            <a:r>
              <a:rPr lang="en-US"/>
              <a:t> man presents for an annual primary care check up. His BP last year was 126/72 mm Hg and today it is 134/78 mm Hg. His only medical history is seasonal allergies for which he takes fexofenadine 180 mg daily.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078B5-7641-A486-A07B-7EFC03A36A68}"/>
              </a:ext>
            </a:extLst>
          </p:cNvPr>
          <p:cNvSpPr txBox="1"/>
          <p:nvPr/>
        </p:nvSpPr>
        <p:spPr>
          <a:xfrm>
            <a:off x="907205" y="3094031"/>
            <a:ext cx="84002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Which blood pressure category does he fit into?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A. Normal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B. Elevated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C. Stage 1 hypertension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D. Stage 2 hypertension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A5D5F-2BAC-1125-E3CA-D084803D9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145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37109-D151-DA59-4C1C-477AB4CAA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AB723A7-0C04-F800-BF5D-E7AA52DDE989}"/>
              </a:ext>
            </a:extLst>
          </p:cNvPr>
          <p:cNvSpPr/>
          <p:nvPr/>
        </p:nvSpPr>
        <p:spPr>
          <a:xfrm>
            <a:off x="558634" y="2816352"/>
            <a:ext cx="9097430" cy="2836598"/>
          </a:xfrm>
          <a:prstGeom prst="roundRect">
            <a:avLst>
              <a:gd name="adj" fmla="val 64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71DF4C-0DA8-E912-4982-AE0C16ACC9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613BAC-7EF6-DF39-9158-0D3A99ADE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5" y="1205050"/>
            <a:ext cx="11074730" cy="1301048"/>
          </a:xfrm>
        </p:spPr>
        <p:txBody>
          <a:bodyPr>
            <a:normAutofit/>
          </a:bodyPr>
          <a:lstStyle/>
          <a:p>
            <a:r>
              <a:rPr lang="en-US"/>
              <a:t>A 45 </a:t>
            </a:r>
            <a:r>
              <a:rPr lang="en-US" err="1"/>
              <a:t>yo</a:t>
            </a:r>
            <a:r>
              <a:rPr lang="en-US"/>
              <a:t> man presents for an annual primary care check up. His BP last year was 126/72 mm Hg and today it is 134/78 mm Hg. His only medical history is seasonal allergies for which he takes fexofenadine 180 mg daily.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8A1464-A600-9A99-7CE0-1C93EFE09B3A}"/>
              </a:ext>
            </a:extLst>
          </p:cNvPr>
          <p:cNvSpPr txBox="1"/>
          <p:nvPr/>
        </p:nvSpPr>
        <p:spPr>
          <a:xfrm>
            <a:off x="907205" y="3094031"/>
            <a:ext cx="84002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What is the best next step?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A. Provided education and counseling only.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B. Recommend out-of-office BP monitoring. 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C. Initiate a single antihypertensive therapy.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D. Initiate two antihypertensives.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332B2-5B6E-F90C-5BF9-951C65F59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759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F8124-71F3-4C1B-F4D7-D9C5880BC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27B764C-7E34-6F3D-8234-933CE5463C74}"/>
              </a:ext>
            </a:extLst>
          </p:cNvPr>
          <p:cNvSpPr/>
          <p:nvPr/>
        </p:nvSpPr>
        <p:spPr>
          <a:xfrm>
            <a:off x="558634" y="2816352"/>
            <a:ext cx="9097430" cy="2836598"/>
          </a:xfrm>
          <a:prstGeom prst="roundRect">
            <a:avLst>
              <a:gd name="adj" fmla="val 64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6EA1B5-15AC-FD3A-FD2C-B8BCF8168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E07FD1-F35A-5CC9-E6B3-C874685DE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5" y="1205050"/>
            <a:ext cx="11074730" cy="1301048"/>
          </a:xfrm>
        </p:spPr>
        <p:txBody>
          <a:bodyPr>
            <a:normAutofit/>
          </a:bodyPr>
          <a:lstStyle/>
          <a:p>
            <a:r>
              <a:rPr lang="en-US"/>
              <a:t>A 45 </a:t>
            </a:r>
            <a:r>
              <a:rPr lang="en-US" err="1"/>
              <a:t>yo</a:t>
            </a:r>
            <a:r>
              <a:rPr lang="en-US"/>
              <a:t> man presents for an annual primary care check up. His BP last year was 126/72 mm Hg and today it is 134/78 mm Hg. His only medical history is seasonal allergies for which he takes fexofenadine 180 mg daily.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995AF7-8D9A-D52D-C2A4-1AA5359A7D9A}"/>
              </a:ext>
            </a:extLst>
          </p:cNvPr>
          <p:cNvSpPr txBox="1"/>
          <p:nvPr/>
        </p:nvSpPr>
        <p:spPr>
          <a:xfrm>
            <a:off x="907205" y="3094031"/>
            <a:ext cx="84002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His 7-day home BP average is 136/74 mm Hg. What is the best next step?</a:t>
            </a:r>
            <a:endParaRPr lang="en-US" sz="2400">
              <a:solidFill>
                <a:schemeClr val="accent1"/>
              </a:solidFill>
            </a:endParaRPr>
          </a:p>
          <a:p>
            <a:pPr lvl="1"/>
            <a:r>
              <a:rPr lang="en-US" sz="2400">
                <a:solidFill>
                  <a:schemeClr val="accent1"/>
                </a:solidFill>
              </a:rPr>
              <a:t>A. Provided education and counseling only.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B. Calculate his 10-year PREVENT-CVD score.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C. Initiate a single antihypertensive therapy.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D. Initiate two antihypertensives.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EEF21-D0D8-AA91-8E84-822AC3EBA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261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23E6E-8FB7-901D-637A-C1ED6BDAA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FA64F19-51CF-CB2B-3DBE-26F2005FB4DD}"/>
              </a:ext>
            </a:extLst>
          </p:cNvPr>
          <p:cNvSpPr/>
          <p:nvPr/>
        </p:nvSpPr>
        <p:spPr>
          <a:xfrm>
            <a:off x="558634" y="2816352"/>
            <a:ext cx="9097430" cy="2836598"/>
          </a:xfrm>
          <a:prstGeom prst="roundRect">
            <a:avLst>
              <a:gd name="adj" fmla="val 64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13881-AF04-C3C3-D23A-7BAD3187D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DFE3A-BD18-6AD3-9957-9BB6DFCF89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5" y="1205050"/>
            <a:ext cx="11074730" cy="1301048"/>
          </a:xfrm>
        </p:spPr>
        <p:txBody>
          <a:bodyPr>
            <a:normAutofit/>
          </a:bodyPr>
          <a:lstStyle/>
          <a:p>
            <a:r>
              <a:rPr lang="en-US"/>
              <a:t>A 45 </a:t>
            </a:r>
            <a:r>
              <a:rPr lang="en-US" err="1"/>
              <a:t>yo</a:t>
            </a:r>
            <a:r>
              <a:rPr lang="en-US"/>
              <a:t> man presents for an annual primary care check up. His BP last year was 126/72 mm Hg and today it is 134/78 mm Hg. His only medical history is seasonal allergies for which he takes fexofenadine 180 mg daily.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8DFAA-2F1F-07E9-614E-A862636F0023}"/>
              </a:ext>
            </a:extLst>
          </p:cNvPr>
          <p:cNvSpPr txBox="1"/>
          <p:nvPr/>
        </p:nvSpPr>
        <p:spPr>
          <a:xfrm>
            <a:off x="907204" y="3094031"/>
            <a:ext cx="874885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His 10-year PREVENT-CVD score is 3%. What is the best next step?</a:t>
            </a:r>
            <a:endParaRPr lang="en-US" sz="2400">
              <a:solidFill>
                <a:schemeClr val="accent1"/>
              </a:solidFill>
            </a:endParaRPr>
          </a:p>
          <a:p>
            <a:pPr lvl="1"/>
            <a:r>
              <a:rPr lang="en-US" sz="2400">
                <a:solidFill>
                  <a:schemeClr val="accent1"/>
                </a:solidFill>
              </a:rPr>
              <a:t>A. Initiate a single antihypertensive therapy.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B. Initiate two antihypertensives.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C. Nothing other than rechecking his BP again in one year.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D. Recommend a 3-to-6-month trial of lifestyle intervention.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7D719-734B-2734-1707-965E99E79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221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C1BB4-DC49-190E-4D7F-0A35485E3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8E0F979-60B2-E7E9-2E84-583F56629B01}"/>
              </a:ext>
            </a:extLst>
          </p:cNvPr>
          <p:cNvSpPr/>
          <p:nvPr/>
        </p:nvSpPr>
        <p:spPr>
          <a:xfrm>
            <a:off x="558634" y="3830144"/>
            <a:ext cx="9097430" cy="2610413"/>
          </a:xfrm>
          <a:prstGeom prst="roundRect">
            <a:avLst>
              <a:gd name="adj" fmla="val 64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EA265A-703D-FE48-FFF7-EF1F430EA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8CEAE7-8B81-5591-AAD2-2B4123FA0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5" y="1205049"/>
            <a:ext cx="11074730" cy="2836597"/>
          </a:xfrm>
        </p:spPr>
        <p:txBody>
          <a:bodyPr>
            <a:normAutofit/>
          </a:bodyPr>
          <a:lstStyle/>
          <a:p>
            <a:r>
              <a:rPr lang="en-US" dirty="0"/>
              <a:t>A 45 </a:t>
            </a:r>
            <a:r>
              <a:rPr lang="en-US" dirty="0" err="1"/>
              <a:t>yo</a:t>
            </a:r>
            <a:r>
              <a:rPr lang="en-US" dirty="0"/>
              <a:t> man presents for an annual primary care check up. His BP last year was 126/72 mm Hg and today it is 134/78 mm Hg. His only medical history is seasonal allergies for which he takes fexofenadine 180 mg daily.</a:t>
            </a:r>
          </a:p>
          <a:p>
            <a:r>
              <a:rPr lang="en-US" i="1" dirty="0"/>
              <a:t>Two years later, he presents for a follow-up visit. His BP today is 146/94 mm Hg (HR 76), and his home BP is 142/90 mm Hg (HR 74). He does not have diabetes and his labs are unremarkable. He is only taking fexofenadine 180 mg daily.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512F15-A96A-CCD2-BB63-691F367D0A65}"/>
              </a:ext>
            </a:extLst>
          </p:cNvPr>
          <p:cNvSpPr txBox="1"/>
          <p:nvPr/>
        </p:nvSpPr>
        <p:spPr>
          <a:xfrm>
            <a:off x="907204" y="4107823"/>
            <a:ext cx="874885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2495"/>
                </a:solidFill>
              </a:rPr>
              <a:t>What is the best next step?</a:t>
            </a:r>
          </a:p>
          <a:p>
            <a:pPr lvl="1"/>
            <a:r>
              <a:rPr lang="en-US" sz="2400">
                <a:solidFill>
                  <a:srgbClr val="002495"/>
                </a:solidFill>
              </a:rPr>
              <a:t>A. Initiate amlodipine 5 mg daily.</a:t>
            </a:r>
          </a:p>
          <a:p>
            <a:pPr lvl="1"/>
            <a:r>
              <a:rPr lang="en-US" sz="2400">
                <a:solidFill>
                  <a:srgbClr val="002495"/>
                </a:solidFill>
              </a:rPr>
              <a:t>B. Initiate diltiazem ER 120mg daily.</a:t>
            </a:r>
          </a:p>
          <a:p>
            <a:pPr lvl="1"/>
            <a:r>
              <a:rPr lang="en-US" sz="2400">
                <a:solidFill>
                  <a:srgbClr val="002495"/>
                </a:solidFill>
              </a:rPr>
              <a:t>C. Initiate metoprolol succinate 25 mg daily.</a:t>
            </a:r>
          </a:p>
          <a:p>
            <a:pPr lvl="1"/>
            <a:r>
              <a:rPr lang="en-US" sz="2400">
                <a:solidFill>
                  <a:srgbClr val="002495"/>
                </a:solidFill>
              </a:rPr>
              <a:t>D. Initiate valsartan/HCTZ 80/12.5 mg daily.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BC9C61-7FA7-D622-F881-E40EE37E8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754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0" cy="6858000"/>
          </a:xfrm>
          <a:prstGeom prst="rect">
            <a:avLst/>
          </a:prstGeom>
          <a:solidFill>
            <a:srgbClr val="0B237A"/>
          </a:solidFill>
          <a:ln w="12700">
            <a:solidFill>
              <a:srgbClr val="0B237A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73386" y="2115655"/>
            <a:ext cx="1714849" cy="23169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Key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Take-Home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Messages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0561320" y="0"/>
            <a:ext cx="1627632" cy="128016"/>
          </a:xfrm>
          <a:prstGeom prst="rect">
            <a:avLst/>
          </a:prstGeom>
          <a:solidFill>
            <a:srgbClr val="B45517"/>
          </a:solidFill>
          <a:ln w="12700">
            <a:solidFill>
              <a:srgbClr val="B45517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1274552" y="128016"/>
            <a:ext cx="914400" cy="128016"/>
          </a:xfrm>
          <a:prstGeom prst="rect">
            <a:avLst/>
          </a:prstGeom>
          <a:solidFill>
            <a:srgbClr val="00A3E0"/>
          </a:solidFill>
          <a:ln w="12700">
            <a:solidFill>
              <a:srgbClr val="00A3E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1750040" y="256032"/>
            <a:ext cx="438912" cy="128016"/>
          </a:xfrm>
          <a:prstGeom prst="rect">
            <a:avLst/>
          </a:prstGeom>
          <a:solidFill>
            <a:srgbClr val="00828B"/>
          </a:solidFill>
          <a:ln w="12700">
            <a:solidFill>
              <a:srgbClr val="00828B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2331720" y="484632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237A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What should change in practice?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331720" y="996696"/>
            <a:ext cx="7360920" cy="0"/>
          </a:xfrm>
          <a:prstGeom prst="line">
            <a:avLst/>
          </a:prstGeom>
          <a:noFill/>
          <a:ln w="25400">
            <a:solidFill>
              <a:srgbClr val="00828B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331720" y="1410305"/>
            <a:ext cx="164592" cy="758952"/>
          </a:xfrm>
          <a:prstGeom prst="rect">
            <a:avLst/>
          </a:prstGeom>
          <a:solidFill>
            <a:srgbClr val="9B168F"/>
          </a:solidFill>
          <a:ln w="12700">
            <a:solidFill>
              <a:srgbClr val="9B168F"/>
            </a:solidFill>
            <a:prstDash val="solid"/>
          </a:ln>
        </p:spPr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542032" y="1428593"/>
            <a:ext cx="4431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9B168F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898647" y="1405733"/>
            <a:ext cx="398819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37A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Confirm the diagnosis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898647" y="1752417"/>
            <a:ext cx="3602739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lnSpc>
                <a:spcPts val="1600"/>
              </a:lnSpc>
              <a:buNone/>
            </a:pPr>
            <a:r>
              <a:rPr lang="en-US" sz="2000" dirty="0">
                <a:solidFill>
                  <a:srgbClr val="2B2B2B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Use ABPM or HBPM; cuffless devices are not recommended.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331719" y="2592408"/>
            <a:ext cx="164592" cy="758952"/>
          </a:xfrm>
          <a:prstGeom prst="rect">
            <a:avLst/>
          </a:prstGeom>
          <a:solidFill>
            <a:srgbClr val="B45517"/>
          </a:solidFill>
          <a:ln w="12700">
            <a:solidFill>
              <a:srgbClr val="B45517"/>
            </a:solidFill>
            <a:prstDash val="solid"/>
          </a:ln>
        </p:spPr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542031" y="2610696"/>
            <a:ext cx="4431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45517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898646" y="2587836"/>
            <a:ext cx="398819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37A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Treat to lower goals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2898646" y="2972323"/>
            <a:ext cx="373075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lnSpc>
                <a:spcPts val="1600"/>
              </a:lnSpc>
              <a:buNone/>
            </a:pPr>
            <a:r>
              <a:rPr lang="en-US" sz="2000" dirty="0">
                <a:solidFill>
                  <a:srgbClr val="2B2B2B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Aim for at least &lt;130/80 mm Hg, as tolerated.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2331720" y="3673603"/>
            <a:ext cx="164592" cy="758952"/>
          </a:xfrm>
          <a:prstGeom prst="rect">
            <a:avLst/>
          </a:prstGeom>
          <a:solidFill>
            <a:srgbClr val="00828B"/>
          </a:solidFill>
          <a:ln w="12700">
            <a:solidFill>
              <a:srgbClr val="00828B"/>
            </a:solidFill>
            <a:prstDash val="solid"/>
          </a:ln>
        </p:spPr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542032" y="3691891"/>
            <a:ext cx="4431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828B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2898647" y="3669031"/>
            <a:ext cx="398819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37A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Risk-stratify with PREVENT-CVD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2898647" y="4075979"/>
            <a:ext cx="408736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lnSpc>
                <a:spcPts val="1600"/>
              </a:lnSpc>
              <a:buNone/>
            </a:pPr>
            <a:r>
              <a:rPr lang="en-US" sz="2000" dirty="0">
                <a:solidFill>
                  <a:srgbClr val="2B2B2B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Use PREVENT-CVD for primary prevention decisions.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986014" y="1430289"/>
            <a:ext cx="164592" cy="758952"/>
          </a:xfrm>
          <a:prstGeom prst="rect">
            <a:avLst/>
          </a:prstGeom>
          <a:solidFill>
            <a:srgbClr val="00A3E0"/>
          </a:solidFill>
          <a:ln w="12700">
            <a:solidFill>
              <a:srgbClr val="00A3E0"/>
            </a:solidFill>
            <a:prstDash val="solid"/>
          </a:ln>
        </p:spPr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200549" y="1435688"/>
            <a:ext cx="4431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A3E0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470646" y="1460274"/>
            <a:ext cx="398819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37A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Do not delay therapy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470646" y="1858361"/>
            <a:ext cx="4279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lnSpc>
                <a:spcPts val="1600"/>
              </a:lnSpc>
              <a:buNone/>
            </a:pPr>
            <a:r>
              <a:rPr lang="en-US" sz="2000" dirty="0">
                <a:solidFill>
                  <a:srgbClr val="2B2B2B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For low-risk stage 1 HTN, start medication if BP remains ≥130/80 after a 3–6 month lifestyle trial.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990237" y="2592408"/>
            <a:ext cx="164592" cy="758952"/>
          </a:xfrm>
          <a:prstGeom prst="rect">
            <a:avLst/>
          </a:prstGeom>
          <a:solidFill>
            <a:srgbClr val="B45517"/>
          </a:solidFill>
          <a:ln w="12700">
            <a:solidFill>
              <a:srgbClr val="B45517"/>
            </a:solidFill>
            <a:prstDash val="solid"/>
          </a:ln>
        </p:spPr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200549" y="2579479"/>
            <a:ext cx="4431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45517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5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470643" y="2601944"/>
            <a:ext cx="398819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37A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Use first-line agents efficiently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470643" y="3061196"/>
            <a:ext cx="4279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lnSpc>
                <a:spcPts val="1600"/>
              </a:lnSpc>
              <a:buNone/>
            </a:pPr>
            <a:r>
              <a:rPr lang="en-US" sz="2000" dirty="0">
                <a:solidFill>
                  <a:srgbClr val="2B2B2B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ACEi/ARB, long-acting DHP CCB, or thiazide-type diuretic; use SPC—for stage 2 HTN.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990237" y="3673603"/>
            <a:ext cx="164592" cy="758952"/>
          </a:xfrm>
          <a:prstGeom prst="rect">
            <a:avLst/>
          </a:prstGeom>
          <a:solidFill>
            <a:srgbClr val="9B168F"/>
          </a:solidFill>
          <a:ln w="12700">
            <a:solidFill>
              <a:srgbClr val="9B168F"/>
            </a:solidFill>
            <a:prstDash val="solid"/>
          </a:ln>
        </p:spPr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7200549" y="3691891"/>
            <a:ext cx="4431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9B168F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7470643" y="3723270"/>
            <a:ext cx="4279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37A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Be systematic with resistant HTN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470643" y="4193048"/>
            <a:ext cx="4279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lnSpc>
                <a:spcPts val="1600"/>
              </a:lnSpc>
              <a:buNone/>
            </a:pPr>
            <a:r>
              <a:rPr lang="en-US" sz="2000" dirty="0">
                <a:solidFill>
                  <a:srgbClr val="2B2B2B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Exclude pseudoresistance, screen for primary aldosteronism, then add MRA if appropriate.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2354580" y="5063572"/>
            <a:ext cx="9052560" cy="1595463"/>
          </a:xfrm>
          <a:prstGeom prst="rect">
            <a:avLst/>
          </a:prstGeom>
          <a:solidFill>
            <a:srgbClr val="DCEFED"/>
          </a:solidFill>
          <a:ln w="12700">
            <a:solidFill>
              <a:srgbClr val="DCEFED"/>
            </a:solidFill>
            <a:prstDash val="solid"/>
          </a:ln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2542032" y="5571063"/>
            <a:ext cx="18161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37A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Bottom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B237A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line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3745456" y="5186851"/>
            <a:ext cx="7623416" cy="1543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Hypertension control requires accurate measurement, timely intensification, patient-centered adherence strategies, and attention to secondary causes—especially primary aldosteronism in resistant hypertension.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2D31E-070D-4DB0-76A9-85F1EF4F0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01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F134C8E-84EC-5B93-BC45-BEB2E3343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62544" y="1761407"/>
            <a:ext cx="4466517" cy="4488190"/>
          </a:xfrm>
          <a:prstGeom prst="roundRect">
            <a:avLst>
              <a:gd name="adj" fmla="val 69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5D5F38-7EA7-C009-4C15-F98B80F6A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40" y="1414133"/>
            <a:ext cx="7016919" cy="1089223"/>
          </a:xfrm>
        </p:spPr>
        <p:txBody>
          <a:bodyPr>
            <a:normAutofit fontScale="90000"/>
          </a:bodyPr>
          <a:lstStyle/>
          <a:p>
            <a:r>
              <a:rPr lang="en-US" sz="4900">
                <a:solidFill>
                  <a:schemeClr val="accent5"/>
                </a:solidFill>
              </a:rPr>
              <a:t>Dave L. Dixon</a:t>
            </a:r>
            <a:br>
              <a:rPr lang="en-US">
                <a:solidFill>
                  <a:schemeClr val="accent5"/>
                </a:solidFill>
              </a:rPr>
            </a:br>
            <a:r>
              <a:rPr lang="en-US" sz="3600">
                <a:solidFill>
                  <a:schemeClr val="accent5"/>
                </a:solidFill>
              </a:rPr>
              <a:t>PharmD, FACC, FAHA, FCCP, FNLA, BCACP, CLS</a:t>
            </a:r>
            <a:endParaRPr lang="en-US">
              <a:solidFill>
                <a:schemeClr val="accent5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EF648-3A87-DEDF-F878-42E5D5F3C8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041" y="2739157"/>
            <a:ext cx="5899710" cy="3510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Nancy and Ronald McFarlane Professor of Pharmacy; Chair, Department of Pharmacotherapy &amp; Outcomes Science Virginia Commonwealth University School of Pharmacy; Professor, Department of Internal Medicine (Division of Cardiology), Virginia Commonwealth University School of Medicine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E91A22-F35F-9350-1759-A77DD228BE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39732F-A270-DA76-8EC9-8D6058A453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44" t="877" r="21133"/>
          <a:stretch>
            <a:fillRect/>
          </a:stretch>
        </p:blipFill>
        <p:spPr>
          <a:xfrm>
            <a:off x="6902657" y="1414133"/>
            <a:ext cx="4134773" cy="4420983"/>
          </a:xfrm>
          <a:prstGeom prst="roundRect">
            <a:avLst>
              <a:gd name="adj" fmla="val 5867"/>
            </a:avLst>
          </a:prstGeom>
        </p:spPr>
      </p:pic>
    </p:spTree>
    <p:extLst>
      <p:ext uri="{BB962C8B-B14F-4D97-AF65-F5344CB8AC3E}">
        <p14:creationId xmlns:p14="http://schemas.microsoft.com/office/powerpoint/2010/main" val="74273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62D66-3EA2-3E52-A2A0-AB86A1118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90A89-778F-0176-EB87-604F35AA0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092" y="1737475"/>
            <a:ext cx="3023707" cy="3292658"/>
          </a:xfrm>
        </p:spPr>
        <p:txBody>
          <a:bodyPr anchor="ctr"/>
          <a:lstStyle/>
          <a:p>
            <a:r>
              <a:rPr lang="en-US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08DCD-FBAD-59D1-5B55-272AA0594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075" y="929163"/>
            <a:ext cx="4883275" cy="4909282"/>
          </a:xfrm>
          <a:ln>
            <a:noFill/>
          </a:ln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b="0"/>
              <a:t>Describe the prevalence, significance, and contemporary diagnostic approaches to hypertension.</a:t>
            </a:r>
          </a:p>
          <a:p>
            <a:pPr marL="0" indent="0">
              <a:buNone/>
            </a:pPr>
            <a:endParaRPr lang="en-US" b="0"/>
          </a:p>
          <a:p>
            <a:pPr marL="0" indent="0">
              <a:buNone/>
            </a:pPr>
            <a:r>
              <a:rPr lang="en-US" b="0"/>
              <a:t>Define treatment goals for adults with hypertension and discuss current and emerging antihypertensive pharmacotherapy.</a:t>
            </a:r>
          </a:p>
          <a:p>
            <a:pPr marL="0" indent="0">
              <a:buNone/>
            </a:pPr>
            <a:endParaRPr lang="en-US" b="0"/>
          </a:p>
          <a:p>
            <a:pPr marL="0" indent="0">
              <a:buNone/>
            </a:pPr>
            <a:r>
              <a:rPr lang="en-US" b="0">
                <a:latin typeface="Arial"/>
                <a:cs typeface="Arial"/>
              </a:rPr>
              <a:t>Apply current clinical practice guidelines to patient scenarios within a team-based framework.</a:t>
            </a:r>
          </a:p>
          <a:p>
            <a:endParaRPr lang="en-US" b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9B2DE59-798D-F180-444C-42081EA92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3981" y="976401"/>
            <a:ext cx="761074" cy="76107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890E9147-4B9E-A983-5937-96CE2F98E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7820" y="2880480"/>
            <a:ext cx="761074" cy="76107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DD5EA72-6BA9-E680-D572-64150724D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7820" y="5077371"/>
            <a:ext cx="761074" cy="76107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65064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85DF2-0149-FEC8-6DAD-35AB5F1EE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581" y="2146878"/>
            <a:ext cx="3932237" cy="2052637"/>
          </a:xfrm>
        </p:spPr>
        <p:txBody>
          <a:bodyPr/>
          <a:lstStyle/>
          <a:p>
            <a:r>
              <a:rPr lang="en-US"/>
              <a:t>Commonly Used Acronyms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9230B35-07FD-F4EC-97E5-0D883B0624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5902825"/>
              </p:ext>
            </p:extLst>
          </p:nvPr>
        </p:nvGraphicFramePr>
        <p:xfrm>
          <a:off x="5223164" y="491835"/>
          <a:ext cx="6525491" cy="587433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53381">
                  <a:extLst>
                    <a:ext uri="{9D8B030D-6E8A-4147-A177-3AD203B41FA5}">
                      <a16:colId xmlns:a16="http://schemas.microsoft.com/office/drawing/2014/main" val="3999482416"/>
                    </a:ext>
                  </a:extLst>
                </a:gridCol>
                <a:gridCol w="5472110">
                  <a:extLst>
                    <a:ext uri="{9D8B030D-6E8A-4147-A177-3AD203B41FA5}">
                      <a16:colId xmlns:a16="http://schemas.microsoft.com/office/drawing/2014/main" val="2046664550"/>
                    </a:ext>
                  </a:extLst>
                </a:gridCol>
              </a:tblGrid>
              <a:tr h="7449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ABPM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effectLst/>
                        </a:rPr>
                        <a:t> Ambulatory Blood Pressure Monitoring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4651456"/>
                  </a:ext>
                </a:extLst>
              </a:tr>
              <a:tr h="8123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err="1">
                          <a:effectLst/>
                        </a:rPr>
                        <a:t>ACEi</a:t>
                      </a:r>
                      <a:endParaRPr lang="en-US" sz="2400" b="1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 Angiotensin-Converting Enzyme</a:t>
                      </a:r>
                    </a:p>
                    <a:p>
                      <a:pPr>
                        <a:buNone/>
                      </a:pPr>
                      <a:r>
                        <a:rPr lang="en-US" sz="2400"/>
                        <a:t> Inhibitors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34980492"/>
                  </a:ext>
                </a:extLst>
              </a:tr>
              <a:tr h="5650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ARB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 Angiotensin II Receptor Blockers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3593366"/>
                  </a:ext>
                </a:extLst>
              </a:tr>
              <a:tr h="4689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CKD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 Chronic Kidney Disease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33516154"/>
                  </a:ext>
                </a:extLst>
              </a:tr>
              <a:tr h="4689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CVD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 Cardiovascular Disease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2311899"/>
                  </a:ext>
                </a:extLst>
              </a:tr>
              <a:tr h="4689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DBP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 Diastolic Blood Pressure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78513091"/>
                  </a:ext>
                </a:extLst>
              </a:tr>
              <a:tr h="4689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HBPM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 Home Blood Pressure Monitoring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8571013"/>
                  </a:ext>
                </a:extLst>
              </a:tr>
              <a:tr h="4689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HTN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 Hypertension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3127035"/>
                  </a:ext>
                </a:extLst>
              </a:tr>
              <a:tr h="4689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MRA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/>
                        <a:t> Mineralocorticoid Receptor Antagonist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5581506"/>
                  </a:ext>
                </a:extLst>
              </a:tr>
              <a:tr h="4689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SBP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 Systolic Blood Pressure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26797440"/>
                  </a:ext>
                </a:extLst>
              </a:tr>
              <a:tr h="4689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SPC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 Single Pill Combination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87256222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1CC1D4-3C46-8EC2-011E-795B01665E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11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223F20-00FC-C9CC-8CDD-865A4D3714E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5663141" cy="4263081"/>
          </a:xfrm>
        </p:spPr>
        <p:txBody>
          <a:bodyPr>
            <a:normAutofit/>
          </a:bodyPr>
          <a:lstStyle/>
          <a:p>
            <a:r>
              <a:rPr lang="en-US" sz="2800" dirty="0"/>
              <a:t>Largely an </a:t>
            </a:r>
            <a:r>
              <a:rPr lang="en-US" sz="2800" b="1" dirty="0">
                <a:solidFill>
                  <a:schemeClr val="accent1"/>
                </a:solidFill>
              </a:rPr>
              <a:t>asymptomatic</a:t>
            </a:r>
            <a:r>
              <a:rPr lang="en-US" sz="2800" dirty="0"/>
              <a:t> disease that </a:t>
            </a:r>
            <a:r>
              <a:rPr lang="en-US" sz="2800" b="1" dirty="0">
                <a:solidFill>
                  <a:schemeClr val="accent1"/>
                </a:solidFill>
              </a:rPr>
              <a:t>adversely affects heart, kidney, and brain health</a:t>
            </a:r>
          </a:p>
          <a:p>
            <a:r>
              <a:rPr lang="en-US" sz="2800" dirty="0"/>
              <a:t>Primary or contributing cause of over 660,000 deaths in 2023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Leading modifiable metabolic risk factor </a:t>
            </a:r>
            <a:r>
              <a:rPr lang="en-US" sz="2800" dirty="0"/>
              <a:t>for cardiovascular disease and all-cause mortality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58AAB0-C381-713C-1A2B-DD80AF821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Significance of Hypertension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291CE2-AF06-763E-76B2-2482F00BAE42}"/>
              </a:ext>
            </a:extLst>
          </p:cNvPr>
          <p:cNvSpPr txBox="1"/>
          <p:nvPr/>
        </p:nvSpPr>
        <p:spPr>
          <a:xfrm>
            <a:off x="6050604" y="66731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1579E6C-72AA-0FF3-700A-B526D4D046B4}"/>
              </a:ext>
            </a:extLst>
          </p:cNvPr>
          <p:cNvGrpSpPr/>
          <p:nvPr/>
        </p:nvGrpSpPr>
        <p:grpSpPr>
          <a:xfrm>
            <a:off x="7812782" y="3858406"/>
            <a:ext cx="1483047" cy="1483047"/>
            <a:chOff x="6419278" y="3892140"/>
            <a:chExt cx="1483047" cy="148304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6C36E0D3-BE57-77DD-36F2-8BB0CC67C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19278" y="3892140"/>
              <a:ext cx="1483047" cy="1483047"/>
            </a:xfrm>
            <a:prstGeom prst="roundRect">
              <a:avLst>
                <a:gd name="adj" fmla="val 1177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93359B7-6EAC-1651-1209-1AA57F720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27223" y="4014684"/>
              <a:ext cx="991377" cy="1195484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9829385-9575-1B99-64AA-CD595023DEDC}"/>
              </a:ext>
            </a:extLst>
          </p:cNvPr>
          <p:cNvGrpSpPr/>
          <p:nvPr/>
        </p:nvGrpSpPr>
        <p:grpSpPr>
          <a:xfrm>
            <a:off x="9489571" y="2624395"/>
            <a:ext cx="1483048" cy="1489463"/>
            <a:chOff x="8509913" y="3892138"/>
            <a:chExt cx="1483048" cy="1489463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78E864A3-96A7-DCBC-1F89-2A14E9E2D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509914" y="3898554"/>
              <a:ext cx="1483047" cy="1483047"/>
            </a:xfrm>
            <a:prstGeom prst="roundRect">
              <a:avLst>
                <a:gd name="adj" fmla="val 1177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Kidneys outline">
              <a:extLst>
                <a:ext uri="{FF2B5EF4-FFF2-40B4-BE49-F238E27FC236}">
                  <a16:creationId xmlns:a16="http://schemas.microsoft.com/office/drawing/2014/main" id="{346573C2-2AAC-7CE0-DFEB-35C8A0CDFF6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09913" y="3892138"/>
              <a:ext cx="1483047" cy="1483047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A0592A6-7D2B-A04C-E110-FE407A498D22}"/>
              </a:ext>
            </a:extLst>
          </p:cNvPr>
          <p:cNvGrpSpPr/>
          <p:nvPr/>
        </p:nvGrpSpPr>
        <p:grpSpPr>
          <a:xfrm>
            <a:off x="7619041" y="1934547"/>
            <a:ext cx="1483047" cy="1483047"/>
            <a:chOff x="7539953" y="1516432"/>
            <a:chExt cx="1483047" cy="1483047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7F0AC63E-0CA3-5906-83C6-A1D48E9A6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539953" y="1516432"/>
              <a:ext cx="1483047" cy="1483047"/>
            </a:xfrm>
            <a:prstGeom prst="roundRect">
              <a:avLst>
                <a:gd name="adj" fmla="val 1177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13" descr="Heart organ outline">
              <a:extLst>
                <a:ext uri="{FF2B5EF4-FFF2-40B4-BE49-F238E27FC236}">
                  <a16:creationId xmlns:a16="http://schemas.microsoft.com/office/drawing/2014/main" id="{67B2C3F9-A272-8C27-110D-C6064AD3274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09666" y="1564681"/>
              <a:ext cx="1343619" cy="1343619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4F4B107-B50C-65A6-0BF4-9385005EC275}"/>
              </a:ext>
            </a:extLst>
          </p:cNvPr>
          <p:cNvSpPr txBox="1"/>
          <p:nvPr/>
        </p:nvSpPr>
        <p:spPr>
          <a:xfrm>
            <a:off x="2092732" y="6261033"/>
            <a:ext cx="955894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600"/>
              <a:t>Vaduganathan M, et al. </a:t>
            </a:r>
            <a:r>
              <a:rPr lang="en-US" sz="1600" i="1"/>
              <a:t>J Am Coll </a:t>
            </a:r>
            <a:r>
              <a:rPr lang="en-US" sz="1600" i="1" err="1"/>
              <a:t>Cardiol</a:t>
            </a:r>
            <a:r>
              <a:rPr lang="en-US" sz="1600" i="1"/>
              <a:t>. </a:t>
            </a:r>
            <a:r>
              <a:rPr lang="en-US" sz="1600"/>
              <a:t>2022;80(25):2361-2371.;  Jones DW, et al. </a:t>
            </a:r>
            <a:r>
              <a:rPr lang="en-US" sz="1600" i="1"/>
              <a:t>Hypertension</a:t>
            </a:r>
            <a:r>
              <a:rPr lang="en-US" sz="1600"/>
              <a:t>. 2025;82(10):e212-e316.; Centers for Disease Control and Prevention.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3ED89C-F0FE-0A69-0F12-0BC04C3680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710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92C56-B026-DD4D-F6E0-105BF7DE4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09112-668E-2054-A0A2-969111DC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>
                <a:latin typeface="+mn-lt"/>
              </a:rPr>
              <a:t>Prevalence of Hypertension in the US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081C3FB-10B5-D785-3EEC-D95648E45D2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7774" y="1720678"/>
            <a:ext cx="5678225" cy="43094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spcAft>
                <a:spcPts val="1000"/>
              </a:spcAft>
            </a:pPr>
            <a:r>
              <a:rPr lang="en-US" sz="2800" dirty="0">
                <a:latin typeface="Arial"/>
                <a:cs typeface="Arial"/>
              </a:rPr>
              <a:t>Affects nearly </a:t>
            </a:r>
            <a:r>
              <a:rPr lang="en-US" sz="2800" b="1" dirty="0">
                <a:solidFill>
                  <a:schemeClr val="accent1"/>
                </a:solidFill>
                <a:latin typeface="Arial"/>
                <a:cs typeface="Arial"/>
              </a:rPr>
              <a:t>50% of US adults</a:t>
            </a:r>
            <a:endParaRPr lang="en-US" b="1" dirty="0">
              <a:solidFill>
                <a:schemeClr val="accent1"/>
              </a:solidFill>
            </a:endParaRPr>
          </a:p>
          <a:p>
            <a:pPr marL="457200" indent="-457200">
              <a:spcAft>
                <a:spcPts val="1000"/>
              </a:spcAft>
            </a:pPr>
            <a:r>
              <a:rPr lang="en-US" sz="2800" dirty="0">
                <a:latin typeface="Arial"/>
                <a:cs typeface="Arial"/>
              </a:rPr>
              <a:t>Earlier onset and slightly higher prevalence among men compared to women</a:t>
            </a:r>
            <a:endParaRPr lang="en-US" dirty="0"/>
          </a:p>
          <a:p>
            <a:pPr marL="457200" indent="-457200">
              <a:spcAft>
                <a:spcPts val="1000"/>
              </a:spcAft>
            </a:pPr>
            <a:r>
              <a:rPr lang="en-US" sz="2800" b="1" dirty="0">
                <a:solidFill>
                  <a:schemeClr val="accent1"/>
                </a:solidFill>
              </a:rPr>
              <a:t>Disproportionately affects non-Hispanic Blacks </a:t>
            </a:r>
            <a:r>
              <a:rPr lang="en-US" sz="2800" dirty="0"/>
              <a:t>compared to other racial and ethnic groups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752C5C-E44B-8C28-6F3E-0291B14FDC07}"/>
              </a:ext>
            </a:extLst>
          </p:cNvPr>
          <p:cNvSpPr txBox="1"/>
          <p:nvPr/>
        </p:nvSpPr>
        <p:spPr>
          <a:xfrm>
            <a:off x="2934268" y="6300521"/>
            <a:ext cx="8577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Jones DW, et al. </a:t>
            </a:r>
            <a:r>
              <a:rPr lang="en-US" sz="1600" i="1"/>
              <a:t>Hypertension</a:t>
            </a:r>
            <a:r>
              <a:rPr lang="en-US" sz="1600"/>
              <a:t>. 2025;82(10):e212-e316; </a:t>
            </a:r>
          </a:p>
          <a:p>
            <a:pPr algn="r"/>
            <a:r>
              <a:rPr lang="en-US" sz="1600"/>
              <a:t>Image Source: Microsoft PowerPoint Stock Images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E0F85-F090-ED5F-A649-F63280CC4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Content Placeholder 5" descr="A doctor checking the blood pressure of a person&#10;&#10;AI-generated content may be incorrect.">
            <a:extLst>
              <a:ext uri="{FF2B5EF4-FFF2-40B4-BE49-F238E27FC236}">
                <a16:creationId xmlns:a16="http://schemas.microsoft.com/office/drawing/2014/main" id="{8AF76D09-6D6B-9FB3-4857-178C8125D5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30043" y="1718384"/>
            <a:ext cx="5181600" cy="402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651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PH Color Palette">
      <a:dk1>
        <a:srgbClr val="141F68"/>
      </a:dk1>
      <a:lt1>
        <a:srgbClr val="FFFFFF"/>
      </a:lt1>
      <a:dk2>
        <a:srgbClr val="411162"/>
      </a:dk2>
      <a:lt2>
        <a:srgbClr val="A8D3C9"/>
      </a:lt2>
      <a:accent1>
        <a:srgbClr val="002495"/>
      </a:accent1>
      <a:accent2>
        <a:srgbClr val="9C1D96"/>
      </a:accent2>
      <a:accent3>
        <a:srgbClr val="AE5018"/>
      </a:accent3>
      <a:accent4>
        <a:srgbClr val="007887"/>
      </a:accent4>
      <a:accent5>
        <a:srgbClr val="0077CF"/>
      </a:accent5>
      <a:accent6>
        <a:srgbClr val="141F68"/>
      </a:accent6>
      <a:hlink>
        <a:srgbClr val="0077CF"/>
      </a:hlink>
      <a:folHlink>
        <a:srgbClr val="9C1D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PH_PowerPointTemplate" id="{F792BC48-EDA7-4208-B37D-23197145A8E4}" vid="{5B70F584-CCEA-4408-AAE3-E6432EB521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6281ADE13BD040AE1C01CBF0FAB752" ma:contentTypeVersion="23" ma:contentTypeDescription="Create a new document." ma:contentTypeScope="" ma:versionID="0725b4f10a30640915c512c59ff12b34">
  <xsd:schema xmlns:xsd="http://www.w3.org/2001/XMLSchema" xmlns:xs="http://www.w3.org/2001/XMLSchema" xmlns:p="http://schemas.microsoft.com/office/2006/metadata/properties" xmlns:ns2="330d9947-4a96-4001-ae1e-457217792dbd" xmlns:ns3="92320d63-8b77-4004-9c0a-66cb322bfdec" targetNamespace="http://schemas.microsoft.com/office/2006/metadata/properties" ma:root="true" ma:fieldsID="3a8bf8cfe9f3b6a1fddaee9fe0659ebf" ns2:_="" ns3:_="">
    <xsd:import namespace="330d9947-4a96-4001-ae1e-457217792dbd"/>
    <xsd:import namespace="92320d63-8b77-4004-9c0a-66cb322bfd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PublishedDa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SortOrder" minOccurs="0"/>
                <xsd:element ref="ns2:Orde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0d9947-4a96-4001-ae1e-457217792d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ublishedDate" ma:index="20" nillable="true" ma:displayName="Published Date" ma:format="DateOnly" ma:internalName="PublishedDate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85898b0-629b-46d0-975d-bb6888cf1a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SortOrder" ma:index="28" nillable="true" ma:displayName="SortOrder" ma:format="Dropdown" ma:internalName="SortOrder">
      <xsd:simpleType>
        <xsd:restriction base="dms:Text">
          <xsd:maxLength value="255"/>
        </xsd:restriction>
      </xsd:simpleType>
    </xsd:element>
    <xsd:element name="Order0" ma:index="29" nillable="true" ma:displayName="Order" ma:format="Dropdown" ma:internalName="Order0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20d63-8b77-4004-9c0a-66cb322bfde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02d1582-2c88-4c32-8022-472af100ba87}" ma:internalName="TaxCatchAll" ma:showField="CatchAllData" ma:web="92320d63-8b77-4004-9c0a-66cb322bfd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30d9947-4a96-4001-ae1e-457217792dbd">
      <Terms xmlns="http://schemas.microsoft.com/office/infopath/2007/PartnerControls"/>
    </lcf76f155ced4ddcb4097134ff3c332f>
    <TaxCatchAll xmlns="92320d63-8b77-4004-9c0a-66cb322bfdec" xsi:nil="true"/>
    <Order0 xmlns="330d9947-4a96-4001-ae1e-457217792dbd" xsi:nil="true"/>
    <PublishedDate xmlns="330d9947-4a96-4001-ae1e-457217792dbd" xsi:nil="true"/>
    <SortOrder xmlns="330d9947-4a96-4001-ae1e-457217792dbd" xsi:nil="true"/>
  </documentManagement>
</p:properties>
</file>

<file path=customXml/itemProps1.xml><?xml version="1.0" encoding="utf-8"?>
<ds:datastoreItem xmlns:ds="http://schemas.openxmlformats.org/officeDocument/2006/customXml" ds:itemID="{0704ED37-FEBD-4693-8E46-FB2A0086F42F}">
  <ds:schemaRefs>
    <ds:schemaRef ds:uri="330d9947-4a96-4001-ae1e-457217792dbd"/>
    <ds:schemaRef ds:uri="92320d63-8b77-4004-9c0a-66cb322bfd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D20C666-19AC-43AB-87F2-6473B2AC76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ADA683-C94D-49F5-A094-9EF68F35D082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92320d63-8b77-4004-9c0a-66cb322bfdec"/>
    <ds:schemaRef ds:uri="330d9947-4a96-4001-ae1e-457217792dbd"/>
    <ds:schemaRef ds:uri="http://www.w3.org/XML/1998/namespace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3250</Words>
  <Application>Microsoft Macintosh PowerPoint</Application>
  <PresentationFormat>Widescreen</PresentationFormat>
  <Paragraphs>498</Paragraphs>
  <Slides>48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Aptos</vt:lpstr>
      <vt:lpstr>Arial</vt:lpstr>
      <vt:lpstr>Calibri</vt:lpstr>
      <vt:lpstr>Courier New</vt:lpstr>
      <vt:lpstr>Lato</vt:lpstr>
      <vt:lpstr>Wingdings</vt:lpstr>
      <vt:lpstr>Office Theme</vt:lpstr>
      <vt:lpstr>Overview of the 2025  AHA/ACC Guidelines on High Blood Pressure</vt:lpstr>
      <vt:lpstr>HeartBeat California Program</vt:lpstr>
      <vt:lpstr>Today’s Agenda</vt:lpstr>
      <vt:lpstr>How to Claim Your CME</vt:lpstr>
      <vt:lpstr>Dave L. Dixon PharmD, FACC, FAHA, FCCP, FNLA, BCACP, CLS</vt:lpstr>
      <vt:lpstr>Learning Objectives</vt:lpstr>
      <vt:lpstr>Commonly Used Acronyms</vt:lpstr>
      <vt:lpstr>Significance of Hypertension</vt:lpstr>
      <vt:lpstr>Prevalence of Hypertension in the US</vt:lpstr>
      <vt:lpstr>Reducing BP Reduces Risk</vt:lpstr>
      <vt:lpstr>Diagnosis of Hypertension</vt:lpstr>
      <vt:lpstr>Blood Pressure Categories (since 2017)</vt:lpstr>
      <vt:lpstr> Hypertension Diagnosis</vt:lpstr>
      <vt:lpstr>Blood Pressure Phenotypes Based on Office and Out-of-Office BP Measurements</vt:lpstr>
      <vt:lpstr>Secondary Forms of Hypertension</vt:lpstr>
      <vt:lpstr>Primary Aldosteronism Screening</vt:lpstr>
      <vt:lpstr>Treatment Goals for Individuals with Hypertension</vt:lpstr>
      <vt:lpstr>Blood Pressure Goals</vt:lpstr>
      <vt:lpstr>Lower BP Goals are Safe and Effective</vt:lpstr>
      <vt:lpstr>Hypertension and Cognitive Health</vt:lpstr>
      <vt:lpstr>Blood Pressure Control in the US</vt:lpstr>
      <vt:lpstr>Factors in Favor of and Against BP Control</vt:lpstr>
      <vt:lpstr>Management of High Blood Pressure</vt:lpstr>
      <vt:lpstr>PREVENT-CVD Calculator</vt:lpstr>
      <vt:lpstr>PREVENT-CVD Calculator  In Action</vt:lpstr>
      <vt:lpstr>Lifestyle and Psychosocial Approaches to Lowering Blood Pressure</vt:lpstr>
      <vt:lpstr>Initial Antihypertensive Selection</vt:lpstr>
      <vt:lpstr>Selected Revised &amp; New Recommendations </vt:lpstr>
      <vt:lpstr>Selected Revised &amp; New Recommendations </vt:lpstr>
      <vt:lpstr>Antihypertensive Medication Optimization: Comparison of Thiazide-Type Diuretics   </vt:lpstr>
      <vt:lpstr>Antihypertensive Medication Optimization: Comparison of ACE Inhibitors</vt:lpstr>
      <vt:lpstr>Antihypertensive Medication Optimization: Comparison of ARBs</vt:lpstr>
      <vt:lpstr>Antihypertensive Medication Optimization: Comparison of Calcium Channel Blockers (CCB)</vt:lpstr>
      <vt:lpstr>Evidence-Based Strategies for Improving Antihypertensive Medication Adherence</vt:lpstr>
      <vt:lpstr>Definition of Resistant Hypertension</vt:lpstr>
      <vt:lpstr>Management of Resistant Hypertension: Non-Pharmacological Treatment</vt:lpstr>
      <vt:lpstr>Management of Resistant Hypertension: Pharmacological Treatment</vt:lpstr>
      <vt:lpstr>Management of Orthostatic Hypotension (OH)</vt:lpstr>
      <vt:lpstr>Management of Orthostatic Hypotension (OH)</vt:lpstr>
      <vt:lpstr>Hypertension in Pregnancy</vt:lpstr>
      <vt:lpstr>Patient Case Scenario</vt:lpstr>
      <vt:lpstr>Patient Case Scenario</vt:lpstr>
      <vt:lpstr>Patient Case Scenario</vt:lpstr>
      <vt:lpstr>Patient Case Scenario</vt:lpstr>
      <vt:lpstr>Patient Case Scenario</vt:lpstr>
      <vt:lpstr>Patient Case Scenario</vt:lpstr>
      <vt:lpstr>PowerPoint Presentation</vt:lpstr>
      <vt:lpstr>PowerPoint Presentation</vt:lpstr>
    </vt:vector>
  </TitlesOfParts>
  <Company>Department of Public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CDPH PowerPoint Template</dc:title>
  <dc:creator>Newman, Nicole@CDPH</dc:creator>
  <cp:lastModifiedBy>Dave Dixon</cp:lastModifiedBy>
  <cp:revision>20</cp:revision>
  <dcterms:created xsi:type="dcterms:W3CDTF">2024-09-25T18:10:48Z</dcterms:created>
  <dcterms:modified xsi:type="dcterms:W3CDTF">2026-07-15T13:12:49Z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0x010100036281ADE13BD040AE1C01CBF0FAB752</vt:lpwstr>
  </property>
  <property fmtid="{D5CDD505-2E9C-101B-9397-08002B2CF9AE}" pid="3" name="ClassificationContentMarkingFooterLocations">
    <vt:lpwstr>Office Theme:5</vt:lpwstr>
  </property>
  <property fmtid="{D5CDD505-2E9C-101B-9397-08002B2CF9AE}" pid="4" name="ClassificationContentMarkingFooterText">
    <vt:lpwstr>Confidential - Low</vt:lpwstr>
  </property>
  <property fmtid="{D5CDD505-2E9C-101B-9397-08002B2CF9AE}" pid="5" name="MSIP_Label_213b91bf-ff26-4203-8076-653b9b8a5c80_Enabled">
    <vt:lpwstr>true</vt:lpwstr>
  </property>
  <property fmtid="{D5CDD505-2E9C-101B-9397-08002B2CF9AE}" pid="6" name="MSIP_Label_213b91bf-ff26-4203-8076-653b9b8a5c80_SetDate">
    <vt:lpwstr>2026-01-27T00:31:01Z</vt:lpwstr>
  </property>
  <property fmtid="{D5CDD505-2E9C-101B-9397-08002B2CF9AE}" pid="7" name="MSIP_Label_213b91bf-ff26-4203-8076-653b9b8a5c80_Method">
    <vt:lpwstr>Standard</vt:lpwstr>
  </property>
  <property fmtid="{D5CDD505-2E9C-101B-9397-08002B2CF9AE}" pid="8" name="MSIP_Label_213b91bf-ff26-4203-8076-653b9b8a5c80_Name">
    <vt:lpwstr>Confidential - Low</vt:lpwstr>
  </property>
  <property fmtid="{D5CDD505-2E9C-101B-9397-08002B2CF9AE}" pid="9" name="MSIP_Label_213b91bf-ff26-4203-8076-653b9b8a5c80_SiteId">
    <vt:lpwstr>1f311b51-f6d9-4153-9bac-55e0ef9641b8</vt:lpwstr>
  </property>
  <property fmtid="{D5CDD505-2E9C-101B-9397-08002B2CF9AE}" pid="10" name="MSIP_Label_213b91bf-ff26-4203-8076-653b9b8a5c80_ActionId">
    <vt:lpwstr>ab922c2c-7bea-442a-9d35-0ff9903726ce</vt:lpwstr>
  </property>
  <property fmtid="{D5CDD505-2E9C-101B-9397-08002B2CF9AE}" pid="11" name="MSIP_Label_213b91bf-ff26-4203-8076-653b9b8a5c80_ContentBits">
    <vt:lpwstr>0</vt:lpwstr>
  </property>
  <property fmtid="{D5CDD505-2E9C-101B-9397-08002B2CF9AE}" pid="12" name="MSIP_Label_213b91bf-ff26-4203-8076-653b9b8a5c80_Tag">
    <vt:lpwstr>10, 3, 0, 2</vt:lpwstr>
  </property>
  <property fmtid="{D5CDD505-2E9C-101B-9397-08002B2CF9AE}" pid="13" name="MediaServiceImageTags">
    <vt:lpwstr/>
  </property>
</Properties>
</file>